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y="10287000" cx="18288000"/>
  <p:notesSz cx="6858000" cy="9144000"/>
  <p:embeddedFontLst>
    <p:embeddedFont>
      <p:font typeface="Poppins SemiBold"/>
      <p:regular r:id="rId36"/>
      <p:bold r:id="rId37"/>
      <p:italic r:id="rId38"/>
      <p:boldItalic r:id="rId39"/>
    </p:embeddedFont>
    <p:embeddedFont>
      <p:font typeface="Arial Black"/>
      <p:regular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41" roundtripDataSignature="AMtx7mhTpCvjbuefo9OCMQqBbHqDDou81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ArialBlack-regular.fntdata"/><Relationship Id="rId20" Type="http://schemas.openxmlformats.org/officeDocument/2006/relationships/slide" Target="slides/slide15.xml"/><Relationship Id="rId41" Type="http://customschemas.google.com/relationships/presentationmetadata" Target="meta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PoppinsSemiBold-bold.fntdata"/><Relationship Id="rId14" Type="http://schemas.openxmlformats.org/officeDocument/2006/relationships/slide" Target="slides/slide9.xml"/><Relationship Id="rId36" Type="http://schemas.openxmlformats.org/officeDocument/2006/relationships/font" Target="fonts/PoppinsSemiBold-regular.fntdata"/><Relationship Id="rId17" Type="http://schemas.openxmlformats.org/officeDocument/2006/relationships/slide" Target="slides/slide12.xml"/><Relationship Id="rId39" Type="http://schemas.openxmlformats.org/officeDocument/2006/relationships/font" Target="fonts/PoppinsSemiBold-boldItalic.fntdata"/><Relationship Id="rId16" Type="http://schemas.openxmlformats.org/officeDocument/2006/relationships/slide" Target="slides/slide11.xml"/><Relationship Id="rId38" Type="http://schemas.openxmlformats.org/officeDocument/2006/relationships/font" Target="fonts/PoppinsSemiBold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CO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8" name="Google Shape;328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1" name="Google Shape;341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2" name="Google Shape;402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6" name="Google Shape;416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0" name="Google Shape;430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4" name="Google Shape;444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p2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8" name="Google Shape;458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9" name="Google Shape;459;p2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2" name="Google Shape;472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p2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7" name="Google Shape;487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p2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1" name="Google Shape;501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Google Shape;502;p3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6" name="Google Shape;516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7" name="Google Shape;517;p3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42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4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4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4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3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43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4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4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4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" name="Google Shape;22;p3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3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6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36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3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3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7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0" name="Google Shape;40;p37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1" name="Google Shape;41;p3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38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38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8" name="Google Shape;48;p38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38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0" name="Google Shape;50;p3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3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0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4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4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4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4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1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41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41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4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4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3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3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image" Target="../media/image22.png"/><Relationship Id="rId5" Type="http://schemas.openxmlformats.org/officeDocument/2006/relationships/image" Target="../media/image20.png"/><Relationship Id="rId6" Type="http://schemas.openxmlformats.org/officeDocument/2006/relationships/image" Target="../media/image1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8.png"/><Relationship Id="rId4" Type="http://schemas.openxmlformats.org/officeDocument/2006/relationships/image" Target="../media/image6.png"/><Relationship Id="rId5" Type="http://schemas.openxmlformats.org/officeDocument/2006/relationships/image" Target="../media/image1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.png"/><Relationship Id="rId4" Type="http://schemas.openxmlformats.org/officeDocument/2006/relationships/image" Target="../media/image15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.png"/><Relationship Id="rId4" Type="http://schemas.openxmlformats.org/officeDocument/2006/relationships/image" Target="../media/image1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hyperlink" Target="https://drive.google.com/file/d/1aNc2i0n79hrlXNIW9rLscJJzda8E2zj9/view?usp=sharing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13274538" y="10543"/>
            <a:ext cx="5013462" cy="2804696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"/>
          <p:cNvSpPr/>
          <p:nvPr/>
        </p:nvSpPr>
        <p:spPr>
          <a:xfrm>
            <a:off x="12260961" y="2887120"/>
            <a:ext cx="1489555" cy="1489555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"/>
          <p:cNvSpPr/>
          <p:nvPr/>
        </p:nvSpPr>
        <p:spPr>
          <a:xfrm>
            <a:off x="13272011" y="2478100"/>
            <a:ext cx="1041524" cy="1041524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"/>
          <p:cNvSpPr/>
          <p:nvPr/>
        </p:nvSpPr>
        <p:spPr>
          <a:xfrm>
            <a:off x="17140215" y="2244138"/>
            <a:ext cx="119085" cy="8229600"/>
          </a:xfrm>
          <a:prstGeom prst="rect">
            <a:avLst/>
          </a:prstGeom>
          <a:solidFill>
            <a:srgbClr val="1D1F1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"/>
          <p:cNvSpPr/>
          <p:nvPr/>
        </p:nvSpPr>
        <p:spPr>
          <a:xfrm>
            <a:off x="0" y="-187337"/>
            <a:ext cx="1284046" cy="1950007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"/>
          <p:cNvSpPr/>
          <p:nvPr/>
        </p:nvSpPr>
        <p:spPr>
          <a:xfrm>
            <a:off x="28302" y="1028700"/>
            <a:ext cx="10869754" cy="125413"/>
          </a:xfrm>
          <a:prstGeom prst="rect">
            <a:avLst/>
          </a:pr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"/>
          <p:cNvSpPr txBox="1"/>
          <p:nvPr/>
        </p:nvSpPr>
        <p:spPr>
          <a:xfrm>
            <a:off x="642023" y="6379587"/>
            <a:ext cx="14968091" cy="5129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38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CO" sz="4800" u="none" cap="none" strike="noStrike">
                <a:solidFill>
                  <a:srgbClr val="000000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Pensamiento Crítico y La Responsabilidad</a:t>
            </a:r>
            <a:endParaRPr b="1" i="0" sz="4800" u="none" cap="none" strike="noStrike">
              <a:solidFill>
                <a:srgbClr val="000000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642023" y="2483144"/>
            <a:ext cx="11288954" cy="13830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s-CO" sz="28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PROYECTO PARA EL FORTALECIMIENTO DE HABILIDADES, CAPACIDADES Y SABERES EN EL CONTEXTO DE LAS PRUEBAS DE ESTADO</a:t>
            </a:r>
            <a:endParaRPr b="0" i="0" sz="2800" u="none" cap="none" strike="noStrike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1028700" y="9191625"/>
            <a:ext cx="10417289" cy="424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66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"/>
          <p:cNvSpPr/>
          <p:nvPr/>
        </p:nvSpPr>
        <p:spPr>
          <a:xfrm>
            <a:off x="14659386" y="0"/>
            <a:ext cx="2485614" cy="2485614"/>
          </a:xfrm>
          <a:custGeom>
            <a:rect b="b" l="l" r="r" t="t"/>
            <a:pathLst>
              <a:path extrusionOk="0" h="3314152" w="3314152">
                <a:moveTo>
                  <a:pt x="0" y="0"/>
                </a:moveTo>
                <a:lnTo>
                  <a:pt x="3314152" y="0"/>
                </a:lnTo>
                <a:lnTo>
                  <a:pt x="3314152" y="3314152"/>
                </a:lnTo>
                <a:lnTo>
                  <a:pt x="0" y="33141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1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1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11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11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11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11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11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5" name="Google Shape;215;p11"/>
          <p:cNvSpPr txBox="1"/>
          <p:nvPr/>
        </p:nvSpPr>
        <p:spPr>
          <a:xfrm>
            <a:off x="1355670" y="4582452"/>
            <a:ext cx="457200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</a:t>
            </a:r>
            <a:r>
              <a:rPr b="1" lang="es-CO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 decidir qué hacer</a:t>
            </a:r>
            <a:r>
              <a:rPr lang="es-CO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i="1" sz="5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11"/>
          <p:cNvSpPr txBox="1"/>
          <p:nvPr/>
        </p:nvSpPr>
        <p:spPr>
          <a:xfrm>
            <a:off x="7218585" y="1833104"/>
            <a:ext cx="10396041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lang="es-CO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solo los científicos piensan con cuidado y lógicamente. Todos hacemos esto cada vez que nos preocupamos por nuestras decisiones.</a:t>
            </a:r>
            <a:endParaRPr/>
          </a:p>
          <a:p>
            <a:pPr indent="0" lvl="0" marL="0" marR="0" rtl="0" algn="just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lang="es-CO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Considere una decisión importante:</a:t>
            </a:r>
            <a:endParaRPr/>
          </a:p>
          <a:p>
            <a:pPr indent="0" lvl="0" marL="0" marR="0" rtl="0" algn="just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lang="es-CO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“Debería adoptar un perro”</a:t>
            </a:r>
            <a:endParaRPr/>
          </a:p>
          <a:p>
            <a:pPr indent="-165100" lvl="0" marL="342900" marR="0" rtl="0" algn="just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just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-CO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Porque siempre he tenido perros y los amo.</a:t>
            </a:r>
            <a:endParaRPr/>
          </a:p>
          <a:p>
            <a:pPr indent="-342900" lvl="0" marL="342900" marR="0" rtl="0" algn="just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-CO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Porque los perros son los mejores amigos de las personas</a:t>
            </a:r>
            <a:endParaRPr/>
          </a:p>
          <a:p>
            <a:pPr indent="-342900" lvl="0" marL="342900" marR="0" rtl="0" algn="just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-CO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Porque puedo salir a caminar todas las noches, mantenerme en forma y conocer a otras personas con perros.</a:t>
            </a:r>
            <a:endParaRPr/>
          </a:p>
          <a:p>
            <a:pPr indent="-165100" lvl="0" marL="342900" marR="0" rtl="0" algn="just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just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-CO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Pero pasear a mi perro todas las noches significará que no podré dedicarme a un nuevo pasatiempo.</a:t>
            </a:r>
            <a:endParaRPr/>
          </a:p>
          <a:p>
            <a:pPr indent="-342900" lvl="0" marL="342900" marR="0" rtl="0" algn="just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-CO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Pero me sentiré culpable si me obligan a dejar a mi perro solo en casa todo el día</a:t>
            </a:r>
            <a:endParaRPr/>
          </a:p>
          <a:p>
            <a:pPr indent="-342900" lvl="0" marL="342900" marR="0" rtl="0" algn="just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s-CO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Pero un perro nuevo sería costoso y estoy realmente corto de dinero en este momento.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2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12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12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12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12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12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12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8" name="Google Shape;228;p12"/>
          <p:cNvSpPr txBox="1"/>
          <p:nvPr/>
        </p:nvSpPr>
        <p:spPr>
          <a:xfrm>
            <a:off x="1355670" y="4582452"/>
            <a:ext cx="457200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Para decidir qué creer</a:t>
            </a:r>
            <a:endParaRPr i="1" sz="5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2"/>
          <p:cNvSpPr txBox="1"/>
          <p:nvPr/>
        </p:nvSpPr>
        <p:spPr>
          <a:xfrm>
            <a:off x="7218585" y="1833104"/>
            <a:ext cx="10396041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lang="es-CO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Pero nuestra decisión final sobre qué hacer depende muy a menudo de nuestra decisión sobre lo que creemos. </a:t>
            </a:r>
            <a:endParaRPr/>
          </a:p>
          <a:p>
            <a:pPr indent="0" lvl="0" marL="0" marR="0" rtl="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lang="es-CO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 ejemplo, </a:t>
            </a:r>
            <a:endParaRPr/>
          </a:p>
          <a:p>
            <a:pPr indent="0" lvl="0" marL="0" marR="0" rtl="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lang="es-CO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¿qué te haría creer la afirmación: </a:t>
            </a:r>
            <a:endParaRPr/>
          </a:p>
          <a:p>
            <a:pPr indent="0" lvl="0" marL="0" marR="0" rtl="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lang="es-CO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 perros son los mejores amigos de las personas?</a:t>
            </a:r>
            <a:endParaRPr/>
          </a:p>
        </p:txBody>
      </p:sp>
      <p:pic>
        <p:nvPicPr>
          <p:cNvPr id="230" name="Google Shape;230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335000" y="6515100"/>
            <a:ext cx="3276600" cy="31062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3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13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13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13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13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13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13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2" name="Google Shape;242;p13"/>
          <p:cNvSpPr txBox="1"/>
          <p:nvPr/>
        </p:nvSpPr>
        <p:spPr>
          <a:xfrm>
            <a:off x="1355670" y="4582452"/>
            <a:ext cx="457200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Para decidir qué creer</a:t>
            </a:r>
            <a:endParaRPr i="1" sz="5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3" name="Google Shape;243;p13"/>
          <p:cNvGrpSpPr/>
          <p:nvPr/>
        </p:nvGrpSpPr>
        <p:grpSpPr>
          <a:xfrm>
            <a:off x="6160719" y="4124266"/>
            <a:ext cx="11782852" cy="3079319"/>
            <a:chOff x="6101" y="1495366"/>
            <a:chExt cx="11782852" cy="3079319"/>
          </a:xfrm>
        </p:grpSpPr>
        <p:sp>
          <p:nvSpPr>
            <p:cNvPr id="244" name="Google Shape;244;p13"/>
            <p:cNvSpPr/>
            <p:nvPr/>
          </p:nvSpPr>
          <p:spPr>
            <a:xfrm>
              <a:off x="5897527" y="2767812"/>
              <a:ext cx="4618979" cy="534427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60000"/>
                  </a:lnTo>
                  <a:lnTo>
                    <a:pt x="120000" y="6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983C3A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45" name="Google Shape;245;p13"/>
            <p:cNvSpPr/>
            <p:nvPr/>
          </p:nvSpPr>
          <p:spPr>
            <a:xfrm>
              <a:off x="5897527" y="2767812"/>
              <a:ext cx="1539659" cy="534427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60000"/>
                  </a:lnTo>
                  <a:lnTo>
                    <a:pt x="120000" y="6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983C3A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46" name="Google Shape;246;p13"/>
            <p:cNvSpPr/>
            <p:nvPr/>
          </p:nvSpPr>
          <p:spPr>
            <a:xfrm>
              <a:off x="4357867" y="2767812"/>
              <a:ext cx="1539659" cy="534427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60000"/>
                  </a:lnTo>
                  <a:lnTo>
                    <a:pt x="0" y="60000"/>
                  </a:lnTo>
                  <a:lnTo>
                    <a:pt x="0" y="120000"/>
                  </a:lnTo>
                </a:path>
              </a:pathLst>
            </a:custGeom>
            <a:noFill/>
            <a:ln cap="flat" cmpd="sng" w="25400">
              <a:solidFill>
                <a:srgbClr val="983C3A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47" name="Google Shape;247;p13"/>
            <p:cNvSpPr/>
            <p:nvPr/>
          </p:nvSpPr>
          <p:spPr>
            <a:xfrm>
              <a:off x="1278547" y="2767812"/>
              <a:ext cx="4618979" cy="534427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60000"/>
                  </a:lnTo>
                  <a:lnTo>
                    <a:pt x="0" y="60000"/>
                  </a:lnTo>
                  <a:lnTo>
                    <a:pt x="0" y="120000"/>
                  </a:lnTo>
                </a:path>
              </a:pathLst>
            </a:custGeom>
            <a:noFill/>
            <a:ln cap="flat" cmpd="sng" w="25400">
              <a:solidFill>
                <a:srgbClr val="983C3A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48" name="Google Shape;248;p13"/>
            <p:cNvSpPr/>
            <p:nvPr/>
          </p:nvSpPr>
          <p:spPr>
            <a:xfrm>
              <a:off x="4625081" y="1495366"/>
              <a:ext cx="2544892" cy="1272446"/>
            </a:xfrm>
            <a:prstGeom prst="rect">
              <a:avLst/>
            </a:prstGeom>
            <a:solidFill>
              <a:srgbClr val="BF504D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13"/>
            <p:cNvSpPr txBox="1"/>
            <p:nvPr/>
          </p:nvSpPr>
          <p:spPr>
            <a:xfrm>
              <a:off x="4625081" y="1495366"/>
              <a:ext cx="2544892" cy="12724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950" lIns="13950" spcFirstLastPara="1" rIns="13950" wrap="square" tIns="13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CO" sz="2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Mejores amigos de las personas</a:t>
              </a:r>
              <a:endParaRPr/>
            </a:p>
          </p:txBody>
        </p:sp>
        <p:sp>
          <p:nvSpPr>
            <p:cNvPr id="250" name="Google Shape;250;p13"/>
            <p:cNvSpPr/>
            <p:nvPr/>
          </p:nvSpPr>
          <p:spPr>
            <a:xfrm>
              <a:off x="6101" y="3302239"/>
              <a:ext cx="2544892" cy="1272446"/>
            </a:xfrm>
            <a:prstGeom prst="rect">
              <a:avLst/>
            </a:prstGeom>
            <a:solidFill>
              <a:srgbClr val="BF504D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13"/>
            <p:cNvSpPr txBox="1"/>
            <p:nvPr/>
          </p:nvSpPr>
          <p:spPr>
            <a:xfrm>
              <a:off x="6101" y="3302239"/>
              <a:ext cx="2544892" cy="12724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950" lIns="13950" spcFirstLastPara="1" rIns="13950" wrap="square" tIns="13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CO" sz="2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Son leales</a:t>
              </a:r>
              <a:endParaRPr/>
            </a:p>
          </p:txBody>
        </p:sp>
        <p:sp>
          <p:nvSpPr>
            <p:cNvPr id="252" name="Google Shape;252;p13"/>
            <p:cNvSpPr/>
            <p:nvPr/>
          </p:nvSpPr>
          <p:spPr>
            <a:xfrm>
              <a:off x="3085421" y="3302239"/>
              <a:ext cx="2544892" cy="1272446"/>
            </a:xfrm>
            <a:prstGeom prst="rect">
              <a:avLst/>
            </a:prstGeom>
            <a:solidFill>
              <a:srgbClr val="BF504D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13"/>
            <p:cNvSpPr txBox="1"/>
            <p:nvPr/>
          </p:nvSpPr>
          <p:spPr>
            <a:xfrm>
              <a:off x="3085421" y="3302239"/>
              <a:ext cx="2544892" cy="12724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950" lIns="13950" spcFirstLastPara="1" rIns="13950" wrap="square" tIns="13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CO" sz="2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Ayudan a la salud mental y otras discapacidades</a:t>
              </a:r>
              <a:endParaRPr/>
            </a:p>
          </p:txBody>
        </p:sp>
        <p:sp>
          <p:nvSpPr>
            <p:cNvPr id="254" name="Google Shape;254;p13"/>
            <p:cNvSpPr/>
            <p:nvPr/>
          </p:nvSpPr>
          <p:spPr>
            <a:xfrm>
              <a:off x="6164741" y="3302239"/>
              <a:ext cx="2544892" cy="1272446"/>
            </a:xfrm>
            <a:prstGeom prst="rect">
              <a:avLst/>
            </a:prstGeom>
            <a:solidFill>
              <a:srgbClr val="BF504D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13"/>
            <p:cNvSpPr txBox="1"/>
            <p:nvPr/>
          </p:nvSpPr>
          <p:spPr>
            <a:xfrm>
              <a:off x="6164741" y="3302239"/>
              <a:ext cx="2544892" cy="12724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950" lIns="13950" spcFirstLastPara="1" rIns="13950" wrap="square" tIns="13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CO" sz="2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Han evolucionado para respetar al líder de la manada: tu</a:t>
              </a:r>
              <a:endParaRPr/>
            </a:p>
          </p:txBody>
        </p:sp>
        <p:sp>
          <p:nvSpPr>
            <p:cNvPr id="256" name="Google Shape;256;p13"/>
            <p:cNvSpPr/>
            <p:nvPr/>
          </p:nvSpPr>
          <p:spPr>
            <a:xfrm>
              <a:off x="9244061" y="3302239"/>
              <a:ext cx="2544892" cy="1272446"/>
            </a:xfrm>
            <a:prstGeom prst="rect">
              <a:avLst/>
            </a:prstGeom>
            <a:solidFill>
              <a:srgbClr val="BF504D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13"/>
            <p:cNvSpPr txBox="1"/>
            <p:nvPr/>
          </p:nvSpPr>
          <p:spPr>
            <a:xfrm>
              <a:off x="9244061" y="3302239"/>
              <a:ext cx="2544892" cy="12724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950" lIns="13950" spcFirstLastPara="1" rIns="13950" wrap="square" tIns="13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CO" sz="2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Bajan el nivel de colesterol en la sangre</a:t>
              </a: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4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14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14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14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14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14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14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9" name="Google Shape;269;p14"/>
          <p:cNvSpPr txBox="1"/>
          <p:nvPr/>
        </p:nvSpPr>
        <p:spPr>
          <a:xfrm>
            <a:off x="7425316" y="2523498"/>
            <a:ext cx="10515600" cy="68108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1" lang="es-CO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 decidir qué creer, debemos tener cuidado de no centrarnos solo en las razones para aceptar nuestras creencias.</a:t>
            </a:r>
            <a:endParaRPr/>
          </a:p>
          <a:p>
            <a: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1" lang="es-CO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Debemos evitar simplemente trabajar para confirmar nuestras creencias (sesgo de confirmación).</a:t>
            </a:r>
            <a:endParaRPr/>
          </a:p>
          <a:p>
            <a: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1" lang="es-CO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Necesitamos cuestionar nuestras creencias y las razones que proporcionamos como base para nuestras creencias.</a:t>
            </a:r>
            <a:endParaRPr/>
          </a:p>
          <a:p>
            <a: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1" lang="es-CO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Tenemos que ser escépticos.</a:t>
            </a:r>
            <a:endParaRPr/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s-CO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¿Son los perros realmente los mejores amigos de las personas? </a:t>
            </a:r>
            <a:endParaRPr/>
          </a:p>
          <a:p>
            <a:pPr indent="0" lvl="0" marL="0" marR="0" rtl="0" algn="l"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i="1" lang="es-CO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¿Qué te haría no creer?</a:t>
            </a:r>
            <a:endParaRPr b="1" i="1"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14"/>
          <p:cNvSpPr txBox="1"/>
          <p:nvPr/>
        </p:nvSpPr>
        <p:spPr>
          <a:xfrm>
            <a:off x="5927670" y="1488320"/>
            <a:ext cx="10515600" cy="8839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b="1" lang="es-CO" sz="4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Cuestionando nuestras creencias:</a:t>
            </a:r>
            <a:endParaRPr b="1" sz="40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14"/>
          <p:cNvSpPr txBox="1"/>
          <p:nvPr/>
        </p:nvSpPr>
        <p:spPr>
          <a:xfrm>
            <a:off x="1999055" y="4417874"/>
            <a:ext cx="367353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Sumando a la razón</a:t>
            </a:r>
            <a:endParaRPr i="1" sz="5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5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15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15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15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15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15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15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3" name="Google Shape;283;p15"/>
          <p:cNvSpPr txBox="1"/>
          <p:nvPr/>
        </p:nvSpPr>
        <p:spPr>
          <a:xfrm>
            <a:off x="1355670" y="4582452"/>
            <a:ext cx="428313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incómodo “pero”</a:t>
            </a:r>
            <a:endParaRPr i="1" sz="5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4" name="Google Shape;284;p15"/>
          <p:cNvGrpSpPr/>
          <p:nvPr/>
        </p:nvGrpSpPr>
        <p:grpSpPr>
          <a:xfrm>
            <a:off x="6118046" y="3651555"/>
            <a:ext cx="11782852" cy="3079319"/>
            <a:chOff x="6101" y="1495366"/>
            <a:chExt cx="11782852" cy="3079319"/>
          </a:xfrm>
        </p:grpSpPr>
        <p:sp>
          <p:nvSpPr>
            <p:cNvPr id="285" name="Google Shape;285;p15"/>
            <p:cNvSpPr/>
            <p:nvPr/>
          </p:nvSpPr>
          <p:spPr>
            <a:xfrm>
              <a:off x="5897527" y="2767812"/>
              <a:ext cx="4618979" cy="534427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60000"/>
                  </a:lnTo>
                  <a:lnTo>
                    <a:pt x="120000" y="6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983C3A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86" name="Google Shape;286;p15"/>
            <p:cNvSpPr/>
            <p:nvPr/>
          </p:nvSpPr>
          <p:spPr>
            <a:xfrm>
              <a:off x="5897527" y="2767812"/>
              <a:ext cx="1539659" cy="534427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60000"/>
                  </a:lnTo>
                  <a:lnTo>
                    <a:pt x="120000" y="60000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983C3A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87" name="Google Shape;287;p15"/>
            <p:cNvSpPr/>
            <p:nvPr/>
          </p:nvSpPr>
          <p:spPr>
            <a:xfrm>
              <a:off x="4357867" y="2767812"/>
              <a:ext cx="1539659" cy="534427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60000"/>
                  </a:lnTo>
                  <a:lnTo>
                    <a:pt x="0" y="60000"/>
                  </a:lnTo>
                  <a:lnTo>
                    <a:pt x="0" y="120000"/>
                  </a:lnTo>
                </a:path>
              </a:pathLst>
            </a:custGeom>
            <a:noFill/>
            <a:ln cap="flat" cmpd="sng" w="25400">
              <a:solidFill>
                <a:srgbClr val="983C3A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88" name="Google Shape;288;p15"/>
            <p:cNvSpPr/>
            <p:nvPr/>
          </p:nvSpPr>
          <p:spPr>
            <a:xfrm>
              <a:off x="1278547" y="2767812"/>
              <a:ext cx="4618979" cy="534427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60000"/>
                  </a:lnTo>
                  <a:lnTo>
                    <a:pt x="0" y="60000"/>
                  </a:lnTo>
                  <a:lnTo>
                    <a:pt x="0" y="120000"/>
                  </a:lnTo>
                </a:path>
              </a:pathLst>
            </a:custGeom>
            <a:noFill/>
            <a:ln cap="flat" cmpd="sng" w="25400">
              <a:solidFill>
                <a:srgbClr val="983C3A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89" name="Google Shape;289;p15"/>
            <p:cNvSpPr/>
            <p:nvPr/>
          </p:nvSpPr>
          <p:spPr>
            <a:xfrm>
              <a:off x="4625081" y="1495366"/>
              <a:ext cx="2544892" cy="1272446"/>
            </a:xfrm>
            <a:prstGeom prst="rect">
              <a:avLst/>
            </a:prstGeom>
            <a:solidFill>
              <a:srgbClr val="BF504D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15"/>
            <p:cNvSpPr txBox="1"/>
            <p:nvPr/>
          </p:nvSpPr>
          <p:spPr>
            <a:xfrm>
              <a:off x="4625081" y="1495366"/>
              <a:ext cx="2544892" cy="12724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950" lIns="13950" spcFirstLastPara="1" rIns="13950" wrap="square" tIns="13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CO" sz="2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Mejores amigos de las personas</a:t>
              </a:r>
              <a:endParaRPr/>
            </a:p>
          </p:txBody>
        </p:sp>
        <p:sp>
          <p:nvSpPr>
            <p:cNvPr id="291" name="Google Shape;291;p15"/>
            <p:cNvSpPr/>
            <p:nvPr/>
          </p:nvSpPr>
          <p:spPr>
            <a:xfrm>
              <a:off x="6101" y="3302239"/>
              <a:ext cx="2544892" cy="1272446"/>
            </a:xfrm>
            <a:prstGeom prst="rect">
              <a:avLst/>
            </a:prstGeom>
            <a:solidFill>
              <a:srgbClr val="BF504D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15"/>
            <p:cNvSpPr txBox="1"/>
            <p:nvPr/>
          </p:nvSpPr>
          <p:spPr>
            <a:xfrm>
              <a:off x="6101" y="3302239"/>
              <a:ext cx="2544892" cy="12724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950" lIns="13950" spcFirstLastPara="1" rIns="13950" wrap="square" tIns="13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CO" sz="2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Son leales</a:t>
              </a:r>
              <a:endParaRPr/>
            </a:p>
          </p:txBody>
        </p:sp>
        <p:sp>
          <p:nvSpPr>
            <p:cNvPr id="293" name="Google Shape;293;p15"/>
            <p:cNvSpPr/>
            <p:nvPr/>
          </p:nvSpPr>
          <p:spPr>
            <a:xfrm>
              <a:off x="3085421" y="3302239"/>
              <a:ext cx="2544892" cy="1272446"/>
            </a:xfrm>
            <a:prstGeom prst="rect">
              <a:avLst/>
            </a:prstGeom>
            <a:solidFill>
              <a:srgbClr val="BF504D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15"/>
            <p:cNvSpPr txBox="1"/>
            <p:nvPr/>
          </p:nvSpPr>
          <p:spPr>
            <a:xfrm>
              <a:off x="3085421" y="3302239"/>
              <a:ext cx="2544892" cy="12724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950" lIns="13950" spcFirstLastPara="1" rIns="13950" wrap="square" tIns="13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CO" sz="2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Ayudan a la salud mental y otras discapacidades</a:t>
              </a:r>
              <a:endParaRPr/>
            </a:p>
          </p:txBody>
        </p:sp>
        <p:sp>
          <p:nvSpPr>
            <p:cNvPr id="295" name="Google Shape;295;p15"/>
            <p:cNvSpPr/>
            <p:nvPr/>
          </p:nvSpPr>
          <p:spPr>
            <a:xfrm>
              <a:off x="6164741" y="3302239"/>
              <a:ext cx="2544892" cy="1272446"/>
            </a:xfrm>
            <a:prstGeom prst="rect">
              <a:avLst/>
            </a:prstGeom>
            <a:solidFill>
              <a:srgbClr val="BF504D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15"/>
            <p:cNvSpPr txBox="1"/>
            <p:nvPr/>
          </p:nvSpPr>
          <p:spPr>
            <a:xfrm>
              <a:off x="6164741" y="3302239"/>
              <a:ext cx="2544892" cy="12724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950" lIns="13950" spcFirstLastPara="1" rIns="13950" wrap="square" tIns="13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CO" sz="2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Han evolucionado para respetar al líder de la manada: tu</a:t>
              </a:r>
              <a:endParaRPr/>
            </a:p>
          </p:txBody>
        </p:sp>
        <p:sp>
          <p:nvSpPr>
            <p:cNvPr id="297" name="Google Shape;297;p15"/>
            <p:cNvSpPr/>
            <p:nvPr/>
          </p:nvSpPr>
          <p:spPr>
            <a:xfrm>
              <a:off x="9244061" y="3302239"/>
              <a:ext cx="2544892" cy="1272446"/>
            </a:xfrm>
            <a:prstGeom prst="rect">
              <a:avLst/>
            </a:prstGeom>
            <a:solidFill>
              <a:srgbClr val="BF504D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15"/>
            <p:cNvSpPr txBox="1"/>
            <p:nvPr/>
          </p:nvSpPr>
          <p:spPr>
            <a:xfrm>
              <a:off x="9244061" y="3302239"/>
              <a:ext cx="2544892" cy="12724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3950" lIns="13950" spcFirstLastPara="1" rIns="13950" wrap="square" tIns="13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CO" sz="2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Bajan el nivel de colesterol en la sangre</a:t>
              </a:r>
              <a:endParaRPr/>
            </a:p>
          </p:txBody>
        </p:sp>
      </p:grpSp>
      <p:pic>
        <p:nvPicPr>
          <p:cNvPr id="299" name="Google Shape;299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11945" y="7891480"/>
            <a:ext cx="2426418" cy="1115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19670" y="7891479"/>
            <a:ext cx="2456901" cy="1115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020800" y="7891478"/>
            <a:ext cx="2347163" cy="1115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6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16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16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16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16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16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16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313" name="Google Shape;313;p16"/>
          <p:cNvPicPr preferRelativeResize="0"/>
          <p:nvPr/>
        </p:nvPicPr>
        <p:blipFill rotWithShape="1">
          <a:blip r:embed="rId4">
            <a:alphaModFix/>
          </a:blip>
          <a:srcRect b="20833" l="31177" r="17059" t="38542"/>
          <a:stretch/>
        </p:blipFill>
        <p:spPr>
          <a:xfrm>
            <a:off x="5946331" y="3046895"/>
            <a:ext cx="12296095" cy="54494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7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17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17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17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17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17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17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325" name="Google Shape;325;p17"/>
          <p:cNvPicPr preferRelativeResize="0"/>
          <p:nvPr/>
        </p:nvPicPr>
        <p:blipFill rotWithShape="1">
          <a:blip r:embed="rId4">
            <a:alphaModFix/>
          </a:blip>
          <a:srcRect b="29166" l="39412" r="35881" t="22917"/>
          <a:stretch/>
        </p:blipFill>
        <p:spPr>
          <a:xfrm>
            <a:off x="8690822" y="2033296"/>
            <a:ext cx="6578705" cy="7205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8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18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18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18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18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18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18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338" name="Google Shape;338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71996" y="2264485"/>
            <a:ext cx="6934379" cy="6677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9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19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19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19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19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19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19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1" name="Google Shape;351;p19"/>
          <p:cNvSpPr txBox="1"/>
          <p:nvPr/>
        </p:nvSpPr>
        <p:spPr>
          <a:xfrm>
            <a:off x="6111945" y="2294808"/>
            <a:ext cx="11795055" cy="6734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1" lang="es-CO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:“Creo que las emociones hacen irracional el pensamiento”</a:t>
            </a:r>
            <a:endParaRPr/>
          </a:p>
          <a:p>
            <a:pPr indent="0" lvl="0" marL="0" marR="0" rtl="0" algn="just">
              <a:spcBef>
                <a:spcPts val="64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1" i="1" lang="es-CO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B: “¿Por qué?”</a:t>
            </a:r>
            <a:endParaRPr/>
          </a:p>
          <a:p>
            <a:pPr indent="0" lvl="0" marL="0" marR="0" rtl="0" algn="just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1" lang="es-CO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A: “Porque para ser racional uno necesita ser neutral (y no dejarse llevar por la emoción). El problema con las emociones positivas es que lo vuelven a uno demasiado agradable e inclinado a tomar decisiones arriesgadas. El problema con las emociones negativas es que lo vuelven a uno demasiado escéptico e inclinado a rechazar todas las formas de evidencia”.</a:t>
            </a:r>
            <a:endParaRPr/>
          </a:p>
          <a:p>
            <a:pPr indent="0" lvl="0" marL="0" marR="0" rtl="0" algn="just">
              <a:spcBef>
                <a:spcPts val="64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None/>
            </a:pPr>
            <a:r>
              <a:rPr b="1" i="1" lang="es-CO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B: “¿Pero no es el escepticismo una parte fundamental del buen pensamiento crítico?”</a:t>
            </a:r>
            <a:endParaRPr/>
          </a:p>
          <a:p>
            <a:pPr indent="0" lvl="0" marL="0" marR="0" rtl="0" algn="just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1" lang="es-CO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A: “Sí, pero rechazar todas las formas de evidencia significa que uno también debe rechazar todas las creencias, y eso no es racional”.</a:t>
            </a:r>
            <a:endParaRPr i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19"/>
          <p:cNvSpPr txBox="1"/>
          <p:nvPr/>
        </p:nvSpPr>
        <p:spPr>
          <a:xfrm>
            <a:off x="1355670" y="4536840"/>
            <a:ext cx="4756275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Difícil Argumentación</a:t>
            </a:r>
            <a:endParaRPr i="1" sz="5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0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20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20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20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20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20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20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364" name="Google Shape;364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10672" y="2064398"/>
            <a:ext cx="11849581" cy="6783885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20"/>
          <p:cNvSpPr txBox="1"/>
          <p:nvPr/>
        </p:nvSpPr>
        <p:spPr>
          <a:xfrm>
            <a:off x="1355670" y="4536840"/>
            <a:ext cx="4756275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Difícil Argumentación</a:t>
            </a:r>
            <a:endParaRPr i="1" sz="5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3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3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3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3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3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3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9" name="Google Shape;109;p3"/>
          <p:cNvSpPr txBox="1"/>
          <p:nvPr/>
        </p:nvSpPr>
        <p:spPr>
          <a:xfrm>
            <a:off x="7475478" y="2131671"/>
            <a:ext cx="371864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ESTE ESPACIO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"/>
          <p:cNvSpPr/>
          <p:nvPr/>
        </p:nvSpPr>
        <p:spPr>
          <a:xfrm>
            <a:off x="7426043" y="4648706"/>
            <a:ext cx="10968624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1" lang="es-CO" sz="3200">
                <a:solidFill>
                  <a:schemeClr val="dk1"/>
                </a:solidFill>
                <a:latin typeface="Aharoni"/>
                <a:ea typeface="Aharoni"/>
                <a:cs typeface="Aharoni"/>
                <a:sym typeface="Aharoni"/>
              </a:rPr>
              <a:t>ESCUCHAMOS Y PARTICIPAMOS ACTIVAMENTE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1" lang="es-CO" sz="3200">
                <a:solidFill>
                  <a:schemeClr val="dk1"/>
                </a:solidFill>
                <a:latin typeface="Aharoni"/>
                <a:ea typeface="Aharoni"/>
                <a:cs typeface="Aharoni"/>
                <a:sym typeface="Aharoni"/>
              </a:rPr>
              <a:t>RESPETAMOS OPINIONES 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1" lang="es-CO" sz="3200">
                <a:solidFill>
                  <a:schemeClr val="dk1"/>
                </a:solidFill>
                <a:latin typeface="Aharoni"/>
                <a:ea typeface="Aharoni"/>
                <a:cs typeface="Aharoni"/>
                <a:sym typeface="Aharoni"/>
              </a:rPr>
              <a:t>APORTAMOS DESDE LA EXPERIENCIA PERSONAL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1" lang="es-CO" sz="3200">
                <a:solidFill>
                  <a:schemeClr val="dk1"/>
                </a:solidFill>
                <a:latin typeface="Aharoni"/>
                <a:ea typeface="Aharoni"/>
                <a:cs typeface="Aharoni"/>
                <a:sym typeface="Aharoni"/>
              </a:rPr>
              <a:t>NOS ESFORZAMOS POR CUMPLIR LOS TIEMPOS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1" lang="es-CO" sz="3200">
                <a:solidFill>
                  <a:schemeClr val="dk1"/>
                </a:solidFill>
                <a:latin typeface="Aharoni"/>
                <a:ea typeface="Aharoni"/>
                <a:cs typeface="Aharoni"/>
                <a:sym typeface="Aharoni"/>
              </a:rPr>
              <a:t>NOS ESFORZAMOS POR CUMPLIR CON TODAS LAS ACTIVIDADES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1"/>
          <p:cNvSpPr/>
          <p:nvPr/>
        </p:nvSpPr>
        <p:spPr>
          <a:xfrm>
            <a:off x="17121639" y="-174768"/>
            <a:ext cx="1352222" cy="1879548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21"/>
          <p:cNvSpPr/>
          <p:nvPr/>
        </p:nvSpPr>
        <p:spPr>
          <a:xfrm rot="10800000">
            <a:off x="16503582" y="131831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4" y="0"/>
                </a:lnTo>
                <a:lnTo>
                  <a:pt x="1120204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2" name="Google Shape;372;p21"/>
          <p:cNvSpPr/>
          <p:nvPr/>
        </p:nvSpPr>
        <p:spPr>
          <a:xfrm>
            <a:off x="7604107" y="670360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21"/>
          <p:cNvSpPr/>
          <p:nvPr/>
        </p:nvSpPr>
        <p:spPr>
          <a:xfrm>
            <a:off x="-47652" y="8336993"/>
            <a:ext cx="1457911" cy="1950007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21"/>
          <p:cNvSpPr/>
          <p:nvPr/>
        </p:nvSpPr>
        <p:spPr>
          <a:xfrm>
            <a:off x="744387" y="816190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3" y="0"/>
                </a:lnTo>
                <a:lnTo>
                  <a:pt x="1120203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5" name="Google Shape;375;p21"/>
          <p:cNvSpPr/>
          <p:nvPr/>
        </p:nvSpPr>
        <p:spPr>
          <a:xfrm>
            <a:off x="-47652" y="9485506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21"/>
          <p:cNvSpPr/>
          <p:nvPr/>
        </p:nvSpPr>
        <p:spPr>
          <a:xfrm rot="-6582049">
            <a:off x="16874388" y="8718296"/>
            <a:ext cx="1075468" cy="1075468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21"/>
          <p:cNvSpPr/>
          <p:nvPr/>
        </p:nvSpPr>
        <p:spPr>
          <a:xfrm rot="-6582049">
            <a:off x="16692811" y="8654176"/>
            <a:ext cx="677655" cy="677655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21"/>
          <p:cNvSpPr/>
          <p:nvPr/>
        </p:nvSpPr>
        <p:spPr>
          <a:xfrm rot="3994440">
            <a:off x="687039" y="2372847"/>
            <a:ext cx="1075468" cy="1075468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21"/>
          <p:cNvSpPr/>
          <p:nvPr/>
        </p:nvSpPr>
        <p:spPr>
          <a:xfrm rot="3994440">
            <a:off x="1282714" y="2809504"/>
            <a:ext cx="677655" cy="677655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21"/>
          <p:cNvSpPr/>
          <p:nvPr/>
        </p:nvSpPr>
        <p:spPr>
          <a:xfrm>
            <a:off x="696575" y="588136"/>
            <a:ext cx="1894225" cy="1364957"/>
          </a:xfrm>
          <a:custGeom>
            <a:rect b="b" l="l" r="r" t="t"/>
            <a:pathLst>
              <a:path extrusionOk="0" h="1819942" w="2525634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1" name="Google Shape;381;p21"/>
          <p:cNvSpPr txBox="1"/>
          <p:nvPr/>
        </p:nvSpPr>
        <p:spPr>
          <a:xfrm>
            <a:off x="2963343" y="3166567"/>
            <a:ext cx="13540239" cy="53758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i="1" lang="es-CO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Las personas no siempre dicen las fuentes o los tipos de argumentos que están usando.</a:t>
            </a:r>
            <a:endParaRPr/>
          </a:p>
          <a:p>
            <a:pPr indent="0" lvl="0" marL="0" marR="0" rtl="0" algn="just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i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i="1" lang="es-CO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Sin embargo, una vez que se familiarice con los diferentes tipos de argumentos que podemos usar para respaldar nuestras creencias, llegará a saber qué tipos de argumentos está usando otra persona.</a:t>
            </a:r>
            <a:endParaRPr/>
          </a:p>
          <a:p>
            <a:pPr indent="0" lvl="0" marL="0" marR="0" rtl="0" algn="just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i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i="1" lang="es-CO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Esto le ayudará a evaluar sus argumentos, porque no todos los tipos de argumentos son iguales, algunos son mejores que otros.</a:t>
            </a:r>
            <a:endParaRPr i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21"/>
          <p:cNvSpPr txBox="1"/>
          <p:nvPr/>
        </p:nvSpPr>
        <p:spPr>
          <a:xfrm>
            <a:off x="4530695" y="1540604"/>
            <a:ext cx="10405533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b="1" lang="es-CO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IDENTIFICAR TIPOS DE ARGUMENTOS Y CONSIDERAR LA FUERZA DE CADA TIPO</a:t>
            </a:r>
            <a:endParaRPr b="1"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2"/>
          <p:cNvSpPr/>
          <p:nvPr/>
        </p:nvSpPr>
        <p:spPr>
          <a:xfrm>
            <a:off x="17121639" y="-174768"/>
            <a:ext cx="1352222" cy="1879548"/>
          </a:xfrm>
          <a:prstGeom prst="rect">
            <a:avLst/>
          </a:prstGeom>
          <a:solidFill>
            <a:srgbClr val="CF16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22"/>
          <p:cNvSpPr/>
          <p:nvPr/>
        </p:nvSpPr>
        <p:spPr>
          <a:xfrm rot="10800000">
            <a:off x="16503582" y="131831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4" y="0"/>
                </a:lnTo>
                <a:lnTo>
                  <a:pt x="1120204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9" name="Google Shape;389;p22"/>
          <p:cNvSpPr/>
          <p:nvPr/>
        </p:nvSpPr>
        <p:spPr>
          <a:xfrm>
            <a:off x="7604107" y="670360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22"/>
          <p:cNvSpPr/>
          <p:nvPr/>
        </p:nvSpPr>
        <p:spPr>
          <a:xfrm>
            <a:off x="-47652" y="8336993"/>
            <a:ext cx="1457911" cy="1950007"/>
          </a:xfrm>
          <a:prstGeom prst="rect">
            <a:avLst/>
          </a:pr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22"/>
          <p:cNvSpPr/>
          <p:nvPr/>
        </p:nvSpPr>
        <p:spPr>
          <a:xfrm>
            <a:off x="744387" y="8161900"/>
            <a:ext cx="1120203" cy="772940"/>
          </a:xfrm>
          <a:custGeom>
            <a:rect b="b" l="l" r="r" t="t"/>
            <a:pathLst>
              <a:path extrusionOk="0" h="772940" w="1120203">
                <a:moveTo>
                  <a:pt x="0" y="0"/>
                </a:moveTo>
                <a:lnTo>
                  <a:pt x="1120203" y="0"/>
                </a:lnTo>
                <a:lnTo>
                  <a:pt x="1120203" y="772940"/>
                </a:lnTo>
                <a:lnTo>
                  <a:pt x="0" y="772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2" name="Google Shape;392;p22"/>
          <p:cNvSpPr/>
          <p:nvPr/>
        </p:nvSpPr>
        <p:spPr>
          <a:xfrm>
            <a:off x="-47652" y="9485506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p22"/>
          <p:cNvSpPr/>
          <p:nvPr/>
        </p:nvSpPr>
        <p:spPr>
          <a:xfrm rot="-6582049">
            <a:off x="16874388" y="8718296"/>
            <a:ext cx="1075468" cy="1075468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22"/>
          <p:cNvSpPr/>
          <p:nvPr/>
        </p:nvSpPr>
        <p:spPr>
          <a:xfrm rot="-6582049">
            <a:off x="16692811" y="8654176"/>
            <a:ext cx="677655" cy="677655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22"/>
          <p:cNvSpPr/>
          <p:nvPr/>
        </p:nvSpPr>
        <p:spPr>
          <a:xfrm rot="3994440">
            <a:off x="687039" y="2372847"/>
            <a:ext cx="1075468" cy="1075468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22"/>
          <p:cNvSpPr/>
          <p:nvPr/>
        </p:nvSpPr>
        <p:spPr>
          <a:xfrm rot="3994440">
            <a:off x="1282714" y="2809504"/>
            <a:ext cx="677655" cy="677655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p22"/>
          <p:cNvSpPr/>
          <p:nvPr/>
        </p:nvSpPr>
        <p:spPr>
          <a:xfrm>
            <a:off x="696575" y="588136"/>
            <a:ext cx="1894225" cy="1364957"/>
          </a:xfrm>
          <a:custGeom>
            <a:rect b="b" l="l" r="r" t="t"/>
            <a:pathLst>
              <a:path extrusionOk="0" h="1819942" w="2525634">
                <a:moveTo>
                  <a:pt x="0" y="0"/>
                </a:moveTo>
                <a:lnTo>
                  <a:pt x="2525634" y="0"/>
                </a:lnTo>
                <a:lnTo>
                  <a:pt x="2525634" y="1819942"/>
                </a:lnTo>
                <a:lnTo>
                  <a:pt x="0" y="1819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8" name="Google Shape;398;p22"/>
          <p:cNvSpPr txBox="1"/>
          <p:nvPr/>
        </p:nvSpPr>
        <p:spPr>
          <a:xfrm>
            <a:off x="4530695" y="1540604"/>
            <a:ext cx="10405533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Calibri"/>
              <a:buNone/>
            </a:pPr>
            <a:r>
              <a:rPr b="1" lang="es-CO" sz="2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IDENTIFICAR TIPOS DE ARGUMENTOS Y CONSIDERAR LA FUERZA DE CADA TIPO</a:t>
            </a:r>
            <a:endParaRPr b="1"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9" name="Google Shape;399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08437" y="2758285"/>
            <a:ext cx="13050047" cy="55341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23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23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23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23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23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23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p23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2" name="Google Shape;412;p23"/>
          <p:cNvSpPr txBox="1"/>
          <p:nvPr/>
        </p:nvSpPr>
        <p:spPr>
          <a:xfrm>
            <a:off x="6281354" y="1987420"/>
            <a:ext cx="11435853" cy="884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rPr i="1" lang="es-CO" sz="32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Podemos comenzar a evaluar las fortalezas y debilidades generales de un argumento haciendo tres preguntas:   </a:t>
            </a:r>
            <a:endParaRPr i="1" sz="3200">
              <a:solidFill>
                <a:srgbClr val="7030A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64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None/>
            </a:pPr>
            <a:r>
              <a:rPr b="1" i="1" lang="es-CO" sz="32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¿Qué tipos de argumentos se presentan?</a:t>
            </a:r>
            <a:endParaRPr/>
          </a:p>
          <a:p>
            <a:pPr indent="0" lvl="0" marL="0" marR="0" rtl="0" algn="just">
              <a:spcBef>
                <a:spcPts val="64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rPr i="1" lang="es-CO" sz="32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(Anécdotas/experiencia personal, autoridad/opinión de expertos, posición teórica, hallazgos de investigación (estudio de caso, investigación de encuesta, investigación correlacional, investigación experimental).</a:t>
            </a:r>
            <a:endParaRPr/>
          </a:p>
          <a:p>
            <a:pPr indent="0" lvl="0" marL="0" marR="0" rtl="0" algn="just">
              <a:spcBef>
                <a:spcPts val="64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None/>
            </a:pPr>
            <a:r>
              <a:rPr b="1" i="1" lang="es-CO" sz="32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¿Qué tan relevantes y lógicos son los argumentos?</a:t>
            </a:r>
            <a:endParaRPr/>
          </a:p>
          <a:p>
            <a:pPr indent="0" lvl="0" marL="0" marR="0" rtl="0" algn="just">
              <a:spcBef>
                <a:spcPts val="64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rPr i="1" lang="es-CO" sz="32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(Algunos argumentos pueden no ser relevantes o estar lógicamente conectados con la afirmación central. Si son irrelevantes o ilógicos, debemos excluirlos).</a:t>
            </a:r>
            <a:endParaRPr/>
          </a:p>
          <a:p>
            <a:pPr indent="0" lvl="0" marL="0" marR="0" rtl="0" algn="just">
              <a:spcBef>
                <a:spcPts val="64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None/>
            </a:pPr>
            <a:r>
              <a:rPr b="1" i="1" lang="es-CO" sz="32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¿El argumento general está desequilibrado de alguna manera?</a:t>
            </a:r>
            <a:endParaRPr/>
          </a:p>
          <a:p>
            <a:pPr indent="0" lvl="0" marL="0" marR="0" rtl="0" algn="just">
              <a:spcBef>
                <a:spcPts val="64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rPr i="1" lang="es-CO" sz="32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(¿Excluye argumentos importantes? ¿Está sesgado? ¿Hay suposiciones ocultas que necesitan ser más explícitas?)</a:t>
            </a:r>
            <a:endParaRPr/>
          </a:p>
          <a:p>
            <a:pPr indent="0" lvl="0" marL="0" marR="0" rtl="0" algn="just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i="1" sz="3200">
              <a:solidFill>
                <a:srgbClr val="7030A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i="1" sz="3200">
              <a:solidFill>
                <a:srgbClr val="703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23"/>
          <p:cNvSpPr txBox="1"/>
          <p:nvPr/>
        </p:nvSpPr>
        <p:spPr>
          <a:xfrm>
            <a:off x="1355670" y="4536840"/>
            <a:ext cx="4756275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Difícil Argumentación</a:t>
            </a:r>
            <a:endParaRPr i="1" sz="5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24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24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24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24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p24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p24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p24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6" name="Google Shape;426;p24"/>
          <p:cNvSpPr txBox="1"/>
          <p:nvPr/>
        </p:nvSpPr>
        <p:spPr>
          <a:xfrm>
            <a:off x="1355670" y="4536840"/>
            <a:ext cx="4756275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Difícil Argumentación</a:t>
            </a:r>
            <a:endParaRPr i="1" sz="5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24"/>
          <p:cNvSpPr/>
          <p:nvPr/>
        </p:nvSpPr>
        <p:spPr>
          <a:xfrm>
            <a:off x="7400434" y="2326946"/>
            <a:ext cx="9144000" cy="72943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capacidad de aplicar estos procesos cognitivos (de orden superior) puede referirse al uso del pensamiento crítico.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pensamiento crítico consta de 3 habilidades básicas: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s-CO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Análisis</a:t>
            </a:r>
            <a:endParaRPr b="1" i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s-CO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Evaluación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s-CO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Inferencia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buen pensamiento crítico se rige además por la capacidad de hacer un </a:t>
            </a:r>
            <a:r>
              <a:rPr i="1" lang="es-CO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juicio reflexivo.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25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p25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p25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25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p25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25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" name="Google Shape;439;p25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0" name="Google Shape;440;p25"/>
          <p:cNvSpPr txBox="1"/>
          <p:nvPr/>
        </p:nvSpPr>
        <p:spPr>
          <a:xfrm>
            <a:off x="2046357" y="4810069"/>
            <a:ext cx="475627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Evaluación</a:t>
            </a:r>
            <a:endParaRPr i="1" sz="5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25"/>
          <p:cNvSpPr/>
          <p:nvPr/>
        </p:nvSpPr>
        <p:spPr>
          <a:xfrm>
            <a:off x="7422206" y="2486392"/>
            <a:ext cx="9603751" cy="62478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 seres humanos son inherentemente buenos.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¿Podemos establecer la verdad de esta creencia? 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caso afirmativo, ¿qué tan difícil será ganar un debate con alguien que cree que "las personas son inherentemente malas".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26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26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p26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26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26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p26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Google Shape;453;p26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4" name="Google Shape;454;p26"/>
          <p:cNvSpPr txBox="1"/>
          <p:nvPr/>
        </p:nvSpPr>
        <p:spPr>
          <a:xfrm>
            <a:off x="2570314" y="5018591"/>
            <a:ext cx="475627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Inferencia</a:t>
            </a:r>
            <a:endParaRPr i="1" sz="5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26"/>
          <p:cNvSpPr/>
          <p:nvPr/>
        </p:nvSpPr>
        <p:spPr>
          <a:xfrm>
            <a:off x="7326589" y="2061704"/>
            <a:ext cx="9491084" cy="72943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Inferencia, implica la “reunión” de evidencia creíble, relevante y lógica basada en el análisis previo y evaluación de la evidencia disponible; a fin de: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“Llevar una conclusión razonable” (Facione, 1990, p.9).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Esto puede implicar aceptar una conclusión señalada por un autor a la luz de la evidencia que presenta, o “conjeturar una alternativa”, igualmente lógica, conclusión o argumento basado en la evidencia disponible.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27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" name="Google Shape;462;p27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27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27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p27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27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p27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8" name="Google Shape;468;p27"/>
          <p:cNvSpPr txBox="1"/>
          <p:nvPr/>
        </p:nvSpPr>
        <p:spPr>
          <a:xfrm>
            <a:off x="1430023" y="4887823"/>
            <a:ext cx="475627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Juicio Reflexivo</a:t>
            </a:r>
            <a:endParaRPr i="1" sz="5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9" name="Google Shape;469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15566" y="2056622"/>
            <a:ext cx="10930221" cy="75090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28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p28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" name="Google Shape;477;p28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" name="Google Shape;478;p28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p28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p28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1" name="Google Shape;481;p28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482" name="Google Shape;482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53200" y="2943477"/>
            <a:ext cx="10742381" cy="5294641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Google Shape;483;p28"/>
          <p:cNvSpPr txBox="1"/>
          <p:nvPr/>
        </p:nvSpPr>
        <p:spPr>
          <a:xfrm>
            <a:off x="15163800" y="9574980"/>
            <a:ext cx="135825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Fuente: CNA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28"/>
          <p:cNvSpPr txBox="1"/>
          <p:nvPr/>
        </p:nvSpPr>
        <p:spPr>
          <a:xfrm>
            <a:off x="1698198" y="4340608"/>
            <a:ext cx="5696428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Pensamiento Crítico respecto a …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29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29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p29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" name="Google Shape;493;p29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" name="Google Shape;494;p29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29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p29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7" name="Google Shape;497;p29"/>
          <p:cNvSpPr txBox="1"/>
          <p:nvPr/>
        </p:nvSpPr>
        <p:spPr>
          <a:xfrm>
            <a:off x="6519381" y="2835669"/>
            <a:ext cx="1026335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¿QUIÉN ASUME LA RESPONSABILIDAD?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8" name="Google Shape;498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12465" y="4126002"/>
            <a:ext cx="12277184" cy="40923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30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p30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p30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" name="Google Shape;507;p30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8" name="Google Shape;508;p30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30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p30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1" name="Google Shape;511;p30"/>
          <p:cNvSpPr txBox="1"/>
          <p:nvPr/>
        </p:nvSpPr>
        <p:spPr>
          <a:xfrm>
            <a:off x="6519381" y="2835669"/>
            <a:ext cx="1026335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¿QUIÉN ASUME LA RESPONSABILIDAD?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2" name="Google Shape;512;p30"/>
          <p:cNvPicPr preferRelativeResize="0"/>
          <p:nvPr/>
        </p:nvPicPr>
        <p:blipFill rotWithShape="1">
          <a:blip r:embed="rId4">
            <a:alphaModFix/>
          </a:blip>
          <a:srcRect b="40625" l="28234" r="7060" t="27083"/>
          <a:stretch/>
        </p:blipFill>
        <p:spPr>
          <a:xfrm>
            <a:off x="5265308" y="4735299"/>
            <a:ext cx="12771496" cy="3599239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p30"/>
          <p:cNvSpPr/>
          <p:nvPr/>
        </p:nvSpPr>
        <p:spPr>
          <a:xfrm>
            <a:off x="14256594" y="5105400"/>
            <a:ext cx="3429000" cy="213360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AL FINALIZAR DEBEMOS PENSAR CRÍTICAMENTE EN ESTE MOMENTO</a:t>
            </a:r>
            <a:endParaRPr b="1"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4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4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4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4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4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4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2" name="Google Shape;122;p4"/>
          <p:cNvSpPr txBox="1"/>
          <p:nvPr/>
        </p:nvSpPr>
        <p:spPr>
          <a:xfrm>
            <a:off x="2089781" y="4284966"/>
            <a:ext cx="411480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s-CO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Momento de Reflexión</a:t>
            </a:r>
            <a:endParaRPr i="1" sz="5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3" name="Google Shape;123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43571" y="2019300"/>
            <a:ext cx="9734550" cy="77258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31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0" name="Google Shape;520;p31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" name="Google Shape;521;p31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2" name="Google Shape;522;p31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" name="Google Shape;523;p31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" name="Google Shape;524;p31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p31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526" name="Google Shape;526;p31"/>
          <p:cNvPicPr preferRelativeResize="0"/>
          <p:nvPr/>
        </p:nvPicPr>
        <p:blipFill rotWithShape="1">
          <a:blip r:embed="rId4">
            <a:alphaModFix/>
          </a:blip>
          <a:srcRect b="26199" l="0" r="0" t="0"/>
          <a:stretch/>
        </p:blipFill>
        <p:spPr>
          <a:xfrm>
            <a:off x="5960327" y="3673176"/>
            <a:ext cx="12039600" cy="4998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5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5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5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5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5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5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5" name="Google Shape;135;p5"/>
          <p:cNvSpPr txBox="1"/>
          <p:nvPr/>
        </p:nvSpPr>
        <p:spPr>
          <a:xfrm>
            <a:off x="1337736" y="4322965"/>
            <a:ext cx="4665132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s-CO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Otro momento de reflexión</a:t>
            </a:r>
            <a:endParaRPr i="1" sz="5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5"/>
          <p:cNvSpPr txBox="1"/>
          <p:nvPr/>
        </p:nvSpPr>
        <p:spPr>
          <a:xfrm>
            <a:off x="10515600" y="4351734"/>
            <a:ext cx="7612122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6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VIDEO</a:t>
            </a:r>
            <a:endParaRPr sz="6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6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6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6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6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6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6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8" name="Google Shape;148;p6"/>
          <p:cNvSpPr txBox="1"/>
          <p:nvPr/>
        </p:nvSpPr>
        <p:spPr>
          <a:xfrm>
            <a:off x="2284725" y="5172482"/>
            <a:ext cx="266827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s-CO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Calidad</a:t>
            </a:r>
            <a:endParaRPr i="1" sz="5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" name="Google Shape;149;p6"/>
          <p:cNvPicPr preferRelativeResize="0"/>
          <p:nvPr/>
        </p:nvPicPr>
        <p:blipFill rotWithShape="1">
          <a:blip r:embed="rId4">
            <a:alphaModFix/>
          </a:blip>
          <a:srcRect b="11783" l="10035" r="1232" t="4370"/>
          <a:stretch/>
        </p:blipFill>
        <p:spPr>
          <a:xfrm>
            <a:off x="5927670" y="2967307"/>
            <a:ext cx="12058324" cy="60291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7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7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7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7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7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7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7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1" name="Google Shape;161;p7"/>
          <p:cNvSpPr txBox="1"/>
          <p:nvPr/>
        </p:nvSpPr>
        <p:spPr>
          <a:xfrm>
            <a:off x="1749852" y="4230025"/>
            <a:ext cx="411480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s-CO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 Crítico del Pensamiento</a:t>
            </a:r>
            <a:endParaRPr i="1" sz="5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7"/>
          <p:cNvSpPr/>
          <p:nvPr/>
        </p:nvSpPr>
        <p:spPr>
          <a:xfrm>
            <a:off x="7654723" y="4247909"/>
            <a:ext cx="9371234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6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¿POR QUÉ PENSAMOS?</a:t>
            </a:r>
            <a:endParaRPr sz="6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8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8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8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8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8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8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8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4" name="Google Shape;174;p8"/>
          <p:cNvSpPr txBox="1"/>
          <p:nvPr/>
        </p:nvSpPr>
        <p:spPr>
          <a:xfrm>
            <a:off x="1749852" y="4230025"/>
            <a:ext cx="411480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s-CO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 Crítico del Pensamiento</a:t>
            </a:r>
            <a:endParaRPr i="1" sz="5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8"/>
          <p:cNvSpPr txBox="1"/>
          <p:nvPr/>
        </p:nvSpPr>
        <p:spPr>
          <a:xfrm>
            <a:off x="6100189" y="2943477"/>
            <a:ext cx="12009182" cy="6070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1" lang="es-CO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decidir qué hacer</a:t>
            </a:r>
            <a:endParaRPr/>
          </a:p>
          <a:p>
            <a:pPr indent="-342900" lvl="0" marL="342900" marR="0" rtl="0" algn="just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1" lang="es-CO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decidir qué creer</a:t>
            </a:r>
            <a:endParaRPr/>
          </a:p>
          <a:p>
            <a:pPr indent="-342900" lvl="0" marL="342900" marR="0" rtl="0" algn="just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1" lang="es-CO" sz="3200" strike="sng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 diversión (cuentos y chistes).</a:t>
            </a:r>
            <a:endParaRPr/>
          </a:p>
          <a:p>
            <a:pPr indent="0" lvl="0" marL="0" marR="0" rtl="0" algn="just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1" i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1" lang="es-CO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 realmente nos preocupamos por nuestras decisiones, 1 y 2 tienden a activar la parte cuidadosa, lógica y razonable de nuestra mente, una parte de nuestra mente que es importante para el pensamiento crítico de calidad en la ciencia psicológica. </a:t>
            </a:r>
            <a:endParaRPr/>
          </a:p>
          <a:p>
            <a:pPr indent="0" lvl="0" marL="0" marR="0" rtl="0" algn="just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1" i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1" lang="es-CO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 pensamiento crítico de calidad no es un requisito previo para 3.</a:t>
            </a:r>
            <a:endParaRPr b="1" i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9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9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9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9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9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9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9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7" name="Google Shape;187;p9"/>
          <p:cNvSpPr txBox="1"/>
          <p:nvPr/>
        </p:nvSpPr>
        <p:spPr>
          <a:xfrm>
            <a:off x="1749852" y="4230025"/>
            <a:ext cx="411480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s-CO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 Crítico del Pensamiento</a:t>
            </a:r>
            <a:endParaRPr i="1" sz="5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9"/>
          <p:cNvSpPr txBox="1"/>
          <p:nvPr/>
        </p:nvSpPr>
        <p:spPr>
          <a:xfrm>
            <a:off x="6100189" y="2943477"/>
            <a:ext cx="12009182" cy="6070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1" lang="es-CO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decidir qué hacer</a:t>
            </a:r>
            <a:endParaRPr/>
          </a:p>
          <a:p>
            <a:pPr indent="-342900" lvl="0" marL="342900" marR="0" rtl="0" algn="just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1" lang="es-CO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decidir qué creer</a:t>
            </a:r>
            <a:endParaRPr/>
          </a:p>
          <a:p>
            <a:pPr indent="-342900" lvl="0" marL="342900" marR="0" rtl="0" algn="just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1" lang="es-CO" sz="3200" strike="sng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 diversión (cuentos y chistes).</a:t>
            </a:r>
            <a:endParaRPr/>
          </a:p>
          <a:p>
            <a:pPr indent="0" lvl="0" marL="0" marR="0" rtl="0" algn="just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1" i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1" i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9"/>
          <p:cNvSpPr/>
          <p:nvPr/>
        </p:nvSpPr>
        <p:spPr>
          <a:xfrm>
            <a:off x="13792200" y="2943477"/>
            <a:ext cx="2703727" cy="236220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AL FINALIZAR DEBEMOS PENSAR CRITICAMENTE EN ESTE MOMENTO</a:t>
            </a:r>
            <a:endParaRPr b="1"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0" name="Google Shape;190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08844" y="5782553"/>
            <a:ext cx="11638273" cy="32799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0"/>
          <p:cNvSpPr/>
          <p:nvPr/>
        </p:nvSpPr>
        <p:spPr>
          <a:xfrm>
            <a:off x="-20106" y="-989496"/>
            <a:ext cx="5947776" cy="4036391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10"/>
          <p:cNvSpPr/>
          <p:nvPr/>
        </p:nvSpPr>
        <p:spPr>
          <a:xfrm>
            <a:off x="953583" y="2057400"/>
            <a:ext cx="119085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10"/>
          <p:cNvSpPr/>
          <p:nvPr/>
        </p:nvSpPr>
        <p:spPr>
          <a:xfrm>
            <a:off x="17025957" y="-81674"/>
            <a:ext cx="1319275" cy="1914778"/>
          </a:xfrm>
          <a:prstGeom prst="rect">
            <a:avLst/>
          </a:prstGeom>
          <a:solidFill>
            <a:srgbClr val="A71C1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10"/>
          <p:cNvSpPr/>
          <p:nvPr/>
        </p:nvSpPr>
        <p:spPr>
          <a:xfrm rot="-6582049">
            <a:off x="3996291" y="7021985"/>
            <a:ext cx="1152082" cy="1152082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6914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10"/>
          <p:cNvSpPr/>
          <p:nvPr/>
        </p:nvSpPr>
        <p:spPr>
          <a:xfrm rot="-6582049">
            <a:off x="3744403" y="6973719"/>
            <a:ext cx="805557" cy="805557"/>
          </a:xfrm>
          <a:custGeom>
            <a:rect b="b" l="l" r="r" t="t"/>
            <a:pathLst>
              <a:path extrusionOk="0" h="6355080" w="6355080">
                <a:moveTo>
                  <a:pt x="3177540" y="6355080"/>
                </a:moveTo>
                <a:cubicBezTo>
                  <a:pt x="2329180" y="6355080"/>
                  <a:pt x="1530350" y="6024880"/>
                  <a:pt x="930910" y="5424170"/>
                </a:cubicBezTo>
                <a:cubicBezTo>
                  <a:pt x="330200" y="4824730"/>
                  <a:pt x="0" y="4025900"/>
                  <a:pt x="0" y="3177540"/>
                </a:cubicBezTo>
                <a:cubicBezTo>
                  <a:pt x="0" y="2329180"/>
                  <a:pt x="330200" y="1530350"/>
                  <a:pt x="930910" y="930910"/>
                </a:cubicBezTo>
                <a:cubicBezTo>
                  <a:pt x="1530350" y="330200"/>
                  <a:pt x="2329180" y="0"/>
                  <a:pt x="3177540" y="0"/>
                </a:cubicBezTo>
                <a:cubicBezTo>
                  <a:pt x="4025900" y="0"/>
                  <a:pt x="4824730" y="330200"/>
                  <a:pt x="5424170" y="930910"/>
                </a:cubicBezTo>
                <a:cubicBezTo>
                  <a:pt x="6024880" y="1531620"/>
                  <a:pt x="6355080" y="2329180"/>
                  <a:pt x="6355080" y="3177540"/>
                </a:cubicBezTo>
                <a:cubicBezTo>
                  <a:pt x="6355080" y="4025900"/>
                  <a:pt x="6024880" y="4824730"/>
                  <a:pt x="5424170" y="5424170"/>
                </a:cubicBezTo>
                <a:cubicBezTo>
                  <a:pt x="4824730" y="6024880"/>
                  <a:pt x="4025900" y="6355080"/>
                  <a:pt x="3177540" y="6355080"/>
                </a:cubicBezTo>
                <a:close/>
                <a:moveTo>
                  <a:pt x="3177540" y="190500"/>
                </a:moveTo>
                <a:cubicBezTo>
                  <a:pt x="2379980" y="190500"/>
                  <a:pt x="1629410" y="501650"/>
                  <a:pt x="1065530" y="1065530"/>
                </a:cubicBezTo>
                <a:cubicBezTo>
                  <a:pt x="501650" y="1629410"/>
                  <a:pt x="190500" y="2379980"/>
                  <a:pt x="190500" y="3177540"/>
                </a:cubicBezTo>
                <a:cubicBezTo>
                  <a:pt x="190500" y="3975100"/>
                  <a:pt x="501650" y="4725670"/>
                  <a:pt x="1065530" y="5289550"/>
                </a:cubicBezTo>
                <a:cubicBezTo>
                  <a:pt x="1629410" y="5853430"/>
                  <a:pt x="2379980" y="6164580"/>
                  <a:pt x="3177540" y="6164580"/>
                </a:cubicBezTo>
                <a:cubicBezTo>
                  <a:pt x="3975100" y="6164580"/>
                  <a:pt x="4725670" y="5853430"/>
                  <a:pt x="5289550" y="5289550"/>
                </a:cubicBezTo>
                <a:cubicBezTo>
                  <a:pt x="5853430" y="4725670"/>
                  <a:pt x="6164580" y="3975100"/>
                  <a:pt x="6164580" y="3177540"/>
                </a:cubicBezTo>
                <a:cubicBezTo>
                  <a:pt x="6164580" y="2379980"/>
                  <a:pt x="5853430" y="1629410"/>
                  <a:pt x="5289550" y="1065530"/>
                </a:cubicBezTo>
                <a:cubicBezTo>
                  <a:pt x="4725670" y="501650"/>
                  <a:pt x="3975100" y="190500"/>
                  <a:pt x="3177540" y="190500"/>
                </a:cubicBezTo>
                <a:close/>
              </a:path>
            </a:pathLst>
          </a:custGeom>
          <a:solidFill>
            <a:srgbClr val="D2171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0"/>
          <p:cNvSpPr/>
          <p:nvPr/>
        </p:nvSpPr>
        <p:spPr>
          <a:xfrm>
            <a:off x="7475478" y="1028699"/>
            <a:ext cx="10869754" cy="1254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10"/>
          <p:cNvSpPr/>
          <p:nvPr/>
        </p:nvSpPr>
        <p:spPr>
          <a:xfrm>
            <a:off x="1066800" y="0"/>
            <a:ext cx="2485614" cy="2485614"/>
          </a:xfrm>
          <a:custGeom>
            <a:rect b="b" l="l" r="r" t="t"/>
            <a:pathLst>
              <a:path extrusionOk="0" h="2485614" w="2485614">
                <a:moveTo>
                  <a:pt x="0" y="0"/>
                </a:moveTo>
                <a:lnTo>
                  <a:pt x="2485614" y="0"/>
                </a:lnTo>
                <a:lnTo>
                  <a:pt x="2485614" y="2485614"/>
                </a:lnTo>
                <a:lnTo>
                  <a:pt x="0" y="248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2" name="Google Shape;202;p10"/>
          <p:cNvSpPr txBox="1"/>
          <p:nvPr/>
        </p:nvSpPr>
        <p:spPr>
          <a:xfrm>
            <a:off x="6351560" y="2205512"/>
            <a:ext cx="1067439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esta parte de la charla los necesito motivados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3" name="Google Shape;203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839200" y="3064779"/>
            <a:ext cx="5341942" cy="65848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usuario</dc:creator>
</cp:coreProperties>
</file>