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318" r:id="rId4"/>
    <p:sldId id="319" r:id="rId5"/>
    <p:sldId id="321" r:id="rId6"/>
    <p:sldId id="322" r:id="rId7"/>
    <p:sldId id="323" r:id="rId8"/>
    <p:sldId id="312" r:id="rId9"/>
    <p:sldId id="325" r:id="rId10"/>
    <p:sldId id="307" r:id="rId11"/>
    <p:sldId id="308" r:id="rId12"/>
    <p:sldId id="309" r:id="rId13"/>
    <p:sldId id="327" r:id="rId14"/>
    <p:sldId id="326" r:id="rId15"/>
    <p:sldId id="320" r:id="rId16"/>
    <p:sldId id="329" r:id="rId17"/>
    <p:sldId id="328" r:id="rId18"/>
    <p:sldId id="331" r:id="rId19"/>
    <p:sldId id="332" r:id="rId20"/>
    <p:sldId id="333" r:id="rId21"/>
    <p:sldId id="330" r:id="rId22"/>
    <p:sldId id="334" r:id="rId23"/>
    <p:sldId id="335" r:id="rId24"/>
  </p:sldIdLst>
  <p:sldSz cx="9144000" cy="5143500" type="screen16x9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2" autoAdjust="0"/>
    <p:restoredTop sz="90000" autoAdjust="0"/>
  </p:normalViewPr>
  <p:slideViewPr>
    <p:cSldViewPr>
      <p:cViewPr varScale="1">
        <p:scale>
          <a:sx n="96" d="100"/>
          <a:sy n="96" d="100"/>
        </p:scale>
        <p:origin x="31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54A5DA-3D82-4BE8-8E5F-3E05B3E6C4C0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</dgm:pt>
    <dgm:pt modelId="{7A876C7B-E3A2-41C0-978D-D21B325B9FF2}">
      <dgm:prSet phldrT="[Texto]"/>
      <dgm:spPr/>
      <dgm:t>
        <a:bodyPr/>
        <a:lstStyle/>
        <a:p>
          <a:r>
            <a:rPr lang="es-ES" dirty="0"/>
            <a:t>Evaluación</a:t>
          </a:r>
        </a:p>
        <a:p>
          <a:r>
            <a:rPr lang="es-ES" dirty="0"/>
            <a:t>Sumativa</a:t>
          </a:r>
        </a:p>
        <a:p>
          <a:r>
            <a:rPr lang="es-ES" dirty="0"/>
            <a:t>Final </a:t>
          </a:r>
        </a:p>
      </dgm:t>
    </dgm:pt>
    <dgm:pt modelId="{EAAB82C6-1F7B-4927-A694-93122090E0C0}" type="parTrans" cxnId="{44E78241-C708-438A-B122-10216F8E4746}">
      <dgm:prSet/>
      <dgm:spPr/>
      <dgm:t>
        <a:bodyPr/>
        <a:lstStyle/>
        <a:p>
          <a:endParaRPr lang="es-ES"/>
        </a:p>
      </dgm:t>
    </dgm:pt>
    <dgm:pt modelId="{6F0D3C2C-DE9B-4DE5-BDE1-325762C42308}" type="sibTrans" cxnId="{44E78241-C708-438A-B122-10216F8E4746}">
      <dgm:prSet/>
      <dgm:spPr/>
      <dgm:t>
        <a:bodyPr/>
        <a:lstStyle/>
        <a:p>
          <a:endParaRPr lang="es-ES"/>
        </a:p>
      </dgm:t>
    </dgm:pt>
    <dgm:pt modelId="{E39843C0-2188-415E-9397-9EC093803B98}">
      <dgm:prSet phldrT="[Texto]"/>
      <dgm:spPr/>
      <dgm:t>
        <a:bodyPr/>
        <a:lstStyle/>
        <a:p>
          <a:r>
            <a:rPr lang="es-ES" dirty="0"/>
            <a:t>Evaluación Formativa sistemática y parcial</a:t>
          </a:r>
        </a:p>
      </dgm:t>
    </dgm:pt>
    <dgm:pt modelId="{14238A18-95A7-4AAB-8ECE-20F402E762D0}" type="parTrans" cxnId="{4ABC6876-5415-477B-915F-7812282939B3}">
      <dgm:prSet/>
      <dgm:spPr/>
      <dgm:t>
        <a:bodyPr/>
        <a:lstStyle/>
        <a:p>
          <a:endParaRPr lang="es-ES"/>
        </a:p>
      </dgm:t>
    </dgm:pt>
    <dgm:pt modelId="{A629DDAF-0ED7-4255-AE94-D17802702424}" type="sibTrans" cxnId="{4ABC6876-5415-477B-915F-7812282939B3}">
      <dgm:prSet/>
      <dgm:spPr/>
      <dgm:t>
        <a:bodyPr/>
        <a:lstStyle/>
        <a:p>
          <a:endParaRPr lang="es-ES"/>
        </a:p>
      </dgm:t>
    </dgm:pt>
    <dgm:pt modelId="{929F6D29-8B11-46FA-926B-0E8BF881B51E}">
      <dgm:prSet phldrT="[Texto]"/>
      <dgm:spPr/>
      <dgm:t>
        <a:bodyPr/>
        <a:lstStyle/>
        <a:p>
          <a:r>
            <a:rPr lang="es-ES" dirty="0"/>
            <a:t>Evaluación diagnóstica</a:t>
          </a:r>
        </a:p>
      </dgm:t>
    </dgm:pt>
    <dgm:pt modelId="{C0DA43DF-9BB3-4A9D-B12B-ECB2EDD3C5C5}" type="parTrans" cxnId="{F17685E0-D88D-4E4F-A4E8-738702A33D91}">
      <dgm:prSet/>
      <dgm:spPr/>
      <dgm:t>
        <a:bodyPr/>
        <a:lstStyle/>
        <a:p>
          <a:endParaRPr lang="es-ES"/>
        </a:p>
      </dgm:t>
    </dgm:pt>
    <dgm:pt modelId="{58FA80B4-F7E8-4ECF-9544-8A51B4BA65AC}" type="sibTrans" cxnId="{F17685E0-D88D-4E4F-A4E8-738702A33D91}">
      <dgm:prSet/>
      <dgm:spPr/>
      <dgm:t>
        <a:bodyPr/>
        <a:lstStyle/>
        <a:p>
          <a:endParaRPr lang="es-ES"/>
        </a:p>
      </dgm:t>
    </dgm:pt>
    <dgm:pt modelId="{2776A869-771D-4DB4-8C2D-049C9A115F6D}" type="pres">
      <dgm:prSet presAssocID="{6854A5DA-3D82-4BE8-8E5F-3E05B3E6C4C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04682DB-CC74-4AFC-9020-9F3ADCE8A2FC}" type="pres">
      <dgm:prSet presAssocID="{7A876C7B-E3A2-41C0-978D-D21B325B9FF2}" presName="gear1" presStyleLbl="node1" presStyleIdx="0" presStyleCnt="3" custScaleX="68018" custScaleY="70903" custLinFactNeighborX="-9054" custLinFactNeighborY="-2112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1A0E83-5913-4334-8958-EAF2B43B5A50}" type="pres">
      <dgm:prSet presAssocID="{7A876C7B-E3A2-41C0-978D-D21B325B9FF2}" presName="gear1srcNode" presStyleLbl="node1" presStyleIdx="0" presStyleCnt="3"/>
      <dgm:spPr/>
      <dgm:t>
        <a:bodyPr/>
        <a:lstStyle/>
        <a:p>
          <a:endParaRPr lang="es-ES"/>
        </a:p>
      </dgm:t>
    </dgm:pt>
    <dgm:pt modelId="{4AB6214F-7D45-406A-BB3B-D9540CEF1E11}" type="pres">
      <dgm:prSet presAssocID="{7A876C7B-E3A2-41C0-978D-D21B325B9FF2}" presName="gear1dstNode" presStyleLbl="node1" presStyleIdx="0" presStyleCnt="3"/>
      <dgm:spPr/>
      <dgm:t>
        <a:bodyPr/>
        <a:lstStyle/>
        <a:p>
          <a:endParaRPr lang="es-ES"/>
        </a:p>
      </dgm:t>
    </dgm:pt>
    <dgm:pt modelId="{B0EA4C25-2131-4C38-95BA-54BD5FC55A87}" type="pres">
      <dgm:prSet presAssocID="{E39843C0-2188-415E-9397-9EC093803B9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31C323-06B9-4FAF-B523-FAE06301D34E}" type="pres">
      <dgm:prSet presAssocID="{E39843C0-2188-415E-9397-9EC093803B98}" presName="gear2srcNode" presStyleLbl="node1" presStyleIdx="1" presStyleCnt="3"/>
      <dgm:spPr/>
      <dgm:t>
        <a:bodyPr/>
        <a:lstStyle/>
        <a:p>
          <a:endParaRPr lang="es-ES"/>
        </a:p>
      </dgm:t>
    </dgm:pt>
    <dgm:pt modelId="{5AAC951B-7A69-4502-99BE-38024F7221D3}" type="pres">
      <dgm:prSet presAssocID="{E39843C0-2188-415E-9397-9EC093803B98}" presName="gear2dstNode" presStyleLbl="node1" presStyleIdx="1" presStyleCnt="3"/>
      <dgm:spPr/>
      <dgm:t>
        <a:bodyPr/>
        <a:lstStyle/>
        <a:p>
          <a:endParaRPr lang="es-ES"/>
        </a:p>
      </dgm:t>
    </dgm:pt>
    <dgm:pt modelId="{C9E801C2-7264-4DB0-9F75-3821A61C8B04}" type="pres">
      <dgm:prSet presAssocID="{929F6D29-8B11-46FA-926B-0E8BF881B51E}" presName="gear3" presStyleLbl="node1" presStyleIdx="2" presStyleCnt="3"/>
      <dgm:spPr/>
      <dgm:t>
        <a:bodyPr/>
        <a:lstStyle/>
        <a:p>
          <a:endParaRPr lang="es-ES"/>
        </a:p>
      </dgm:t>
    </dgm:pt>
    <dgm:pt modelId="{2F609A86-543E-4ECD-AC58-9DBB5E80E218}" type="pres">
      <dgm:prSet presAssocID="{929F6D29-8B11-46FA-926B-0E8BF881B51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68E57B-A5C4-4C72-8DBD-B0CFA0FAB84F}" type="pres">
      <dgm:prSet presAssocID="{929F6D29-8B11-46FA-926B-0E8BF881B51E}" presName="gear3srcNode" presStyleLbl="node1" presStyleIdx="2" presStyleCnt="3"/>
      <dgm:spPr/>
      <dgm:t>
        <a:bodyPr/>
        <a:lstStyle/>
        <a:p>
          <a:endParaRPr lang="es-ES"/>
        </a:p>
      </dgm:t>
    </dgm:pt>
    <dgm:pt modelId="{5F7D4FC4-CF92-4DE2-9B81-7E19A773B825}" type="pres">
      <dgm:prSet presAssocID="{929F6D29-8B11-46FA-926B-0E8BF881B51E}" presName="gear3dstNode" presStyleLbl="node1" presStyleIdx="2" presStyleCnt="3"/>
      <dgm:spPr/>
      <dgm:t>
        <a:bodyPr/>
        <a:lstStyle/>
        <a:p>
          <a:endParaRPr lang="es-ES"/>
        </a:p>
      </dgm:t>
    </dgm:pt>
    <dgm:pt modelId="{388687FF-7B00-432D-B9C4-57D472699E5E}" type="pres">
      <dgm:prSet presAssocID="{6F0D3C2C-DE9B-4DE5-BDE1-325762C42308}" presName="connector1" presStyleLbl="sibTrans2D1" presStyleIdx="0" presStyleCnt="3" custAng="766154" custScaleX="65435" custScaleY="58703" custLinFactNeighborX="-3668" custLinFactNeighborY="-10016"/>
      <dgm:spPr/>
      <dgm:t>
        <a:bodyPr/>
        <a:lstStyle/>
        <a:p>
          <a:endParaRPr lang="es-ES"/>
        </a:p>
      </dgm:t>
    </dgm:pt>
    <dgm:pt modelId="{D3221480-77C1-4091-9241-7082114C2BF3}" type="pres">
      <dgm:prSet presAssocID="{A629DDAF-0ED7-4255-AE94-D17802702424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B9F7F245-B058-45CB-873E-AC0E634EB6B4}" type="pres">
      <dgm:prSet presAssocID="{58FA80B4-F7E8-4ECF-9544-8A51B4BA65AC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4FA16614-3B28-4FC3-B7A9-2318DC6E58B3}" type="presOf" srcId="{E39843C0-2188-415E-9397-9EC093803B98}" destId="{B0EA4C25-2131-4C38-95BA-54BD5FC55A87}" srcOrd="0" destOrd="0" presId="urn:microsoft.com/office/officeart/2005/8/layout/gear1"/>
    <dgm:cxn modelId="{6DD8A77F-B78F-4D0A-9E1B-C05E86DB3D53}" type="presOf" srcId="{7A876C7B-E3A2-41C0-978D-D21B325B9FF2}" destId="{341A0E83-5913-4334-8958-EAF2B43B5A50}" srcOrd="1" destOrd="0" presId="urn:microsoft.com/office/officeart/2005/8/layout/gear1"/>
    <dgm:cxn modelId="{9C2E3102-FE8E-418F-96E7-346EF1EB4CDA}" type="presOf" srcId="{929F6D29-8B11-46FA-926B-0E8BF881B51E}" destId="{5F7D4FC4-CF92-4DE2-9B81-7E19A773B825}" srcOrd="3" destOrd="0" presId="urn:microsoft.com/office/officeart/2005/8/layout/gear1"/>
    <dgm:cxn modelId="{FC201784-EF5D-40CC-B9C4-2DE0A12D8815}" type="presOf" srcId="{58FA80B4-F7E8-4ECF-9544-8A51B4BA65AC}" destId="{B9F7F245-B058-45CB-873E-AC0E634EB6B4}" srcOrd="0" destOrd="0" presId="urn:microsoft.com/office/officeart/2005/8/layout/gear1"/>
    <dgm:cxn modelId="{F17685E0-D88D-4E4F-A4E8-738702A33D91}" srcId="{6854A5DA-3D82-4BE8-8E5F-3E05B3E6C4C0}" destId="{929F6D29-8B11-46FA-926B-0E8BF881B51E}" srcOrd="2" destOrd="0" parTransId="{C0DA43DF-9BB3-4A9D-B12B-ECB2EDD3C5C5}" sibTransId="{58FA80B4-F7E8-4ECF-9544-8A51B4BA65AC}"/>
    <dgm:cxn modelId="{1D6B9441-3EA9-4E78-B280-D0354E1458AC}" type="presOf" srcId="{A629DDAF-0ED7-4255-AE94-D17802702424}" destId="{D3221480-77C1-4091-9241-7082114C2BF3}" srcOrd="0" destOrd="0" presId="urn:microsoft.com/office/officeart/2005/8/layout/gear1"/>
    <dgm:cxn modelId="{44E78241-C708-438A-B122-10216F8E4746}" srcId="{6854A5DA-3D82-4BE8-8E5F-3E05B3E6C4C0}" destId="{7A876C7B-E3A2-41C0-978D-D21B325B9FF2}" srcOrd="0" destOrd="0" parTransId="{EAAB82C6-1F7B-4927-A694-93122090E0C0}" sibTransId="{6F0D3C2C-DE9B-4DE5-BDE1-325762C42308}"/>
    <dgm:cxn modelId="{9DB3D92C-90BD-462F-B6BE-0735F3E2408A}" type="presOf" srcId="{7A876C7B-E3A2-41C0-978D-D21B325B9FF2}" destId="{704682DB-CC74-4AFC-9020-9F3ADCE8A2FC}" srcOrd="0" destOrd="0" presId="urn:microsoft.com/office/officeart/2005/8/layout/gear1"/>
    <dgm:cxn modelId="{8A929DFD-DE49-4F97-A55F-85562891FAE7}" type="presOf" srcId="{929F6D29-8B11-46FA-926B-0E8BF881B51E}" destId="{3A68E57B-A5C4-4C72-8DBD-B0CFA0FAB84F}" srcOrd="2" destOrd="0" presId="urn:microsoft.com/office/officeart/2005/8/layout/gear1"/>
    <dgm:cxn modelId="{E3D88C0C-31BA-48DD-9AC5-109D079F06AD}" type="presOf" srcId="{929F6D29-8B11-46FA-926B-0E8BF881B51E}" destId="{C9E801C2-7264-4DB0-9F75-3821A61C8B04}" srcOrd="0" destOrd="0" presId="urn:microsoft.com/office/officeart/2005/8/layout/gear1"/>
    <dgm:cxn modelId="{4ABC6876-5415-477B-915F-7812282939B3}" srcId="{6854A5DA-3D82-4BE8-8E5F-3E05B3E6C4C0}" destId="{E39843C0-2188-415E-9397-9EC093803B98}" srcOrd="1" destOrd="0" parTransId="{14238A18-95A7-4AAB-8ECE-20F402E762D0}" sibTransId="{A629DDAF-0ED7-4255-AE94-D17802702424}"/>
    <dgm:cxn modelId="{D5538270-CFAF-4690-9373-26180BF04B1B}" type="presOf" srcId="{E39843C0-2188-415E-9397-9EC093803B98}" destId="{5AAC951B-7A69-4502-99BE-38024F7221D3}" srcOrd="2" destOrd="0" presId="urn:microsoft.com/office/officeart/2005/8/layout/gear1"/>
    <dgm:cxn modelId="{BE81AFBA-5966-41D1-8A81-52396AC872EB}" type="presOf" srcId="{929F6D29-8B11-46FA-926B-0E8BF881B51E}" destId="{2F609A86-543E-4ECD-AC58-9DBB5E80E218}" srcOrd="1" destOrd="0" presId="urn:microsoft.com/office/officeart/2005/8/layout/gear1"/>
    <dgm:cxn modelId="{22134471-2EBA-47B3-B05E-05BB2340C727}" type="presOf" srcId="{6854A5DA-3D82-4BE8-8E5F-3E05B3E6C4C0}" destId="{2776A869-771D-4DB4-8C2D-049C9A115F6D}" srcOrd="0" destOrd="0" presId="urn:microsoft.com/office/officeart/2005/8/layout/gear1"/>
    <dgm:cxn modelId="{B470F796-3BF1-4523-99DF-FF7985A30F0B}" type="presOf" srcId="{E39843C0-2188-415E-9397-9EC093803B98}" destId="{9331C323-06B9-4FAF-B523-FAE06301D34E}" srcOrd="1" destOrd="0" presId="urn:microsoft.com/office/officeart/2005/8/layout/gear1"/>
    <dgm:cxn modelId="{AA0741A9-22BF-4A78-9834-58830D083399}" type="presOf" srcId="{7A876C7B-E3A2-41C0-978D-D21B325B9FF2}" destId="{4AB6214F-7D45-406A-BB3B-D9540CEF1E11}" srcOrd="2" destOrd="0" presId="urn:microsoft.com/office/officeart/2005/8/layout/gear1"/>
    <dgm:cxn modelId="{DC322805-E86B-44FC-AA17-4EA646D9034A}" type="presOf" srcId="{6F0D3C2C-DE9B-4DE5-BDE1-325762C42308}" destId="{388687FF-7B00-432D-B9C4-57D472699E5E}" srcOrd="0" destOrd="0" presId="urn:microsoft.com/office/officeart/2005/8/layout/gear1"/>
    <dgm:cxn modelId="{7507CC05-B858-4AF2-89EF-0913D1A8B8A8}" type="presParOf" srcId="{2776A869-771D-4DB4-8C2D-049C9A115F6D}" destId="{704682DB-CC74-4AFC-9020-9F3ADCE8A2FC}" srcOrd="0" destOrd="0" presId="urn:microsoft.com/office/officeart/2005/8/layout/gear1"/>
    <dgm:cxn modelId="{091A1411-026C-46C3-841F-20AD5102F68B}" type="presParOf" srcId="{2776A869-771D-4DB4-8C2D-049C9A115F6D}" destId="{341A0E83-5913-4334-8958-EAF2B43B5A50}" srcOrd="1" destOrd="0" presId="urn:microsoft.com/office/officeart/2005/8/layout/gear1"/>
    <dgm:cxn modelId="{ACB6D8EC-F8E3-43CC-94B0-24741FF151B1}" type="presParOf" srcId="{2776A869-771D-4DB4-8C2D-049C9A115F6D}" destId="{4AB6214F-7D45-406A-BB3B-D9540CEF1E11}" srcOrd="2" destOrd="0" presId="urn:microsoft.com/office/officeart/2005/8/layout/gear1"/>
    <dgm:cxn modelId="{A712669B-2B83-43AB-AE26-0BEFF4FD3679}" type="presParOf" srcId="{2776A869-771D-4DB4-8C2D-049C9A115F6D}" destId="{B0EA4C25-2131-4C38-95BA-54BD5FC55A87}" srcOrd="3" destOrd="0" presId="urn:microsoft.com/office/officeart/2005/8/layout/gear1"/>
    <dgm:cxn modelId="{2F4A9BB9-8F9C-4B9C-B0CF-1B3B8FA9D9C1}" type="presParOf" srcId="{2776A869-771D-4DB4-8C2D-049C9A115F6D}" destId="{9331C323-06B9-4FAF-B523-FAE06301D34E}" srcOrd="4" destOrd="0" presId="urn:microsoft.com/office/officeart/2005/8/layout/gear1"/>
    <dgm:cxn modelId="{9E5039AC-F794-4823-941A-7D9A4FEE3859}" type="presParOf" srcId="{2776A869-771D-4DB4-8C2D-049C9A115F6D}" destId="{5AAC951B-7A69-4502-99BE-38024F7221D3}" srcOrd="5" destOrd="0" presId="urn:microsoft.com/office/officeart/2005/8/layout/gear1"/>
    <dgm:cxn modelId="{03B27C81-B70B-482C-B0B7-B7F07864CBF2}" type="presParOf" srcId="{2776A869-771D-4DB4-8C2D-049C9A115F6D}" destId="{C9E801C2-7264-4DB0-9F75-3821A61C8B04}" srcOrd="6" destOrd="0" presId="urn:microsoft.com/office/officeart/2005/8/layout/gear1"/>
    <dgm:cxn modelId="{1AD61F04-2C79-43ED-BF22-F4F1150B888A}" type="presParOf" srcId="{2776A869-771D-4DB4-8C2D-049C9A115F6D}" destId="{2F609A86-543E-4ECD-AC58-9DBB5E80E218}" srcOrd="7" destOrd="0" presId="urn:microsoft.com/office/officeart/2005/8/layout/gear1"/>
    <dgm:cxn modelId="{092D3D6F-EE96-4F4E-894C-D88AF1994193}" type="presParOf" srcId="{2776A869-771D-4DB4-8C2D-049C9A115F6D}" destId="{3A68E57B-A5C4-4C72-8DBD-B0CFA0FAB84F}" srcOrd="8" destOrd="0" presId="urn:microsoft.com/office/officeart/2005/8/layout/gear1"/>
    <dgm:cxn modelId="{D4F78F90-9F21-46E9-A28C-D2A246D0C7B6}" type="presParOf" srcId="{2776A869-771D-4DB4-8C2D-049C9A115F6D}" destId="{5F7D4FC4-CF92-4DE2-9B81-7E19A773B825}" srcOrd="9" destOrd="0" presId="urn:microsoft.com/office/officeart/2005/8/layout/gear1"/>
    <dgm:cxn modelId="{0D7F32DE-477F-46B8-BC26-5636E151328E}" type="presParOf" srcId="{2776A869-771D-4DB4-8C2D-049C9A115F6D}" destId="{388687FF-7B00-432D-B9C4-57D472699E5E}" srcOrd="10" destOrd="0" presId="urn:microsoft.com/office/officeart/2005/8/layout/gear1"/>
    <dgm:cxn modelId="{256D0A5F-54C2-4698-A2F9-1982DCC21234}" type="presParOf" srcId="{2776A869-771D-4DB4-8C2D-049C9A115F6D}" destId="{D3221480-77C1-4091-9241-7082114C2BF3}" srcOrd="11" destOrd="0" presId="urn:microsoft.com/office/officeart/2005/8/layout/gear1"/>
    <dgm:cxn modelId="{75369ED1-19D2-4119-847C-2C3C74BB508A}" type="presParOf" srcId="{2776A869-771D-4DB4-8C2D-049C9A115F6D}" destId="{B9F7F245-B058-45CB-873E-AC0E634EB6B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682DB-CC74-4AFC-9020-9F3ADCE8A2FC}">
      <dsp:nvSpPr>
        <dsp:cNvPr id="0" name=""/>
        <dsp:cNvSpPr/>
      </dsp:nvSpPr>
      <dsp:spPr>
        <a:xfrm>
          <a:off x="3052520" y="1840237"/>
          <a:ext cx="1584154" cy="1651347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Evaluación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Sumativa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Final </a:t>
          </a:r>
        </a:p>
      </dsp:txBody>
      <dsp:txXfrm>
        <a:off x="3371005" y="2222593"/>
        <a:ext cx="947184" cy="857461"/>
      </dsp:txXfrm>
    </dsp:sp>
    <dsp:sp modelId="{B0EA4C25-2131-4C38-95BA-54BD5FC55A87}">
      <dsp:nvSpPr>
        <dsp:cNvPr id="0" name=""/>
        <dsp:cNvSpPr/>
      </dsp:nvSpPr>
      <dsp:spPr>
        <a:xfrm>
          <a:off x="1535888" y="1442932"/>
          <a:ext cx="1693834" cy="1693834"/>
        </a:xfrm>
        <a:prstGeom prst="gear6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Evaluación Formativa sistemática y parcial</a:t>
          </a:r>
        </a:p>
      </dsp:txBody>
      <dsp:txXfrm>
        <a:off x="1962316" y="1871937"/>
        <a:ext cx="840978" cy="835824"/>
      </dsp:txXfrm>
    </dsp:sp>
    <dsp:sp modelId="{C9E801C2-7264-4DB0-9F75-3821A61C8B04}">
      <dsp:nvSpPr>
        <dsp:cNvPr id="0" name=""/>
        <dsp:cNvSpPr/>
      </dsp:nvSpPr>
      <dsp:spPr>
        <a:xfrm rot="20700000">
          <a:off x="2484609" y="274359"/>
          <a:ext cx="1659612" cy="1659612"/>
        </a:xfrm>
        <a:prstGeom prst="gear6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Evaluación diagnóstica</a:t>
          </a:r>
        </a:p>
      </dsp:txBody>
      <dsp:txXfrm rot="-20700000">
        <a:off x="2848610" y="638360"/>
        <a:ext cx="931609" cy="931609"/>
      </dsp:txXfrm>
    </dsp:sp>
    <dsp:sp modelId="{388687FF-7B00-432D-B9C4-57D472699E5E}">
      <dsp:nvSpPr>
        <dsp:cNvPr id="0" name=""/>
        <dsp:cNvSpPr/>
      </dsp:nvSpPr>
      <dsp:spPr>
        <a:xfrm rot="766154">
          <a:off x="3118180" y="1958703"/>
          <a:ext cx="1950715" cy="1750024"/>
        </a:xfrm>
        <a:prstGeom prst="circularArrow">
          <a:avLst>
            <a:gd name="adj1" fmla="val 4687"/>
            <a:gd name="adj2" fmla="val 299029"/>
            <a:gd name="adj3" fmla="val 2517189"/>
            <a:gd name="adj4" fmla="val 15859074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21480-77C1-4091-9241-7082114C2BF3}">
      <dsp:nvSpPr>
        <dsp:cNvPr id="0" name=""/>
        <dsp:cNvSpPr/>
      </dsp:nvSpPr>
      <dsp:spPr>
        <a:xfrm>
          <a:off x="1235913" y="1067978"/>
          <a:ext cx="2165991" cy="216599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7F245-B058-45CB-873E-AC0E634EB6B4}">
      <dsp:nvSpPr>
        <dsp:cNvPr id="0" name=""/>
        <dsp:cNvSpPr/>
      </dsp:nvSpPr>
      <dsp:spPr>
        <a:xfrm>
          <a:off x="2100723" y="-89331"/>
          <a:ext cx="2335374" cy="23353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17A63-AA23-47A9-95F1-85FA924EA8EA}" type="datetimeFigureOut">
              <a:rPr lang="es-CO" smtClean="0"/>
              <a:t>30/03/2023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BBCEB-B046-4A29-A29C-FC78CD3725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21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51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1580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2999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2030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4814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4882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9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83278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6650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0823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3144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6931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038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92336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3831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1624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422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754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14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648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1489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22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515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16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5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47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29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67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85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71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45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42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85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A28A-ED86-4CC3-9662-970610774B1B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80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kBdfcR-8hEY&amp;list=PL30C13C91CFFEFEA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seno\Desktop\plantilla-1-uf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08520" y="2166527"/>
            <a:ext cx="8784976" cy="810446"/>
          </a:xfrm>
        </p:spPr>
        <p:txBody>
          <a:bodyPr>
            <a:noAutofit/>
          </a:bodyPr>
          <a:lstStyle/>
          <a:p>
            <a:r>
              <a:rPr lang="es-CO" sz="2400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PAPEL DE LA EVALUACIÓN FORMATIVA COMO ESTRATEGIA METODOLÓGICA </a:t>
            </a:r>
            <a:r>
              <a:rPr lang="es-CO" sz="2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DESDE EL DIRECCIONAMIENTO DEL PROGRAMA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678163"/>
            <a:ext cx="6400800" cy="131445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UNIVERSIDAD FRANCISCO DE PAULA SANTANDER</a:t>
            </a:r>
          </a:p>
          <a:p>
            <a:pPr marL="0" indent="0">
              <a:buNone/>
            </a:pP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468633" y="3363838"/>
            <a:ext cx="8136904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17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19572" y="192367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ortar rectángulo de esquina del mismo lado 2"/>
          <p:cNvSpPr/>
          <p:nvPr/>
        </p:nvSpPr>
        <p:spPr>
          <a:xfrm>
            <a:off x="3563888" y="944781"/>
            <a:ext cx="2016224" cy="576064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PERTINENCIA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1758834" y="228096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tx2"/>
                </a:solidFill>
              </a:rPr>
              <a:t>¿PARA QUÉ EVALUAMOS?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5875644-3822-45E0-BC13-BC723C29C5CD}"/>
              </a:ext>
            </a:extLst>
          </p:cNvPr>
          <p:cNvSpPr txBox="1"/>
          <p:nvPr/>
        </p:nvSpPr>
        <p:spPr>
          <a:xfrm>
            <a:off x="1758834" y="2889819"/>
            <a:ext cx="38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tx2"/>
                </a:solidFill>
              </a:rPr>
              <a:t>¿HAY JUSTICIA EN MI EVALUACIÓN? 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8" name="Gráfico 7" descr="Compartir">
            <a:hlinkClick r:id="rId4"/>
            <a:extLst>
              <a:ext uri="{FF2B5EF4-FFF2-40B4-BE49-F238E27FC236}">
                <a16:creationId xmlns:a16="http://schemas.microsoft.com/office/drawing/2014/main" id="{5FA05C5E-856A-D760-7E39-FB18C8A877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967346" y="32532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47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12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3 Elipse">
            <a:extLst>
              <a:ext uri="{FF2B5EF4-FFF2-40B4-BE49-F238E27FC236}">
                <a16:creationId xmlns:a16="http://schemas.microsoft.com/office/drawing/2014/main" id="{145CD0DB-F871-0287-669E-05208AFC1F44}"/>
              </a:ext>
            </a:extLst>
          </p:cNvPr>
          <p:cNvSpPr/>
          <p:nvPr/>
        </p:nvSpPr>
        <p:spPr>
          <a:xfrm>
            <a:off x="2950565" y="1700389"/>
            <a:ext cx="3524250" cy="2076450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¿Por qué?</a:t>
            </a:r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id="{128A6CE8-6CB6-63CB-9C25-BAE252A3CA1E}"/>
              </a:ext>
            </a:extLst>
          </p:cNvPr>
          <p:cNvSpPr/>
          <p:nvPr/>
        </p:nvSpPr>
        <p:spPr>
          <a:xfrm>
            <a:off x="586924" y="1457678"/>
            <a:ext cx="1840089" cy="485422"/>
          </a:xfrm>
          <a:prstGeom prst="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Rectángulo">
            <a:extLst>
              <a:ext uri="{FF2B5EF4-FFF2-40B4-BE49-F238E27FC236}">
                <a16:creationId xmlns:a16="http://schemas.microsoft.com/office/drawing/2014/main" id="{34170D98-7A1E-E7A1-EC96-C33772EF18FE}"/>
              </a:ext>
            </a:extLst>
          </p:cNvPr>
          <p:cNvSpPr/>
          <p:nvPr/>
        </p:nvSpPr>
        <p:spPr>
          <a:xfrm>
            <a:off x="586924" y="2324522"/>
            <a:ext cx="1840089" cy="485422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3F04C38D-6E2C-89B1-A005-051C6D792AFC}"/>
              </a:ext>
            </a:extLst>
          </p:cNvPr>
          <p:cNvSpPr/>
          <p:nvPr/>
        </p:nvSpPr>
        <p:spPr>
          <a:xfrm>
            <a:off x="586924" y="3157361"/>
            <a:ext cx="1840089" cy="485422"/>
          </a:xfrm>
          <a:prstGeom prst="rect">
            <a:avLst/>
          </a:prstGeom>
          <a:gradFill rotWithShape="1">
            <a:gsLst>
              <a:gs pos="0">
                <a:sysClr val="windowText" lastClr="000000">
                  <a:lumMod val="110000"/>
                  <a:satMod val="105000"/>
                  <a:tint val="67000"/>
                </a:sysClr>
              </a:gs>
              <a:gs pos="50000">
                <a:sysClr val="windowText" lastClr="000000">
                  <a:lumMod val="105000"/>
                  <a:satMod val="103000"/>
                  <a:tint val="73000"/>
                </a:sysClr>
              </a:gs>
              <a:gs pos="100000">
                <a:sysClr val="windowText" lastClr="000000">
                  <a:lumMod val="105000"/>
                  <a:satMod val="109000"/>
                  <a:tint val="81000"/>
                </a:sysClr>
              </a:gs>
            </a:gsLst>
            <a:lin ang="5400000" scaled="0"/>
          </a:gra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6F31274C-782D-6FF8-BACC-AF9F2B05BF04}"/>
              </a:ext>
            </a:extLst>
          </p:cNvPr>
          <p:cNvSpPr/>
          <p:nvPr/>
        </p:nvSpPr>
        <p:spPr>
          <a:xfrm>
            <a:off x="586923" y="4015670"/>
            <a:ext cx="1840089" cy="485422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2DC6940F-0FAF-B58F-50F7-95974B8D81DD}"/>
              </a:ext>
            </a:extLst>
          </p:cNvPr>
          <p:cNvSpPr/>
          <p:nvPr/>
        </p:nvSpPr>
        <p:spPr>
          <a:xfrm>
            <a:off x="6944503" y="1252680"/>
            <a:ext cx="1840089" cy="48542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F83EE3FC-8A22-EC8F-85D9-36C189988B39}"/>
              </a:ext>
            </a:extLst>
          </p:cNvPr>
          <p:cNvSpPr/>
          <p:nvPr/>
        </p:nvSpPr>
        <p:spPr>
          <a:xfrm>
            <a:off x="6998368" y="2218113"/>
            <a:ext cx="1840089" cy="485422"/>
          </a:xfrm>
          <a:prstGeom prst="rect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Rectángulo">
            <a:extLst>
              <a:ext uri="{FF2B5EF4-FFF2-40B4-BE49-F238E27FC236}">
                <a16:creationId xmlns:a16="http://schemas.microsoft.com/office/drawing/2014/main" id="{1F363AE5-C059-0C8A-7649-C6BA2E0F519E}"/>
              </a:ext>
            </a:extLst>
          </p:cNvPr>
          <p:cNvSpPr/>
          <p:nvPr/>
        </p:nvSpPr>
        <p:spPr>
          <a:xfrm>
            <a:off x="6998369" y="3149295"/>
            <a:ext cx="1840089" cy="485422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13 Rectángulo">
            <a:extLst>
              <a:ext uri="{FF2B5EF4-FFF2-40B4-BE49-F238E27FC236}">
                <a16:creationId xmlns:a16="http://schemas.microsoft.com/office/drawing/2014/main" id="{595670BE-37EC-C361-7603-058D9E530F80}"/>
              </a:ext>
            </a:extLst>
          </p:cNvPr>
          <p:cNvSpPr/>
          <p:nvPr/>
        </p:nvSpPr>
        <p:spPr>
          <a:xfrm>
            <a:off x="6998370" y="4015670"/>
            <a:ext cx="1840089" cy="485422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14 Rectángulo">
            <a:extLst>
              <a:ext uri="{FF2B5EF4-FFF2-40B4-BE49-F238E27FC236}">
                <a16:creationId xmlns:a16="http://schemas.microsoft.com/office/drawing/2014/main" id="{24A554E0-F93F-AD65-0765-FF9218F3604F}"/>
              </a:ext>
            </a:extLst>
          </p:cNvPr>
          <p:cNvSpPr/>
          <p:nvPr/>
        </p:nvSpPr>
        <p:spPr>
          <a:xfrm>
            <a:off x="3809972" y="1007181"/>
            <a:ext cx="1840089" cy="485422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15 Rectángulo">
            <a:extLst>
              <a:ext uri="{FF2B5EF4-FFF2-40B4-BE49-F238E27FC236}">
                <a16:creationId xmlns:a16="http://schemas.microsoft.com/office/drawing/2014/main" id="{983E1A2A-54BE-0FD7-16B6-379D75C8F734}"/>
              </a:ext>
            </a:extLst>
          </p:cNvPr>
          <p:cNvSpPr/>
          <p:nvPr/>
        </p:nvSpPr>
        <p:spPr>
          <a:xfrm>
            <a:off x="3810323" y="4136319"/>
            <a:ext cx="1840089" cy="485422"/>
          </a:xfrm>
          <a:prstGeom prst="rect">
            <a:avLst/>
          </a:prstGeom>
          <a:gradFill rotWithShape="1">
            <a:gsLst>
              <a:gs pos="0">
                <a:srgbClr val="A5A5A5">
                  <a:satMod val="103000"/>
                  <a:lumMod val="102000"/>
                  <a:tint val="94000"/>
                </a:srgbClr>
              </a:gs>
              <a:gs pos="50000">
                <a:srgbClr val="A5A5A5">
                  <a:satMod val="110000"/>
                  <a:lumMod val="100000"/>
                  <a:shade val="100000"/>
                </a:srgbClr>
              </a:gs>
              <a:gs pos="100000">
                <a:srgbClr val="A5A5A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C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774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ortar rectángulo de esquina del mismo lado 2"/>
          <p:cNvSpPr/>
          <p:nvPr/>
        </p:nvSpPr>
        <p:spPr>
          <a:xfrm>
            <a:off x="846742" y="2418007"/>
            <a:ext cx="2016224" cy="576064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MOMENTO DE REFLEXIÓN</a:t>
            </a:r>
            <a:endParaRPr lang="en-US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B55B0C9-97C0-5495-4E93-6DA35014AD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844538"/>
            <a:ext cx="2683371" cy="37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1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ortar rectángulo de esquina del mismo lado 2"/>
          <p:cNvSpPr/>
          <p:nvPr/>
        </p:nvSpPr>
        <p:spPr>
          <a:xfrm>
            <a:off x="425542" y="1176040"/>
            <a:ext cx="2202242" cy="675629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MOMENTO DE REFLEXIÓN</a:t>
            </a:r>
            <a:endParaRPr lang="en-U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8013EF-CBB7-9CC3-9CCF-CEA739AE9AF7}"/>
              </a:ext>
            </a:extLst>
          </p:cNvPr>
          <p:cNvSpPr txBox="1"/>
          <p:nvPr/>
        </p:nvSpPr>
        <p:spPr>
          <a:xfrm>
            <a:off x="3083180" y="1570774"/>
            <a:ext cx="5872997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1">
                    <a:lumMod val="75000"/>
                  </a:schemeClr>
                </a:solidFill>
              </a:rPr>
              <a:t>Constantemente se pueden oír opiniones, aparentemente antagónicas, del tipo:</a:t>
            </a:r>
          </a:p>
          <a:p>
            <a:endParaRPr lang="es-CO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1">
                    <a:lumMod val="75000"/>
                  </a:schemeClr>
                </a:solidFill>
              </a:rPr>
              <a:t>• Los estudiantes están más preocupados por las notas que por aprender.</a:t>
            </a:r>
          </a:p>
          <a:p>
            <a:r>
              <a:rPr lang="es-CO" b="1" dirty="0">
                <a:solidFill>
                  <a:schemeClr val="accent1">
                    <a:lumMod val="75000"/>
                  </a:schemeClr>
                </a:solidFill>
              </a:rPr>
              <a:t>• La mayoría de los estudiantes no se esforzarán para aprender si se eliminan los exámenes y las notas.</a:t>
            </a:r>
          </a:p>
          <a:p>
            <a:endParaRPr lang="es-CO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1">
                    <a:lumMod val="75000"/>
                  </a:schemeClr>
                </a:solidFill>
              </a:rPr>
              <a:t>¿Qué hay detrás de estas afirmaciones? ¿Qué reflexiones nos generan?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0D9BF46-DB8F-9596-EB24-86B0D44F8C18}"/>
              </a:ext>
            </a:extLst>
          </p:cNvPr>
          <p:cNvSpPr txBox="1"/>
          <p:nvPr/>
        </p:nvSpPr>
        <p:spPr>
          <a:xfrm>
            <a:off x="827584" y="3998033"/>
            <a:ext cx="237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/>
              <a:t>La evaluación formativa, Mariana Morales, Juan Fernández, SM, 2022</a:t>
            </a:r>
          </a:p>
        </p:txBody>
      </p:sp>
    </p:spTree>
    <p:extLst>
      <p:ext uri="{BB962C8B-B14F-4D97-AF65-F5344CB8AC3E}">
        <p14:creationId xmlns:p14="http://schemas.microsoft.com/office/powerpoint/2010/main" val="2922492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3877787-91F6-0B9E-5F25-99A4917B8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9542570"/>
              </p:ext>
            </p:extLst>
          </p:nvPr>
        </p:nvGraphicFramePr>
        <p:xfrm>
          <a:off x="2051720" y="901179"/>
          <a:ext cx="6120680" cy="4234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E145474-431A-FF51-F262-6348769BFDC6}"/>
              </a:ext>
            </a:extLst>
          </p:cNvPr>
          <p:cNvSpPr txBox="1"/>
          <p:nvPr/>
        </p:nvSpPr>
        <p:spPr>
          <a:xfrm>
            <a:off x="323528" y="2433696"/>
            <a:ext cx="32528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1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PROPÓSITO: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1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Tomar decisiones respecto al</a:t>
            </a:r>
          </a:p>
          <a:p>
            <a:pPr>
              <a:defRPr/>
            </a:pPr>
            <a:r>
              <a:rPr kumimoji="0" lang="es-EC" sz="1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reajuste de la estrategia didáctica conforme avanza el proceso de enseñanza-aprendizaje.</a:t>
            </a:r>
            <a:endParaRPr kumimoji="0" lang="es-EC" sz="1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56E2DC9-9796-4889-0411-4A917987A79E}"/>
              </a:ext>
            </a:extLst>
          </p:cNvPr>
          <p:cNvSpPr txBox="1"/>
          <p:nvPr/>
        </p:nvSpPr>
        <p:spPr>
          <a:xfrm>
            <a:off x="6307575" y="806071"/>
            <a:ext cx="19393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>
                <a:solidFill>
                  <a:schemeClr val="accent6">
                    <a:lumMod val="75000"/>
                  </a:schemeClr>
                </a:solidFill>
              </a:rPr>
              <a:t>PROPÓSITO:</a:t>
            </a:r>
          </a:p>
          <a:p>
            <a:r>
              <a:rPr lang="es-EC" sz="1400" b="1" dirty="0">
                <a:solidFill>
                  <a:schemeClr val="accent6">
                    <a:lumMod val="75000"/>
                  </a:schemeClr>
                </a:solidFill>
              </a:rPr>
              <a:t>Tomar decisiones</a:t>
            </a:r>
          </a:p>
          <a:p>
            <a:r>
              <a:rPr lang="es-EC" sz="1400" b="1" dirty="0">
                <a:solidFill>
                  <a:schemeClr val="accent6">
                    <a:lumMod val="75000"/>
                  </a:schemeClr>
                </a:solidFill>
              </a:rPr>
              <a:t>pertinentes para hacer</a:t>
            </a:r>
          </a:p>
          <a:p>
            <a:r>
              <a:rPr lang="es-EC" sz="1400" b="1" dirty="0">
                <a:solidFill>
                  <a:schemeClr val="accent6">
                    <a:lumMod val="75000"/>
                  </a:schemeClr>
                </a:solidFill>
              </a:rPr>
              <a:t>más viable o eficaz la</a:t>
            </a:r>
          </a:p>
          <a:p>
            <a:r>
              <a:rPr lang="es-EC" sz="1400" b="1" dirty="0">
                <a:solidFill>
                  <a:schemeClr val="accent6">
                    <a:lumMod val="75000"/>
                  </a:schemeClr>
                </a:solidFill>
              </a:rPr>
              <a:t>enseñanza, evitando</a:t>
            </a:r>
          </a:p>
          <a:p>
            <a:r>
              <a:rPr lang="es-EC" sz="1400" b="1" dirty="0">
                <a:solidFill>
                  <a:schemeClr val="accent6">
                    <a:lumMod val="75000"/>
                  </a:schemeClr>
                </a:solidFill>
              </a:rPr>
              <a:t>fórmulas o caminos</a:t>
            </a:r>
          </a:p>
          <a:p>
            <a:r>
              <a:rPr lang="es-EC" sz="1400" b="1" dirty="0">
                <a:solidFill>
                  <a:schemeClr val="accent6">
                    <a:lumMod val="75000"/>
                  </a:schemeClr>
                </a:solidFill>
              </a:rPr>
              <a:t>inadecuados.</a:t>
            </a:r>
            <a:endParaRPr lang="es-EC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C10698A-1B2E-7262-F9DA-04CA4FC8CB52}"/>
              </a:ext>
            </a:extLst>
          </p:cNvPr>
          <p:cNvSpPr/>
          <p:nvPr/>
        </p:nvSpPr>
        <p:spPr>
          <a:xfrm>
            <a:off x="7026865" y="2607671"/>
            <a:ext cx="22910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b="1" dirty="0">
                <a:solidFill>
                  <a:srgbClr val="0070C0"/>
                </a:solidFill>
              </a:rPr>
              <a:t>PROPÓSITO:</a:t>
            </a:r>
          </a:p>
          <a:p>
            <a:r>
              <a:rPr lang="es-EC" sz="1400" b="1" dirty="0">
                <a:solidFill>
                  <a:srgbClr val="0070C0"/>
                </a:solidFill>
              </a:rPr>
              <a:t>Tomar decisiones para</a:t>
            </a:r>
          </a:p>
          <a:p>
            <a:r>
              <a:rPr lang="es-EC" sz="1400" b="1" dirty="0">
                <a:solidFill>
                  <a:srgbClr val="0070C0"/>
                </a:solidFill>
              </a:rPr>
              <a:t>asignar una calificación</a:t>
            </a:r>
          </a:p>
          <a:p>
            <a:r>
              <a:rPr lang="es-EC" sz="1400" b="1" dirty="0">
                <a:solidFill>
                  <a:srgbClr val="0070C0"/>
                </a:solidFill>
              </a:rPr>
              <a:t>totalizadora a cada</a:t>
            </a:r>
          </a:p>
          <a:p>
            <a:r>
              <a:rPr lang="es-EC" sz="1400" b="1" dirty="0">
                <a:solidFill>
                  <a:srgbClr val="0070C0"/>
                </a:solidFill>
              </a:rPr>
              <a:t>estudiante, la cual</a:t>
            </a:r>
          </a:p>
          <a:p>
            <a:r>
              <a:rPr lang="es-EC" sz="1400" b="1" dirty="0">
                <a:solidFill>
                  <a:srgbClr val="0070C0"/>
                </a:solidFill>
              </a:rPr>
              <a:t>refleje objetivamente la</a:t>
            </a:r>
          </a:p>
          <a:p>
            <a:r>
              <a:rPr lang="es-EC" sz="1400" b="1" dirty="0">
                <a:solidFill>
                  <a:srgbClr val="0070C0"/>
                </a:solidFill>
              </a:rPr>
              <a:t>proporción de objetivos</a:t>
            </a:r>
          </a:p>
          <a:p>
            <a:r>
              <a:rPr lang="es-EC" sz="1400" b="1" dirty="0">
                <a:solidFill>
                  <a:srgbClr val="0070C0"/>
                </a:solidFill>
              </a:rPr>
              <a:t>del curso que ha</a:t>
            </a:r>
          </a:p>
          <a:p>
            <a:r>
              <a:rPr lang="es-EC" sz="1400" b="1" dirty="0">
                <a:solidFill>
                  <a:srgbClr val="0070C0"/>
                </a:solidFill>
              </a:rPr>
              <a:t>logrado</a:t>
            </a:r>
            <a:endParaRPr lang="es-EC" sz="1400" dirty="0">
              <a:solidFill>
                <a:srgbClr val="0070C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7D646BA-2065-1E0F-C1B4-78825381D2BF}"/>
              </a:ext>
            </a:extLst>
          </p:cNvPr>
          <p:cNvSpPr txBox="1"/>
          <p:nvPr/>
        </p:nvSpPr>
        <p:spPr>
          <a:xfrm>
            <a:off x="265265" y="4307278"/>
            <a:ext cx="64950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Tomado de: Universidad </a:t>
            </a:r>
            <a:r>
              <a:rPr lang="es-CO" sz="1200" dirty="0" err="1"/>
              <a:t>Ecotec</a:t>
            </a:r>
            <a:r>
              <a:rPr lang="es-CO" sz="1200" dirty="0"/>
              <a:t>, </a:t>
            </a:r>
            <a:r>
              <a:rPr lang="es-EC" sz="1200" b="1" dirty="0" err="1"/>
              <a:t>Ing.Manuel</a:t>
            </a:r>
            <a:r>
              <a:rPr lang="es-EC" sz="1200" b="1" dirty="0"/>
              <a:t> Ramírez </a:t>
            </a:r>
            <a:r>
              <a:rPr lang="es-EC" sz="1200" b="1" dirty="0" err="1"/>
              <a:t>Pírez</a:t>
            </a:r>
            <a:r>
              <a:rPr lang="es-EC" sz="1200" b="1" dirty="0"/>
              <a:t>, </a:t>
            </a:r>
            <a:r>
              <a:rPr lang="es-EC" sz="1200" b="1" dirty="0" err="1"/>
              <a:t>Msc</a:t>
            </a:r>
            <a:endParaRPr lang="es-EC" sz="1200" b="1" dirty="0"/>
          </a:p>
          <a:p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97278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19572" y="1707654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2375756" y="1053793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EVALUACIÓN FORMATIVA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E07D392-3F6F-A7E4-B586-CA97E13A67E0}"/>
              </a:ext>
            </a:extLst>
          </p:cNvPr>
          <p:cNvSpPr txBox="1"/>
          <p:nvPr/>
        </p:nvSpPr>
        <p:spPr>
          <a:xfrm>
            <a:off x="1691680" y="1947393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i="1" dirty="0">
                <a:solidFill>
                  <a:schemeClr val="accent6">
                    <a:lumMod val="50000"/>
                  </a:schemeClr>
                </a:solidFill>
              </a:rPr>
              <a:t>La evaluación formativa se refiere a todas aquellas actividades que llevan a cabo los profesores y alumnos cuando se evalúan ellos mismos, y que dan información que puede ser utilizada para revisar y modificar las actividades de enseñanza y de aprendizaje con las que están comprometidos</a:t>
            </a:r>
            <a:r>
              <a:rPr lang="es-EC" dirty="0">
                <a:solidFill>
                  <a:schemeClr val="accent6">
                    <a:lumMod val="50000"/>
                  </a:schemeClr>
                </a:solidFill>
              </a:rPr>
              <a:t>«. (Black y Williams, 1998a)</a:t>
            </a:r>
          </a:p>
          <a:p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38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187624" y="1707654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2699792" y="100009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EVALUACIÓN FORMATIVA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E07D392-3F6F-A7E4-B586-CA97E13A67E0}"/>
              </a:ext>
            </a:extLst>
          </p:cNvPr>
          <p:cNvSpPr txBox="1"/>
          <p:nvPr/>
        </p:nvSpPr>
        <p:spPr>
          <a:xfrm>
            <a:off x="1691680" y="2003569"/>
            <a:ext cx="640871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i="1" dirty="0">
                <a:solidFill>
                  <a:schemeClr val="accent6">
                    <a:lumMod val="50000"/>
                  </a:schemeClr>
                </a:solidFill>
              </a:rPr>
              <a:t>La evaluación debería tener tres elementos: saber qué hace el alumno -¿Qué problemas tiene?-, entenderlos -por qué los tiene, qué falla en sus hábitos, razonamientos, habilidades…- y tomar decisiones -¿qué puedo hacer para ayudarle a mejorar?-. Y, si te fijas, ninguno de estos tres elementos es la nota. </a:t>
            </a:r>
          </a:p>
          <a:p>
            <a:pPr algn="just"/>
            <a:r>
              <a:rPr lang="es-CO" sz="2000" b="1" i="1" dirty="0">
                <a:solidFill>
                  <a:schemeClr val="accent6">
                    <a:lumMod val="50000"/>
                  </a:schemeClr>
                </a:solidFill>
              </a:rPr>
              <a:t>				Neus Sanmartí Puig </a:t>
            </a:r>
          </a:p>
          <a:p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16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9DD3DB1-4562-DBED-1783-07FE6BF17D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029" y="773129"/>
            <a:ext cx="5593939" cy="359724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3968EE5-90B2-6D6A-2096-813ABCEABE20}"/>
              </a:ext>
            </a:extLst>
          </p:cNvPr>
          <p:cNvSpPr txBox="1"/>
          <p:nvPr/>
        </p:nvSpPr>
        <p:spPr>
          <a:xfrm>
            <a:off x="4571999" y="4448321"/>
            <a:ext cx="3881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Tomado de: Universidad </a:t>
            </a:r>
            <a:r>
              <a:rPr lang="es-CO" sz="1100" dirty="0" err="1"/>
              <a:t>Ecotec</a:t>
            </a:r>
            <a:r>
              <a:rPr lang="es-CO" sz="1100" dirty="0"/>
              <a:t>, </a:t>
            </a:r>
            <a:r>
              <a:rPr lang="es-EC" sz="1100" b="1" dirty="0" err="1"/>
              <a:t>Ing.Manuel</a:t>
            </a:r>
            <a:r>
              <a:rPr lang="es-EC" sz="1100" b="1" dirty="0"/>
              <a:t> Ramírez </a:t>
            </a:r>
            <a:r>
              <a:rPr lang="es-EC" sz="1100" b="1" dirty="0" err="1"/>
              <a:t>Pírez</a:t>
            </a:r>
            <a:r>
              <a:rPr lang="es-EC" sz="1100" b="1" dirty="0"/>
              <a:t>, </a:t>
            </a:r>
            <a:r>
              <a:rPr lang="es-EC" sz="1100" b="1" dirty="0" err="1"/>
              <a:t>Msc</a:t>
            </a:r>
            <a:endParaRPr lang="es-EC" sz="1100" b="1" dirty="0"/>
          </a:p>
          <a:p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1737535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3968EE5-90B2-6D6A-2096-813ABCEABE20}"/>
              </a:ext>
            </a:extLst>
          </p:cNvPr>
          <p:cNvSpPr txBox="1"/>
          <p:nvPr/>
        </p:nvSpPr>
        <p:spPr>
          <a:xfrm>
            <a:off x="4571999" y="4448321"/>
            <a:ext cx="3881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Tomado de: Universidad </a:t>
            </a:r>
            <a:r>
              <a:rPr lang="es-CO" sz="1100" dirty="0" err="1"/>
              <a:t>Ecotec</a:t>
            </a:r>
            <a:r>
              <a:rPr lang="es-CO" sz="1100" dirty="0"/>
              <a:t>, </a:t>
            </a:r>
            <a:r>
              <a:rPr lang="es-EC" sz="1100" b="1" dirty="0" err="1"/>
              <a:t>Ing.Manuel</a:t>
            </a:r>
            <a:r>
              <a:rPr lang="es-EC" sz="1100" b="1" dirty="0"/>
              <a:t> Ramírez </a:t>
            </a:r>
            <a:r>
              <a:rPr lang="es-EC" sz="1100" b="1" dirty="0" err="1"/>
              <a:t>Pírez</a:t>
            </a:r>
            <a:r>
              <a:rPr lang="es-EC" sz="1100" b="1" dirty="0"/>
              <a:t>, </a:t>
            </a:r>
            <a:r>
              <a:rPr lang="es-EC" sz="1100" b="1" dirty="0" err="1"/>
              <a:t>Msc</a:t>
            </a:r>
            <a:endParaRPr lang="es-EC" sz="1100" b="1" dirty="0"/>
          </a:p>
          <a:p>
            <a:endParaRPr lang="es-CO" sz="11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1D3C77E-F953-C1B9-F54E-FF50FF073A17}"/>
              </a:ext>
            </a:extLst>
          </p:cNvPr>
          <p:cNvSpPr txBox="1"/>
          <p:nvPr/>
        </p:nvSpPr>
        <p:spPr>
          <a:xfrm>
            <a:off x="2267744" y="1743225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Identificar y compartir resultados de aprendizaje</a:t>
            </a:r>
          </a:p>
          <a:p>
            <a:pPr marL="514350" indent="-514350">
              <a:buFont typeface="+mj-lt"/>
              <a:buAutoNum type="arabicPeriod"/>
            </a:pP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Recoger evidencias.</a:t>
            </a:r>
          </a:p>
          <a:p>
            <a:pPr marL="514350" indent="-514350">
              <a:buFont typeface="+mj-lt"/>
              <a:buAutoNum type="arabicPeriod"/>
            </a:pP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Retroalimentación</a:t>
            </a:r>
          </a:p>
          <a:p>
            <a:pPr marL="514350" indent="-514350">
              <a:buFont typeface="+mj-lt"/>
              <a:buAutoNum type="arabicPeriod"/>
            </a:pP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Fomentar el rol activo del estudiante.</a:t>
            </a:r>
          </a:p>
          <a:p>
            <a:pPr marL="514350" indent="-514350">
              <a:buFont typeface="+mj-lt"/>
              <a:buAutoNum type="arabicPeriod"/>
            </a:pP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Propiciar la evaluación y retroalimentación entre pares </a:t>
            </a:r>
          </a:p>
          <a:p>
            <a:pPr marL="514350" indent="-514350">
              <a:buFont typeface="+mj-lt"/>
              <a:buAutoNum type="arabicPeriod"/>
            </a:pP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Retroalimentar la práctica</a:t>
            </a:r>
          </a:p>
          <a:p>
            <a:endParaRPr lang="es-CO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1F43D44-2246-ECAD-A5D2-4FC67E088F62}"/>
              </a:ext>
            </a:extLst>
          </p:cNvPr>
          <p:cNvSpPr txBox="1"/>
          <p:nvPr/>
        </p:nvSpPr>
        <p:spPr>
          <a:xfrm>
            <a:off x="1403648" y="1091951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PROMOVER LA EVALUACIÓN FORMATIVA</a:t>
            </a:r>
          </a:p>
        </p:txBody>
      </p:sp>
    </p:spTree>
    <p:extLst>
      <p:ext uri="{BB962C8B-B14F-4D97-AF65-F5344CB8AC3E}">
        <p14:creationId xmlns:p14="http://schemas.microsoft.com/office/powerpoint/2010/main" val="220922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1D3C77E-F953-C1B9-F54E-FF50FF073A17}"/>
              </a:ext>
            </a:extLst>
          </p:cNvPr>
          <p:cNvSpPr txBox="1"/>
          <p:nvPr/>
        </p:nvSpPr>
        <p:spPr>
          <a:xfrm>
            <a:off x="457200" y="1660545"/>
            <a:ext cx="83632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La evidencia de aprendizaje debe estar alineada con el resultado de aprendizaje y los criterios de calidad o logro.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La evidencia debe ser suficientemente detallada respecto del aprendizaje como para tomar decisiones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La decisión sobre qué evidencia utilizar debe tener en cuenta que en toda sala de clases hay estudiantes en un rango de niveles de aprendizaje y que todos ellos y todas ellas deben poder tener la oportunidad de mostrar dónde están en su proceso de aprendizaje.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Es importante incluir múltiples tipos de evidencia para tomar decisiones</a:t>
            </a:r>
          </a:p>
          <a:p>
            <a:endParaRPr lang="es-CO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C0CBFA92-B0AA-CFEE-195C-A58FF2BAB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132" y="821651"/>
            <a:ext cx="7381946" cy="756999"/>
          </a:xfrm>
        </p:spPr>
        <p:txBody>
          <a:bodyPr>
            <a:normAutofit/>
          </a:bodyPr>
          <a:lstStyle/>
          <a:p>
            <a:r>
              <a:rPr lang="es-EC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Asegurar la calidad bajo este enfoque</a:t>
            </a:r>
          </a:p>
        </p:txBody>
      </p:sp>
    </p:spTree>
    <p:extLst>
      <p:ext uri="{BB962C8B-B14F-4D97-AF65-F5344CB8AC3E}">
        <p14:creationId xmlns:p14="http://schemas.microsoft.com/office/powerpoint/2010/main" val="3910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81944" y="1200151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899592" y="2138693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 ETERNO CUESTIONAMIENTO DEL PRÓPOSITO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4 Conector recto"/>
          <p:cNvCxnSpPr/>
          <p:nvPr/>
        </p:nvCxnSpPr>
        <p:spPr>
          <a:xfrm>
            <a:off x="981944" y="3507854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166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" y="1283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D95E6966-D65E-ECB1-62E8-1E433E5606FE}"/>
              </a:ext>
            </a:extLst>
          </p:cNvPr>
          <p:cNvGrpSpPr/>
          <p:nvPr/>
        </p:nvGrpSpPr>
        <p:grpSpPr>
          <a:xfrm>
            <a:off x="83294" y="871764"/>
            <a:ext cx="8721136" cy="3769632"/>
            <a:chOff x="1308965" y="2175156"/>
            <a:chExt cx="9910753" cy="3900430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3A70247F-3B44-9B37-A963-D670ACB76D8D}"/>
                </a:ext>
              </a:extLst>
            </p:cNvPr>
            <p:cNvSpPr/>
            <p:nvPr/>
          </p:nvSpPr>
          <p:spPr>
            <a:xfrm>
              <a:off x="8069650" y="4798714"/>
              <a:ext cx="3150068" cy="3184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FF0000"/>
                  </a:solidFill>
                  <a:latin typeface="Roboto"/>
                </a:rPr>
                <a:t>evaluación para el aprendizaje</a:t>
              </a:r>
              <a:endParaRPr lang="es-EC" sz="1400" dirty="0">
                <a:solidFill>
                  <a:srgbClr val="FF0000"/>
                </a:solidFill>
              </a:endParaRPr>
            </a:p>
          </p:txBody>
        </p: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7CB1AC69-23A2-6573-797E-DAE7BBD5438F}"/>
                </a:ext>
              </a:extLst>
            </p:cNvPr>
            <p:cNvGrpSpPr/>
            <p:nvPr/>
          </p:nvGrpSpPr>
          <p:grpSpPr>
            <a:xfrm>
              <a:off x="1308965" y="2175156"/>
              <a:ext cx="8909209" cy="3900430"/>
              <a:chOff x="1308965" y="2175156"/>
              <a:chExt cx="8909209" cy="3900430"/>
            </a:xfrm>
          </p:grpSpPr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41525192-5A8D-AB35-E605-B2E17E8060DC}"/>
                  </a:ext>
                </a:extLst>
              </p:cNvPr>
              <p:cNvSpPr/>
              <p:nvPr/>
            </p:nvSpPr>
            <p:spPr>
              <a:xfrm>
                <a:off x="3985016" y="4222381"/>
                <a:ext cx="472684" cy="146672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DE68D417-F76A-31D7-0F63-B581359724CB}"/>
                  </a:ext>
                </a:extLst>
              </p:cNvPr>
              <p:cNvSpPr/>
              <p:nvPr/>
            </p:nvSpPr>
            <p:spPr>
              <a:xfrm>
                <a:off x="4967451" y="4239531"/>
                <a:ext cx="472684" cy="146672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4E8C6E7A-ECF6-E1DD-12ED-9140EB6D5DAD}"/>
                  </a:ext>
                </a:extLst>
              </p:cNvPr>
              <p:cNvSpPr/>
              <p:nvPr/>
            </p:nvSpPr>
            <p:spPr>
              <a:xfrm>
                <a:off x="5996206" y="4239531"/>
                <a:ext cx="472684" cy="146672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AAFCFC95-EB50-007A-09D8-055FD38D4835}"/>
                  </a:ext>
                </a:extLst>
              </p:cNvPr>
              <p:cNvSpPr/>
              <p:nvPr/>
            </p:nvSpPr>
            <p:spPr>
              <a:xfrm>
                <a:off x="7528554" y="4222381"/>
                <a:ext cx="472684" cy="146672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37" name="Flecha derecha 3">
                <a:extLst>
                  <a:ext uri="{FF2B5EF4-FFF2-40B4-BE49-F238E27FC236}">
                    <a16:creationId xmlns:a16="http://schemas.microsoft.com/office/drawing/2014/main" id="{7CFC6C80-075E-C662-2D98-C3F0B67E1FD6}"/>
                  </a:ext>
                </a:extLst>
              </p:cNvPr>
              <p:cNvSpPr/>
              <p:nvPr/>
            </p:nvSpPr>
            <p:spPr>
              <a:xfrm>
                <a:off x="1534886" y="3878825"/>
                <a:ext cx="8683288" cy="853964"/>
              </a:xfrm>
              <a:prstGeom prst="rightArrow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C" dirty="0"/>
                  <a:t>Evaluación constante</a:t>
                </a:r>
              </a:p>
            </p:txBody>
          </p:sp>
          <p:sp>
            <p:nvSpPr>
              <p:cNvPr id="38" name="Documento 6">
                <a:extLst>
                  <a:ext uri="{FF2B5EF4-FFF2-40B4-BE49-F238E27FC236}">
                    <a16:creationId xmlns:a16="http://schemas.microsoft.com/office/drawing/2014/main" id="{CF9EA63E-ECEC-5ABE-FB03-011D8B81BF3B}"/>
                  </a:ext>
                </a:extLst>
              </p:cNvPr>
              <p:cNvSpPr/>
              <p:nvPr/>
            </p:nvSpPr>
            <p:spPr>
              <a:xfrm>
                <a:off x="2551471" y="3170903"/>
                <a:ext cx="1209367" cy="707922"/>
              </a:xfrm>
              <a:prstGeom prst="flowChartDocumen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C" sz="1600" dirty="0"/>
                  <a:t>evidencias</a:t>
                </a:r>
              </a:p>
            </p:txBody>
          </p:sp>
          <p:sp>
            <p:nvSpPr>
              <p:cNvPr id="39" name="Documento 7">
                <a:extLst>
                  <a:ext uri="{FF2B5EF4-FFF2-40B4-BE49-F238E27FC236}">
                    <a16:creationId xmlns:a16="http://schemas.microsoft.com/office/drawing/2014/main" id="{44005B02-6601-3481-7DAA-76FB251F9BF4}"/>
                  </a:ext>
                </a:extLst>
              </p:cNvPr>
              <p:cNvSpPr/>
              <p:nvPr/>
            </p:nvSpPr>
            <p:spPr>
              <a:xfrm>
                <a:off x="4262283" y="3170903"/>
                <a:ext cx="1209367" cy="707922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C" sz="1600" dirty="0"/>
                  <a:t>evidencias</a:t>
                </a:r>
              </a:p>
            </p:txBody>
          </p:sp>
          <p:sp>
            <p:nvSpPr>
              <p:cNvPr id="40" name="Documento 8">
                <a:extLst>
                  <a:ext uri="{FF2B5EF4-FFF2-40B4-BE49-F238E27FC236}">
                    <a16:creationId xmlns:a16="http://schemas.microsoft.com/office/drawing/2014/main" id="{CED98F49-C800-24B1-95BD-30FB2BEE89F7}"/>
                  </a:ext>
                </a:extLst>
              </p:cNvPr>
              <p:cNvSpPr/>
              <p:nvPr/>
            </p:nvSpPr>
            <p:spPr>
              <a:xfrm>
                <a:off x="5973095" y="3170903"/>
                <a:ext cx="1209367" cy="727586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C" sz="1600" dirty="0"/>
                  <a:t>evidencias</a:t>
                </a:r>
              </a:p>
            </p:txBody>
          </p:sp>
          <p:sp>
            <p:nvSpPr>
              <p:cNvPr id="41" name="Documento 9">
                <a:extLst>
                  <a:ext uri="{FF2B5EF4-FFF2-40B4-BE49-F238E27FC236}">
                    <a16:creationId xmlns:a16="http://schemas.microsoft.com/office/drawing/2014/main" id="{A8A580C8-1B68-5CA8-4C73-F25C775DCB0B}"/>
                  </a:ext>
                </a:extLst>
              </p:cNvPr>
              <p:cNvSpPr/>
              <p:nvPr/>
            </p:nvSpPr>
            <p:spPr>
              <a:xfrm>
                <a:off x="7683907" y="3161071"/>
                <a:ext cx="1209367" cy="727586"/>
              </a:xfrm>
              <a:prstGeom prst="flowChartDocumen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C" sz="1600" dirty="0"/>
                  <a:t>evidencias</a:t>
                </a:r>
              </a:p>
            </p:txBody>
          </p:sp>
          <p:sp>
            <p:nvSpPr>
              <p:cNvPr id="42" name="Flecha curvada hacia abajo 10">
                <a:extLst>
                  <a:ext uri="{FF2B5EF4-FFF2-40B4-BE49-F238E27FC236}">
                    <a16:creationId xmlns:a16="http://schemas.microsoft.com/office/drawing/2014/main" id="{BDA4D838-BC45-CA59-F06F-A33BBCEB3FCF}"/>
                  </a:ext>
                </a:extLst>
              </p:cNvPr>
              <p:cNvSpPr/>
              <p:nvPr/>
            </p:nvSpPr>
            <p:spPr>
              <a:xfrm>
                <a:off x="2808096" y="2551471"/>
                <a:ext cx="2353840" cy="619432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Flecha curvada hacia abajo 11">
                <a:extLst>
                  <a:ext uri="{FF2B5EF4-FFF2-40B4-BE49-F238E27FC236}">
                    <a16:creationId xmlns:a16="http://schemas.microsoft.com/office/drawing/2014/main" id="{5797D658-4219-C640-C004-E6794CF1DBBB}"/>
                  </a:ext>
                </a:extLst>
              </p:cNvPr>
              <p:cNvSpPr/>
              <p:nvPr/>
            </p:nvSpPr>
            <p:spPr>
              <a:xfrm>
                <a:off x="6405716" y="2551471"/>
                <a:ext cx="2487558" cy="60960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Flecha curvada hacia abajo 12">
                <a:extLst>
                  <a:ext uri="{FF2B5EF4-FFF2-40B4-BE49-F238E27FC236}">
                    <a16:creationId xmlns:a16="http://schemas.microsoft.com/office/drawing/2014/main" id="{5A435F78-B877-018B-FA96-B0955D5E70BE}"/>
                  </a:ext>
                </a:extLst>
              </p:cNvPr>
              <p:cNvSpPr/>
              <p:nvPr/>
            </p:nvSpPr>
            <p:spPr>
              <a:xfrm>
                <a:off x="4866966" y="2175156"/>
                <a:ext cx="2005781" cy="60960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3A3B4DCA-1044-5D3A-6124-2F737A6827CA}"/>
                  </a:ext>
                </a:extLst>
              </p:cNvPr>
              <p:cNvSpPr txBox="1"/>
              <p:nvPr/>
            </p:nvSpPr>
            <p:spPr>
              <a:xfrm>
                <a:off x="3051940" y="2784756"/>
                <a:ext cx="1699466" cy="318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sz="1400" dirty="0"/>
                  <a:t>retroalimentación</a:t>
                </a:r>
              </a:p>
            </p:txBody>
          </p:sp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04DE498C-4FC5-50A8-35E7-728BDD316AFF}"/>
                  </a:ext>
                </a:extLst>
              </p:cNvPr>
              <p:cNvSpPr txBox="1"/>
              <p:nvPr/>
            </p:nvSpPr>
            <p:spPr>
              <a:xfrm>
                <a:off x="6595478" y="2791739"/>
                <a:ext cx="1730434" cy="3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sz="1400" dirty="0"/>
                  <a:t>retroalimentació</a:t>
                </a:r>
                <a:r>
                  <a:rPr lang="es-EC" dirty="0"/>
                  <a:t>n</a:t>
                </a:r>
              </a:p>
            </p:txBody>
          </p:sp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6B15022F-9938-D97A-EBE4-5E085D988306}"/>
                  </a:ext>
                </a:extLst>
              </p:cNvPr>
              <p:cNvSpPr/>
              <p:nvPr/>
            </p:nvSpPr>
            <p:spPr>
              <a:xfrm>
                <a:off x="1308965" y="4612185"/>
                <a:ext cx="2838136" cy="3184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C" sz="1400" dirty="0">
                    <a:solidFill>
                      <a:srgbClr val="FF0000"/>
                    </a:solidFill>
                    <a:latin typeface="Roboto"/>
                  </a:rPr>
                  <a:t>evaluación del aprendizaje</a:t>
                </a:r>
                <a:endParaRPr lang="es-EC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A9C5803B-5B59-60B5-FE4E-8DA169F0EDE7}"/>
                  </a:ext>
                </a:extLst>
              </p:cNvPr>
              <p:cNvSpPr txBox="1"/>
              <p:nvPr/>
            </p:nvSpPr>
            <p:spPr>
              <a:xfrm>
                <a:off x="5241646" y="2251948"/>
                <a:ext cx="1245726" cy="541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sz="1400" dirty="0"/>
                  <a:t>confianza</a:t>
                </a:r>
              </a:p>
              <a:p>
                <a:r>
                  <a:rPr lang="es-EC" sz="1400" dirty="0"/>
                  <a:t>persistencia </a:t>
                </a:r>
              </a:p>
            </p:txBody>
          </p:sp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A66C4898-F0D7-DF0E-0EBD-816632FCE5DA}"/>
                  </a:ext>
                </a:extLst>
              </p:cNvPr>
              <p:cNvSpPr txBox="1"/>
              <p:nvPr/>
            </p:nvSpPr>
            <p:spPr>
              <a:xfrm>
                <a:off x="3832447" y="5706254"/>
                <a:ext cx="729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dirty="0"/>
                  <a:t>Clase </a:t>
                </a:r>
              </a:p>
            </p:txBody>
          </p:sp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395A4F2F-5518-7CA9-0EEC-79FE23608900}"/>
                  </a:ext>
                </a:extLst>
              </p:cNvPr>
              <p:cNvSpPr txBox="1"/>
              <p:nvPr/>
            </p:nvSpPr>
            <p:spPr>
              <a:xfrm>
                <a:off x="5747359" y="5695758"/>
                <a:ext cx="10158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dirty="0"/>
                  <a:t>bimestre</a:t>
                </a:r>
              </a:p>
            </p:txBody>
          </p:sp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FFE4E96C-B848-9CC0-65E2-B62BBF096ECD}"/>
                  </a:ext>
                </a:extLst>
              </p:cNvPr>
              <p:cNvSpPr txBox="1"/>
              <p:nvPr/>
            </p:nvSpPr>
            <p:spPr>
              <a:xfrm>
                <a:off x="7151857" y="5706254"/>
                <a:ext cx="1046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dirty="0"/>
                  <a:t>semestre</a:t>
                </a:r>
              </a:p>
            </p:txBody>
          </p:sp>
        </p:grpSp>
      </p:grpSp>
      <p:sp>
        <p:nvSpPr>
          <p:cNvPr id="53" name="CuadroTexto 52">
            <a:extLst>
              <a:ext uri="{FF2B5EF4-FFF2-40B4-BE49-F238E27FC236}">
                <a16:creationId xmlns:a16="http://schemas.microsoft.com/office/drawing/2014/main" id="{86F0CFF4-9083-166E-68A8-54723D4EB3EF}"/>
              </a:ext>
            </a:extLst>
          </p:cNvPr>
          <p:cNvSpPr txBox="1"/>
          <p:nvPr/>
        </p:nvSpPr>
        <p:spPr>
          <a:xfrm>
            <a:off x="3180356" y="4268112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mes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B74C174-4619-1A08-1A47-0A939CC555C1}"/>
              </a:ext>
            </a:extLst>
          </p:cNvPr>
          <p:cNvSpPr txBox="1"/>
          <p:nvPr/>
        </p:nvSpPr>
        <p:spPr>
          <a:xfrm>
            <a:off x="4993366" y="4765611"/>
            <a:ext cx="46562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dirty="0"/>
              <a:t>Tomado de: Universidad </a:t>
            </a:r>
            <a:r>
              <a:rPr lang="es-CO" sz="1000" dirty="0" err="1"/>
              <a:t>Ecotec</a:t>
            </a:r>
            <a:r>
              <a:rPr lang="es-CO" sz="1000" dirty="0"/>
              <a:t>, </a:t>
            </a:r>
            <a:r>
              <a:rPr lang="es-EC" sz="1000" b="1" dirty="0" err="1"/>
              <a:t>Ing.Manuel</a:t>
            </a:r>
            <a:r>
              <a:rPr lang="es-EC" sz="1000" b="1" dirty="0"/>
              <a:t> Ramírez </a:t>
            </a:r>
            <a:r>
              <a:rPr lang="es-EC" sz="1000" b="1" dirty="0" err="1"/>
              <a:t>Pírez</a:t>
            </a:r>
            <a:r>
              <a:rPr lang="es-EC" sz="1000" b="1" dirty="0"/>
              <a:t>, </a:t>
            </a:r>
            <a:r>
              <a:rPr lang="es-EC" sz="1000" b="1" dirty="0" err="1"/>
              <a:t>Msc</a:t>
            </a:r>
            <a:endParaRPr lang="es-EC" sz="1000" b="1" dirty="0"/>
          </a:p>
        </p:txBody>
      </p:sp>
    </p:spTree>
    <p:extLst>
      <p:ext uri="{BB962C8B-B14F-4D97-AF65-F5344CB8AC3E}">
        <p14:creationId xmlns:p14="http://schemas.microsoft.com/office/powerpoint/2010/main" val="138398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020923" y="156363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2699792" y="100009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solidFill>
                  <a:schemeClr val="tx2">
                    <a:lumMod val="75000"/>
                  </a:schemeClr>
                </a:solidFill>
              </a:rPr>
              <a:t>INICIO DEL EJERCICIO DE APRECIACIÓN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3413" y="1783296"/>
            <a:ext cx="2645245" cy="275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13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981944" y="156363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1499478" y="1000096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solidFill>
                  <a:schemeClr val="tx2">
                    <a:lumMod val="75000"/>
                  </a:schemeClr>
                </a:solidFill>
              </a:rPr>
              <a:t>La delgada línea entre lo memorístico útil y lo insuficiente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654C40-B3FB-E5BA-1054-E4F638EF3292}"/>
              </a:ext>
            </a:extLst>
          </p:cNvPr>
          <p:cNvSpPr txBox="1"/>
          <p:nvPr/>
        </p:nvSpPr>
        <p:spPr>
          <a:xfrm>
            <a:off x="2123728" y="1912024"/>
            <a:ext cx="5472608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Fue hace ya muchos, muchos años, </a:t>
            </a:r>
          </a:p>
          <a:p>
            <a:r>
              <a:rPr lang="es-CO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en un reino junto al mar, </a:t>
            </a:r>
          </a:p>
          <a:p>
            <a:r>
              <a:rPr lang="es-CO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habitaba una doncella a quien tal vez conozcan por el nombre de Annabel Lee;</a:t>
            </a:r>
          </a:p>
          <a:p>
            <a:r>
              <a:rPr lang="es-CO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 y esta dama vivía sin otro deseo que el de amarme,</a:t>
            </a:r>
          </a:p>
          <a:p>
            <a:r>
              <a:rPr lang="es-CO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 y de ser amada por mí.</a:t>
            </a:r>
          </a:p>
          <a:p>
            <a:endParaRPr lang="es-CO" dirty="0">
              <a:solidFill>
                <a:srgbClr val="342216"/>
              </a:solidFill>
              <a:latin typeface="arial" panose="020B0604020202020204" pitchFamily="34" charset="0"/>
            </a:endParaRPr>
          </a:p>
          <a:p>
            <a:r>
              <a:rPr lang="es-CO" sz="1100" dirty="0">
                <a:solidFill>
                  <a:srgbClr val="342216"/>
                </a:solidFill>
                <a:latin typeface="arial" panose="020B0604020202020204" pitchFamily="34" charset="0"/>
              </a:rPr>
              <a:t>Edgar Allan Poe</a:t>
            </a:r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1864038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981944" y="156363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1499478" y="1000096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solidFill>
                  <a:schemeClr val="tx2">
                    <a:lumMod val="75000"/>
                  </a:schemeClr>
                </a:solidFill>
              </a:rPr>
              <a:t>La delgada línea entre lo memorístico útil y lo insuficiente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654C40-B3FB-E5BA-1054-E4F638EF3292}"/>
              </a:ext>
            </a:extLst>
          </p:cNvPr>
          <p:cNvSpPr txBox="1"/>
          <p:nvPr/>
        </p:nvSpPr>
        <p:spPr>
          <a:xfrm>
            <a:off x="2123728" y="1912024"/>
            <a:ext cx="5472608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It was many and many a year ago,</a:t>
            </a:r>
          </a:p>
          <a:p>
            <a:r>
              <a:rPr lang="en-US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   In a kingdom by the sea,</a:t>
            </a:r>
          </a:p>
          <a:p>
            <a:r>
              <a:rPr lang="en-US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That a maiden there lived whom you may know</a:t>
            </a:r>
          </a:p>
          <a:p>
            <a:r>
              <a:rPr lang="en-US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   By the name of Annabel Lee;</a:t>
            </a:r>
          </a:p>
          <a:p>
            <a:r>
              <a:rPr lang="en-US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And this maiden she lived with no other thought</a:t>
            </a:r>
          </a:p>
          <a:p>
            <a:r>
              <a:rPr lang="en-US" b="0" i="0" dirty="0">
                <a:solidFill>
                  <a:srgbClr val="342216"/>
                </a:solidFill>
                <a:effectLst/>
                <a:latin typeface="arial" panose="020B0604020202020204" pitchFamily="34" charset="0"/>
              </a:rPr>
              <a:t>   Than to love and be loved by me.</a:t>
            </a:r>
            <a:endParaRPr lang="es-CO" dirty="0">
              <a:solidFill>
                <a:srgbClr val="342216"/>
              </a:solidFill>
              <a:latin typeface="arial" panose="020B0604020202020204" pitchFamily="34" charset="0"/>
            </a:endParaRPr>
          </a:p>
          <a:p>
            <a:endParaRPr lang="es-CO" sz="1100" dirty="0">
              <a:solidFill>
                <a:srgbClr val="342216"/>
              </a:solidFill>
              <a:latin typeface="arial" panose="020B0604020202020204" pitchFamily="34" charset="0"/>
            </a:endParaRPr>
          </a:p>
          <a:p>
            <a:endParaRPr lang="es-CO" sz="1100" dirty="0">
              <a:solidFill>
                <a:srgbClr val="342216"/>
              </a:solidFill>
              <a:latin typeface="arial" panose="020B0604020202020204" pitchFamily="34" charset="0"/>
            </a:endParaRPr>
          </a:p>
          <a:p>
            <a:r>
              <a:rPr lang="es-CO" sz="1100" dirty="0">
                <a:solidFill>
                  <a:srgbClr val="342216"/>
                </a:solidFill>
                <a:latin typeface="arial" panose="020B0604020202020204" pitchFamily="34" charset="0"/>
              </a:rPr>
              <a:t>Edgar Allan Poe</a:t>
            </a:r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402103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05162" y="1059582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1149468" y="444395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1528917" y="1733495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021795</a:t>
            </a:r>
          </a:p>
        </p:txBody>
      </p:sp>
      <p:sp>
        <p:nvSpPr>
          <p:cNvPr id="7" name="Marco 6"/>
          <p:cNvSpPr/>
          <p:nvPr/>
        </p:nvSpPr>
        <p:spPr>
          <a:xfrm>
            <a:off x="1043608" y="1496276"/>
            <a:ext cx="2088232" cy="9361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647964" y="2259734"/>
            <a:ext cx="3816424" cy="1754326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accent1">
                    <a:lumMod val="75000"/>
                  </a:schemeClr>
                </a:solidFill>
              </a:rPr>
              <a:t>Establece los parámetros de autoevaluación, verificación y</a:t>
            </a:r>
          </a:p>
          <a:p>
            <a:pPr algn="just"/>
            <a:r>
              <a:rPr lang="es-MX" b="1" dirty="0">
                <a:solidFill>
                  <a:schemeClr val="accent1">
                    <a:lumMod val="75000"/>
                  </a:schemeClr>
                </a:solidFill>
              </a:rPr>
              <a:t>evaluación de las condiciones de calidad de programa para</a:t>
            </a:r>
          </a:p>
          <a:p>
            <a:pPr algn="just"/>
            <a:r>
              <a:rPr lang="es-MX" b="1" dirty="0">
                <a:solidFill>
                  <a:schemeClr val="accent1">
                    <a:lumMod val="75000"/>
                  </a:schemeClr>
                </a:solidFill>
              </a:rPr>
              <a:t>obtener, modificar y renovar el Registro Calificado,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0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05162" y="1059582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1149468" y="444395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1027736" y="1678341"/>
            <a:ext cx="1836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PROFESORES</a:t>
            </a:r>
          </a:p>
        </p:txBody>
      </p:sp>
      <p:sp>
        <p:nvSpPr>
          <p:cNvPr id="7" name="Marco 6"/>
          <p:cNvSpPr/>
          <p:nvPr/>
        </p:nvSpPr>
        <p:spPr>
          <a:xfrm>
            <a:off x="905162" y="1441121"/>
            <a:ext cx="2088232" cy="936104"/>
          </a:xfrm>
          <a:prstGeom prst="fram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089035" y="2269675"/>
            <a:ext cx="5013256" cy="2062103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Procesos de seguimiento y evaluación del profesor que den cuenta de: la articulación de la evaluación y seguimiento de profesores con el estatuto de profesores o el haga sus veces y los demás documentos debidamente aprobados por las autoridades o instancias competentes de la institución; </a:t>
            </a:r>
            <a:r>
              <a:rPr lang="es-MX" sz="1600" dirty="0">
                <a:solidFill>
                  <a:srgbClr val="C00000"/>
                </a:solidFill>
              </a:rPr>
              <a:t>el fortalecimiento de las competencias genéricas, pedagógicas y aquellas que la institución defina</a:t>
            </a:r>
            <a:endParaRPr lang="en-US" sz="1600" dirty="0">
              <a:solidFill>
                <a:srgbClr val="C00000"/>
              </a:solidFill>
            </a:endParaRPr>
          </a:p>
          <a:p>
            <a:pPr algn="just"/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" name="Dodecágono 2"/>
          <p:cNvSpPr/>
          <p:nvPr/>
        </p:nvSpPr>
        <p:spPr>
          <a:xfrm>
            <a:off x="1441848" y="2840950"/>
            <a:ext cx="1008112" cy="919554"/>
          </a:xfrm>
          <a:prstGeom prst="dodec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/>
              <a:t>7</a:t>
            </a:r>
            <a:endParaRPr lang="en-US" sz="4800" dirty="0"/>
          </a:p>
        </p:txBody>
      </p:sp>
      <p:sp>
        <p:nvSpPr>
          <p:cNvPr id="8" name="Rectángulo 7"/>
          <p:cNvSpPr/>
          <p:nvPr/>
        </p:nvSpPr>
        <p:spPr>
          <a:xfrm>
            <a:off x="3661048" y="1621141"/>
            <a:ext cx="3672408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/>
              <a:t>Permanencia, desarrollo y capacitacion profesoral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9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811057" y="915566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1149468" y="444395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876415" y="1432084"/>
            <a:ext cx="2932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Aspectos Curriculares</a:t>
            </a:r>
          </a:p>
        </p:txBody>
      </p:sp>
      <p:sp>
        <p:nvSpPr>
          <p:cNvPr id="7" name="Marco 6"/>
          <p:cNvSpPr/>
          <p:nvPr/>
        </p:nvSpPr>
        <p:spPr>
          <a:xfrm>
            <a:off x="725095" y="1179614"/>
            <a:ext cx="3234790" cy="936104"/>
          </a:xfrm>
          <a:prstGeom prst="fram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208571" y="1851050"/>
            <a:ext cx="4240081" cy="230832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Procesos de seguimiento y evaluación del profesor que den cuenta de: la articulación de la evaluación y seguimiento de profesores con el estatuto de profesores o el haga sus veces y los demás documentos debidamente aprobados por las autoridades o instancias competentes de la institución; </a:t>
            </a:r>
            <a:r>
              <a:rPr lang="es-MX" sz="1600" dirty="0">
                <a:solidFill>
                  <a:srgbClr val="C00000"/>
                </a:solidFill>
              </a:rPr>
              <a:t>el fortalecimiento de las competencias genéricas, pedagógicas y aquellas que la institución defina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" name="Dodecágono 2"/>
          <p:cNvSpPr/>
          <p:nvPr/>
        </p:nvSpPr>
        <p:spPr>
          <a:xfrm>
            <a:off x="1855807" y="2576494"/>
            <a:ext cx="1008112" cy="919554"/>
          </a:xfrm>
          <a:prstGeom prst="dodec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/>
              <a:t>3</a:t>
            </a:r>
            <a:endParaRPr lang="en-US" sz="4800" dirty="0"/>
          </a:p>
        </p:txBody>
      </p:sp>
      <p:sp>
        <p:nvSpPr>
          <p:cNvPr id="8" name="Rectángulo 7"/>
          <p:cNvSpPr/>
          <p:nvPr/>
        </p:nvSpPr>
        <p:spPr>
          <a:xfrm>
            <a:off x="4446837" y="1144052"/>
            <a:ext cx="3672408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MECANISMOS DE EVALUACIÓN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8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811057" y="915566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981944" y="444395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876415" y="1432084"/>
            <a:ext cx="2932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Aspectos Curriculares</a:t>
            </a:r>
          </a:p>
        </p:txBody>
      </p:sp>
      <p:sp>
        <p:nvSpPr>
          <p:cNvPr id="7" name="Marco 6"/>
          <p:cNvSpPr/>
          <p:nvPr/>
        </p:nvSpPr>
        <p:spPr>
          <a:xfrm>
            <a:off x="725095" y="1179614"/>
            <a:ext cx="3234790" cy="936104"/>
          </a:xfrm>
          <a:prstGeom prst="fram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233926" y="2315465"/>
            <a:ext cx="4758115" cy="156966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Son los mecanismos de medición, seguimiento, evaluación y análisis de los resultados de aprendizaje que deberán articularse de forma plantificada y coherente con el proceso formativo y las actividades académicas.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es-CO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Dodecágono 2"/>
          <p:cNvSpPr/>
          <p:nvPr/>
        </p:nvSpPr>
        <p:spPr>
          <a:xfrm>
            <a:off x="1855807" y="2576494"/>
            <a:ext cx="1008112" cy="919554"/>
          </a:xfrm>
          <a:prstGeom prst="dodec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/>
              <a:t>3</a:t>
            </a:r>
            <a:endParaRPr lang="en-US" sz="4800" dirty="0"/>
          </a:p>
        </p:txBody>
      </p:sp>
      <p:sp>
        <p:nvSpPr>
          <p:cNvPr id="8" name="Rectángulo 7"/>
          <p:cNvSpPr/>
          <p:nvPr/>
        </p:nvSpPr>
        <p:spPr>
          <a:xfrm>
            <a:off x="4572000" y="1374884"/>
            <a:ext cx="3672408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CONDICIONES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903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811057" y="915566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981944" y="444395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04579" y="1881246"/>
            <a:ext cx="8534841" cy="2062103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Descripción de los siguientes aspectos:</a:t>
            </a:r>
          </a:p>
          <a:p>
            <a:pPr algn="just"/>
            <a:r>
              <a:rPr lang="es-CO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mecanismos de evaluación en coherencia con las políticas institucionales, el </a:t>
            </a:r>
            <a:r>
              <a:rPr lang="es-CO" sz="1600" b="1" dirty="0">
                <a:solidFill>
                  <a:srgbClr val="C00000"/>
                </a:solidFill>
              </a:rPr>
              <a:t>proceso formativo</a:t>
            </a:r>
            <a:r>
              <a:rPr lang="es-CO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los resultados de aprendizaje y el modelo o modelos pedagógicos; justificación de los mecanismos de evaluación propuestos, teniendo en cuenta las dinámicas cambiantes del entorno; articulación de los mecanismos de evaluación con el proceso </a:t>
            </a:r>
            <a:r>
              <a:rPr lang="es-CO" sz="1600" b="1" dirty="0">
                <a:solidFill>
                  <a:srgbClr val="C00000"/>
                </a:solidFill>
              </a:rPr>
              <a:t>formativo</a:t>
            </a:r>
            <a:r>
              <a:rPr lang="es-CO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y las actividades académicas; mecanismos de </a:t>
            </a:r>
            <a:r>
              <a:rPr lang="es-CO" sz="1600" b="1" dirty="0">
                <a:solidFill>
                  <a:srgbClr val="C00000"/>
                </a:solidFill>
              </a:rPr>
              <a:t>retroalimentación</a:t>
            </a:r>
            <a:r>
              <a:rPr lang="es-CO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los estudiantes; y las estrategias y mecanismos que permitan avanzar gradualmente en las condiciones de accesibilidad de la comunidad educativa a los</a:t>
            </a:r>
          </a:p>
          <a:p>
            <a:pPr algn="just"/>
            <a:r>
              <a:rPr lang="es-CO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mecanismos de evaluación.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04579" y="1200151"/>
            <a:ext cx="3672408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EVIDENCIAS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5026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131840" y="1826989"/>
            <a:ext cx="61206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¿ MAYOR </a:t>
            </a:r>
            <a:r>
              <a:rPr lang="es-MX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ESFUERZO PARA DIRECTORES O PROFESORES?</a:t>
            </a:r>
            <a:endParaRPr lang="en-US" sz="4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536" y="1347614"/>
            <a:ext cx="200402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8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27" y="-15334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220072" y="1707654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solidFill>
                  <a:schemeClr val="tx2"/>
                </a:solidFill>
              </a:rPr>
              <a:t>¿CÓMO SE EVIDENCIA?</a:t>
            </a:r>
            <a:endParaRPr lang="en-US" sz="44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Top memes de evidencia en español :) Memedroid">
            <a:extLst>
              <a:ext uri="{FF2B5EF4-FFF2-40B4-BE49-F238E27FC236}">
                <a16:creationId xmlns:a16="http://schemas.microsoft.com/office/drawing/2014/main" id="{B751F2BB-D53B-69DA-256B-54DFC8E95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30184"/>
            <a:ext cx="3573269" cy="328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026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5295</TotalTime>
  <Words>971</Words>
  <Application>Microsoft Office PowerPoint</Application>
  <PresentationFormat>Presentación en pantalla (16:9)</PresentationFormat>
  <Paragraphs>139</Paragraphs>
  <Slides>23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Aharoni</vt:lpstr>
      <vt:lpstr>Arial</vt:lpstr>
      <vt:lpstr>Arial</vt:lpstr>
      <vt:lpstr>Calibri</vt:lpstr>
      <vt:lpstr>Roboto</vt:lpstr>
      <vt:lpstr>Times New Roman</vt:lpstr>
      <vt:lpstr>Tema de Office</vt:lpstr>
      <vt:lpstr>EL PAPEL DE LA EVALUACIÓN FORMATIVA COMO ESTRATEGIA METODOLÓGICA DESDE EL DIRECCIONAMIENTO DEL PROGRAMA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Asegurar la calidad bajo este enfoque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diseno</dc:creator>
  <cp:lastModifiedBy>usuario</cp:lastModifiedBy>
  <cp:revision>99</cp:revision>
  <dcterms:created xsi:type="dcterms:W3CDTF">2018-08-13T21:41:40Z</dcterms:created>
  <dcterms:modified xsi:type="dcterms:W3CDTF">2023-03-30T14:51:50Z</dcterms:modified>
</cp:coreProperties>
</file>