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93" r:id="rId4"/>
    <p:sldId id="290" r:id="rId5"/>
    <p:sldId id="303" r:id="rId6"/>
    <p:sldId id="297" r:id="rId7"/>
    <p:sldId id="292" r:id="rId8"/>
    <p:sldId id="296" r:id="rId9"/>
    <p:sldId id="299" r:id="rId10"/>
    <p:sldId id="298" r:id="rId11"/>
    <p:sldId id="269" r:id="rId12"/>
    <p:sldId id="270" r:id="rId13"/>
    <p:sldId id="271" r:id="rId14"/>
    <p:sldId id="272" r:id="rId15"/>
    <p:sldId id="277" r:id="rId16"/>
    <p:sldId id="278" r:id="rId17"/>
    <p:sldId id="280" r:id="rId18"/>
    <p:sldId id="279" r:id="rId19"/>
    <p:sldId id="281" r:id="rId20"/>
    <p:sldId id="282" r:id="rId21"/>
    <p:sldId id="283" r:id="rId22"/>
    <p:sldId id="284" r:id="rId23"/>
    <p:sldId id="285" r:id="rId24"/>
  </p:sldIdLst>
  <p:sldSz cx="9144000" cy="5143500" type="screen16x9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2" autoAdjust="0"/>
    <p:restoredTop sz="90000" autoAdjust="0"/>
  </p:normalViewPr>
  <p:slideViewPr>
    <p:cSldViewPr>
      <p:cViewPr varScale="1">
        <p:scale>
          <a:sx n="101" d="100"/>
          <a:sy n="101" d="100"/>
        </p:scale>
        <p:origin x="29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B0AAE-9220-4730-8D53-C20029C82AE5}" type="doc">
      <dgm:prSet loTypeId="urn:microsoft.com/office/officeart/2008/layout/RadialCluster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53F6FF12-EDB1-4B22-AEEF-72375E99CCD6}">
      <dgm:prSet phldrT="[Texto]"/>
      <dgm:spPr/>
      <dgm:t>
        <a:bodyPr/>
        <a:lstStyle/>
        <a:p>
          <a:r>
            <a:rPr lang="es-ES" b="1" dirty="0"/>
            <a:t>EVALUACIÓN ESTANDARIZADA</a:t>
          </a:r>
        </a:p>
      </dgm:t>
    </dgm:pt>
    <dgm:pt modelId="{84195544-C6F6-4A9A-9871-EC9976149A61}" type="parTrans" cxnId="{AEDE892E-201F-47E9-8F91-04A4EB1850A9}">
      <dgm:prSet/>
      <dgm:spPr/>
      <dgm:t>
        <a:bodyPr/>
        <a:lstStyle/>
        <a:p>
          <a:endParaRPr lang="es-ES"/>
        </a:p>
      </dgm:t>
    </dgm:pt>
    <dgm:pt modelId="{6ACE6795-97AD-446F-B453-5A313958D1C2}" type="sibTrans" cxnId="{AEDE892E-201F-47E9-8F91-04A4EB1850A9}">
      <dgm:prSet/>
      <dgm:spPr/>
      <dgm:t>
        <a:bodyPr/>
        <a:lstStyle/>
        <a:p>
          <a:endParaRPr lang="es-ES"/>
        </a:p>
      </dgm:t>
    </dgm:pt>
    <dgm:pt modelId="{7EC7E623-6EF4-486A-A699-6FDA296B4704}">
      <dgm:prSet phldrT="[Texto]"/>
      <dgm:spPr/>
      <dgm:t>
        <a:bodyPr/>
        <a:lstStyle/>
        <a:p>
          <a:r>
            <a:rPr lang="es-ES" b="1" dirty="0"/>
            <a:t>TOTALIDAD DE ESTUDIANTES</a:t>
          </a:r>
        </a:p>
      </dgm:t>
    </dgm:pt>
    <dgm:pt modelId="{9285053C-FA0D-40AB-B2DE-E6856537C5DF}" type="parTrans" cxnId="{D2D6A1F3-1ABE-4531-A379-80BD4F47310F}">
      <dgm:prSet/>
      <dgm:spPr/>
      <dgm:t>
        <a:bodyPr/>
        <a:lstStyle/>
        <a:p>
          <a:endParaRPr lang="es-ES"/>
        </a:p>
      </dgm:t>
    </dgm:pt>
    <dgm:pt modelId="{C30721C5-CC43-4FF2-8743-7A8B4CCAC95B}" type="sibTrans" cxnId="{D2D6A1F3-1ABE-4531-A379-80BD4F47310F}">
      <dgm:prSet/>
      <dgm:spPr/>
      <dgm:t>
        <a:bodyPr/>
        <a:lstStyle/>
        <a:p>
          <a:endParaRPr lang="es-ES"/>
        </a:p>
      </dgm:t>
    </dgm:pt>
    <dgm:pt modelId="{22193828-8B4B-4211-BBC1-79483056FD03}">
      <dgm:prSet phldrT="[Texto]" custT="1"/>
      <dgm:spPr/>
      <dgm:t>
        <a:bodyPr/>
        <a:lstStyle/>
        <a:p>
          <a:r>
            <a:rPr lang="es-ES" sz="1600" b="1" dirty="0"/>
            <a:t>DOCENCIA</a:t>
          </a:r>
        </a:p>
      </dgm:t>
    </dgm:pt>
    <dgm:pt modelId="{EB8A6F68-7590-4CE8-8ADB-209D2400F79D}" type="parTrans" cxnId="{C79B3569-D31E-4449-8E96-C992D1D8ECAF}">
      <dgm:prSet/>
      <dgm:spPr/>
      <dgm:t>
        <a:bodyPr/>
        <a:lstStyle/>
        <a:p>
          <a:endParaRPr lang="es-ES"/>
        </a:p>
      </dgm:t>
    </dgm:pt>
    <dgm:pt modelId="{E4CDE816-6E2E-481F-83FD-549284BC863F}" type="sibTrans" cxnId="{C79B3569-D31E-4449-8E96-C992D1D8ECAF}">
      <dgm:prSet/>
      <dgm:spPr/>
      <dgm:t>
        <a:bodyPr/>
        <a:lstStyle/>
        <a:p>
          <a:endParaRPr lang="es-ES"/>
        </a:p>
      </dgm:t>
    </dgm:pt>
    <dgm:pt modelId="{B01C6BFE-6784-4720-8B2A-732E44C05F3C}">
      <dgm:prSet phldrT="[Texto]"/>
      <dgm:spPr/>
      <dgm:t>
        <a:bodyPr/>
        <a:lstStyle/>
        <a:p>
          <a:r>
            <a:rPr lang="es-ES" b="1" dirty="0"/>
            <a:t>DIRECCIONAMIENTO</a:t>
          </a:r>
        </a:p>
      </dgm:t>
    </dgm:pt>
    <dgm:pt modelId="{9816EDFE-BDAE-4AE4-87C5-0845A248D239}" type="parTrans" cxnId="{3D8CF300-EA99-4CE6-9F15-212FF431E914}">
      <dgm:prSet/>
      <dgm:spPr/>
      <dgm:t>
        <a:bodyPr/>
        <a:lstStyle/>
        <a:p>
          <a:endParaRPr lang="es-ES"/>
        </a:p>
      </dgm:t>
    </dgm:pt>
    <dgm:pt modelId="{144E3E97-4725-4B04-AE83-3D6406E1985F}" type="sibTrans" cxnId="{3D8CF300-EA99-4CE6-9F15-212FF431E914}">
      <dgm:prSet/>
      <dgm:spPr/>
      <dgm:t>
        <a:bodyPr/>
        <a:lstStyle/>
        <a:p>
          <a:endParaRPr lang="es-ES"/>
        </a:p>
      </dgm:t>
    </dgm:pt>
    <dgm:pt modelId="{3E46359D-A931-4C0F-9496-2A93708DF9B7}" type="pres">
      <dgm:prSet presAssocID="{E84B0AAE-9220-4730-8D53-C20029C82AE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86F2E00-DEE1-43C4-A7BC-74DF94516CB3}" type="pres">
      <dgm:prSet presAssocID="{53F6FF12-EDB1-4B22-AEEF-72375E99CCD6}" presName="singleCycle" presStyleCnt="0"/>
      <dgm:spPr/>
    </dgm:pt>
    <dgm:pt modelId="{BA3B9E04-0E69-484F-A61A-7C680B7230E7}" type="pres">
      <dgm:prSet presAssocID="{53F6FF12-EDB1-4B22-AEEF-72375E99CCD6}" presName="singleCenter" presStyleLbl="node1" presStyleIdx="0" presStyleCnt="4">
        <dgm:presLayoutVars>
          <dgm:chMax val="7"/>
          <dgm:chPref val="7"/>
        </dgm:presLayoutVars>
      </dgm:prSet>
      <dgm:spPr/>
    </dgm:pt>
    <dgm:pt modelId="{BF35C463-5E70-4E5D-B2B3-260B20F590A1}" type="pres">
      <dgm:prSet presAssocID="{9285053C-FA0D-40AB-B2DE-E6856537C5DF}" presName="Name56" presStyleLbl="parChTrans1D2" presStyleIdx="0" presStyleCnt="3"/>
      <dgm:spPr/>
    </dgm:pt>
    <dgm:pt modelId="{E4CDA761-B0F8-4F9A-AC6F-077335F62601}" type="pres">
      <dgm:prSet presAssocID="{7EC7E623-6EF4-486A-A699-6FDA296B4704}" presName="text0" presStyleLbl="node1" presStyleIdx="1" presStyleCnt="4" custScaleX="144563" custScaleY="157444">
        <dgm:presLayoutVars>
          <dgm:bulletEnabled val="1"/>
        </dgm:presLayoutVars>
      </dgm:prSet>
      <dgm:spPr/>
    </dgm:pt>
    <dgm:pt modelId="{ED804F3D-B7B4-45AC-B010-5969B1767683}" type="pres">
      <dgm:prSet presAssocID="{EB8A6F68-7590-4CE8-8ADB-209D2400F79D}" presName="Name56" presStyleLbl="parChTrans1D2" presStyleIdx="1" presStyleCnt="3"/>
      <dgm:spPr/>
    </dgm:pt>
    <dgm:pt modelId="{6ABF8E4F-DB42-455C-B616-D2486EA39F19}" type="pres">
      <dgm:prSet presAssocID="{22193828-8B4B-4211-BBC1-79483056FD03}" presName="text0" presStyleLbl="node1" presStyleIdx="2" presStyleCnt="4" custScaleX="313748" custScaleY="159220" custRadScaleRad="118282" custRadScaleInc="-9450">
        <dgm:presLayoutVars>
          <dgm:bulletEnabled val="1"/>
        </dgm:presLayoutVars>
      </dgm:prSet>
      <dgm:spPr/>
    </dgm:pt>
    <dgm:pt modelId="{36A787C3-ABFC-456B-9525-7D83D2C1D7A3}" type="pres">
      <dgm:prSet presAssocID="{9816EDFE-BDAE-4AE4-87C5-0845A248D239}" presName="Name56" presStyleLbl="parChTrans1D2" presStyleIdx="2" presStyleCnt="3"/>
      <dgm:spPr/>
    </dgm:pt>
    <dgm:pt modelId="{5E013EAE-B22A-44BA-9D30-967EA0583AF7}" type="pres">
      <dgm:prSet presAssocID="{B01C6BFE-6784-4720-8B2A-732E44C05F3C}" presName="text0" presStyleLbl="node1" presStyleIdx="3" presStyleCnt="4" custScaleX="263760" custScaleY="150049" custRadScaleRad="113868" custRadScaleInc="7050">
        <dgm:presLayoutVars>
          <dgm:bulletEnabled val="1"/>
        </dgm:presLayoutVars>
      </dgm:prSet>
      <dgm:spPr/>
    </dgm:pt>
  </dgm:ptLst>
  <dgm:cxnLst>
    <dgm:cxn modelId="{3D8CF300-EA99-4CE6-9F15-212FF431E914}" srcId="{53F6FF12-EDB1-4B22-AEEF-72375E99CCD6}" destId="{B01C6BFE-6784-4720-8B2A-732E44C05F3C}" srcOrd="2" destOrd="0" parTransId="{9816EDFE-BDAE-4AE4-87C5-0845A248D239}" sibTransId="{144E3E97-4725-4B04-AE83-3D6406E1985F}"/>
    <dgm:cxn modelId="{B0B6FF0A-CFDF-4224-ABB3-90714C860A35}" type="presOf" srcId="{9285053C-FA0D-40AB-B2DE-E6856537C5DF}" destId="{BF35C463-5E70-4E5D-B2B3-260B20F590A1}" srcOrd="0" destOrd="0" presId="urn:microsoft.com/office/officeart/2008/layout/RadialCluster"/>
    <dgm:cxn modelId="{AEDE892E-201F-47E9-8F91-04A4EB1850A9}" srcId="{E84B0AAE-9220-4730-8D53-C20029C82AE5}" destId="{53F6FF12-EDB1-4B22-AEEF-72375E99CCD6}" srcOrd="0" destOrd="0" parTransId="{84195544-C6F6-4A9A-9871-EC9976149A61}" sibTransId="{6ACE6795-97AD-446F-B453-5A313958D1C2}"/>
    <dgm:cxn modelId="{5FAFCE34-649D-44DB-A7C5-6B8AF9BA4001}" type="presOf" srcId="{B01C6BFE-6784-4720-8B2A-732E44C05F3C}" destId="{5E013EAE-B22A-44BA-9D30-967EA0583AF7}" srcOrd="0" destOrd="0" presId="urn:microsoft.com/office/officeart/2008/layout/RadialCluster"/>
    <dgm:cxn modelId="{EE83ED36-E5C1-432D-A5F6-AD7E67F6B1A3}" type="presOf" srcId="{EB8A6F68-7590-4CE8-8ADB-209D2400F79D}" destId="{ED804F3D-B7B4-45AC-B010-5969B1767683}" srcOrd="0" destOrd="0" presId="urn:microsoft.com/office/officeart/2008/layout/RadialCluster"/>
    <dgm:cxn modelId="{12AC663A-3766-44D6-AB1A-00686C62F228}" type="presOf" srcId="{53F6FF12-EDB1-4B22-AEEF-72375E99CCD6}" destId="{BA3B9E04-0E69-484F-A61A-7C680B7230E7}" srcOrd="0" destOrd="0" presId="urn:microsoft.com/office/officeart/2008/layout/RadialCluster"/>
    <dgm:cxn modelId="{C79B3569-D31E-4449-8E96-C992D1D8ECAF}" srcId="{53F6FF12-EDB1-4B22-AEEF-72375E99CCD6}" destId="{22193828-8B4B-4211-BBC1-79483056FD03}" srcOrd="1" destOrd="0" parTransId="{EB8A6F68-7590-4CE8-8ADB-209D2400F79D}" sibTransId="{E4CDE816-6E2E-481F-83FD-549284BC863F}"/>
    <dgm:cxn modelId="{3FD50F4B-9D18-43FF-B154-A839E77A0150}" type="presOf" srcId="{E84B0AAE-9220-4730-8D53-C20029C82AE5}" destId="{3E46359D-A931-4C0F-9496-2A93708DF9B7}" srcOrd="0" destOrd="0" presId="urn:microsoft.com/office/officeart/2008/layout/RadialCluster"/>
    <dgm:cxn modelId="{F2A29255-D5AC-4A50-8B38-09EA5F295E58}" type="presOf" srcId="{9816EDFE-BDAE-4AE4-87C5-0845A248D239}" destId="{36A787C3-ABFC-456B-9525-7D83D2C1D7A3}" srcOrd="0" destOrd="0" presId="urn:microsoft.com/office/officeart/2008/layout/RadialCluster"/>
    <dgm:cxn modelId="{846A43C3-1251-4151-B1D1-49173987AE30}" type="presOf" srcId="{22193828-8B4B-4211-BBC1-79483056FD03}" destId="{6ABF8E4F-DB42-455C-B616-D2486EA39F19}" srcOrd="0" destOrd="0" presId="urn:microsoft.com/office/officeart/2008/layout/RadialCluster"/>
    <dgm:cxn modelId="{89B7AEC8-EE76-4D43-A2A0-87F276B0F8DC}" type="presOf" srcId="{7EC7E623-6EF4-486A-A699-6FDA296B4704}" destId="{E4CDA761-B0F8-4F9A-AC6F-077335F62601}" srcOrd="0" destOrd="0" presId="urn:microsoft.com/office/officeart/2008/layout/RadialCluster"/>
    <dgm:cxn modelId="{D2D6A1F3-1ABE-4531-A379-80BD4F47310F}" srcId="{53F6FF12-EDB1-4B22-AEEF-72375E99CCD6}" destId="{7EC7E623-6EF4-486A-A699-6FDA296B4704}" srcOrd="0" destOrd="0" parTransId="{9285053C-FA0D-40AB-B2DE-E6856537C5DF}" sibTransId="{C30721C5-CC43-4FF2-8743-7A8B4CCAC95B}"/>
    <dgm:cxn modelId="{AC3F00A7-FC92-46CC-87E6-CB6BA93FDC14}" type="presParOf" srcId="{3E46359D-A931-4C0F-9496-2A93708DF9B7}" destId="{486F2E00-DEE1-43C4-A7BC-74DF94516CB3}" srcOrd="0" destOrd="0" presId="urn:microsoft.com/office/officeart/2008/layout/RadialCluster"/>
    <dgm:cxn modelId="{5E04A6E0-1182-48B2-8078-5D58AEB996CE}" type="presParOf" srcId="{486F2E00-DEE1-43C4-A7BC-74DF94516CB3}" destId="{BA3B9E04-0E69-484F-A61A-7C680B7230E7}" srcOrd="0" destOrd="0" presId="urn:microsoft.com/office/officeart/2008/layout/RadialCluster"/>
    <dgm:cxn modelId="{51FD5930-0A21-427F-A401-85CD4C49D620}" type="presParOf" srcId="{486F2E00-DEE1-43C4-A7BC-74DF94516CB3}" destId="{BF35C463-5E70-4E5D-B2B3-260B20F590A1}" srcOrd="1" destOrd="0" presId="urn:microsoft.com/office/officeart/2008/layout/RadialCluster"/>
    <dgm:cxn modelId="{B42DD451-E27F-423E-9FD8-BC41C816DE01}" type="presParOf" srcId="{486F2E00-DEE1-43C4-A7BC-74DF94516CB3}" destId="{E4CDA761-B0F8-4F9A-AC6F-077335F62601}" srcOrd="2" destOrd="0" presId="urn:microsoft.com/office/officeart/2008/layout/RadialCluster"/>
    <dgm:cxn modelId="{D7EF2F10-4BFD-4360-8B10-883FDEF7E8D7}" type="presParOf" srcId="{486F2E00-DEE1-43C4-A7BC-74DF94516CB3}" destId="{ED804F3D-B7B4-45AC-B010-5969B1767683}" srcOrd="3" destOrd="0" presId="urn:microsoft.com/office/officeart/2008/layout/RadialCluster"/>
    <dgm:cxn modelId="{5A1D7B88-CFEF-4543-B740-57F7061E0FD6}" type="presParOf" srcId="{486F2E00-DEE1-43C4-A7BC-74DF94516CB3}" destId="{6ABF8E4F-DB42-455C-B616-D2486EA39F19}" srcOrd="4" destOrd="0" presId="urn:microsoft.com/office/officeart/2008/layout/RadialCluster"/>
    <dgm:cxn modelId="{4F95D9AA-1CEC-4C28-B9C4-258E7D8F1FBF}" type="presParOf" srcId="{486F2E00-DEE1-43C4-A7BC-74DF94516CB3}" destId="{36A787C3-ABFC-456B-9525-7D83D2C1D7A3}" srcOrd="5" destOrd="0" presId="urn:microsoft.com/office/officeart/2008/layout/RadialCluster"/>
    <dgm:cxn modelId="{37492D7B-F59D-492A-9AA5-F11F2140E0FF}" type="presParOf" srcId="{486F2E00-DEE1-43C4-A7BC-74DF94516CB3}" destId="{5E013EAE-B22A-44BA-9D30-967EA0583AF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F5BF9-23A0-4204-826B-78112621ADEE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1783F8B-5BF9-4219-919A-0C5D0618ABA0}">
      <dgm:prSet phldrT="[Texto]" custT="1"/>
      <dgm:spPr/>
      <dgm:t>
        <a:bodyPr/>
        <a:lstStyle/>
        <a:p>
          <a:endParaRPr lang="es-CO" sz="1200" dirty="0"/>
        </a:p>
      </dgm:t>
    </dgm:pt>
    <dgm:pt modelId="{4F9BE6B3-6554-45EA-A1B9-9B9B203F73EE}" type="parTrans" cxnId="{9A297FD6-364A-478A-A22B-17FA9EFCB231}">
      <dgm:prSet/>
      <dgm:spPr/>
      <dgm:t>
        <a:bodyPr/>
        <a:lstStyle/>
        <a:p>
          <a:endParaRPr lang="es-CO"/>
        </a:p>
      </dgm:t>
    </dgm:pt>
    <dgm:pt modelId="{E22C9526-3B8D-44DA-A0D2-F934894C28E0}" type="sibTrans" cxnId="{9A297FD6-364A-478A-A22B-17FA9EFCB231}">
      <dgm:prSet/>
      <dgm:spPr/>
      <dgm:t>
        <a:bodyPr/>
        <a:lstStyle/>
        <a:p>
          <a:endParaRPr lang="es-CO"/>
        </a:p>
      </dgm:t>
    </dgm:pt>
    <dgm:pt modelId="{400DB8A4-450A-4CD5-81DB-B16DAD6878E3}" type="pres">
      <dgm:prSet presAssocID="{9F8F5BF9-23A0-4204-826B-78112621ADE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35ACA82-B75C-4632-B3D0-6B7FD60A7A3C}" type="pres">
      <dgm:prSet presAssocID="{E1783F8B-5BF9-4219-919A-0C5D0618ABA0}" presName="horFlow" presStyleCnt="0"/>
      <dgm:spPr/>
    </dgm:pt>
    <dgm:pt modelId="{CD026642-C362-46FC-8BEF-4113688ADBCE}" type="pres">
      <dgm:prSet presAssocID="{E1783F8B-5BF9-4219-919A-0C5D0618ABA0}" presName="bigChev" presStyleLbl="node1" presStyleIdx="0" presStyleCnt="1" custScaleX="50637" custScaleY="39024" custLinFactNeighborX="-795" custLinFactNeighborY="-25249"/>
      <dgm:spPr/>
    </dgm:pt>
  </dgm:ptLst>
  <dgm:cxnLst>
    <dgm:cxn modelId="{C2312342-80C4-486E-9D14-9A875D46B3D1}" type="presOf" srcId="{E1783F8B-5BF9-4219-919A-0C5D0618ABA0}" destId="{CD026642-C362-46FC-8BEF-4113688ADBCE}" srcOrd="0" destOrd="0" presId="urn:microsoft.com/office/officeart/2005/8/layout/lProcess3"/>
    <dgm:cxn modelId="{8266EAB5-B1A9-408F-A62C-4E258D5CD15B}" type="presOf" srcId="{9F8F5BF9-23A0-4204-826B-78112621ADEE}" destId="{400DB8A4-450A-4CD5-81DB-B16DAD6878E3}" srcOrd="0" destOrd="0" presId="urn:microsoft.com/office/officeart/2005/8/layout/lProcess3"/>
    <dgm:cxn modelId="{9A297FD6-364A-478A-A22B-17FA9EFCB231}" srcId="{9F8F5BF9-23A0-4204-826B-78112621ADEE}" destId="{E1783F8B-5BF9-4219-919A-0C5D0618ABA0}" srcOrd="0" destOrd="0" parTransId="{4F9BE6B3-6554-45EA-A1B9-9B9B203F73EE}" sibTransId="{E22C9526-3B8D-44DA-A0D2-F934894C28E0}"/>
    <dgm:cxn modelId="{21309520-7201-4B7B-B908-CE26755FFD80}" type="presParOf" srcId="{400DB8A4-450A-4CD5-81DB-B16DAD6878E3}" destId="{935ACA82-B75C-4632-B3D0-6B7FD60A7A3C}" srcOrd="0" destOrd="0" presId="urn:microsoft.com/office/officeart/2005/8/layout/lProcess3"/>
    <dgm:cxn modelId="{612B54C5-CD71-472A-8FB0-BEF78ABCBB1E}" type="presParOf" srcId="{935ACA82-B75C-4632-B3D0-6B7FD60A7A3C}" destId="{CD026642-C362-46FC-8BEF-4113688ADBC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B9E04-0E69-484F-A61A-7C680B7230E7}">
      <dsp:nvSpPr>
        <dsp:cNvPr id="0" name=""/>
        <dsp:cNvSpPr/>
      </dsp:nvSpPr>
      <dsp:spPr>
        <a:xfrm>
          <a:off x="2377687" y="1746014"/>
          <a:ext cx="1128057" cy="112805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EVALUACIÓN ESTANDARIZADA</a:t>
          </a:r>
        </a:p>
      </dsp:txBody>
      <dsp:txXfrm>
        <a:off x="2432754" y="1801081"/>
        <a:ext cx="1017923" cy="1017923"/>
      </dsp:txXfrm>
    </dsp:sp>
    <dsp:sp modelId="{BF35C463-5E70-4E5D-B2B3-260B20F590A1}">
      <dsp:nvSpPr>
        <dsp:cNvPr id="0" name=""/>
        <dsp:cNvSpPr/>
      </dsp:nvSpPr>
      <dsp:spPr>
        <a:xfrm rot="16200000">
          <a:off x="2654613" y="1458912"/>
          <a:ext cx="5742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4204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DA761-B0F8-4F9A-AC6F-077335F62601}">
      <dsp:nvSpPr>
        <dsp:cNvPr id="0" name=""/>
        <dsp:cNvSpPr/>
      </dsp:nvSpPr>
      <dsp:spPr>
        <a:xfrm>
          <a:off x="2395413" y="-18149"/>
          <a:ext cx="1092605" cy="1189959"/>
        </a:xfrm>
        <a:prstGeom prst="round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TOTALIDAD DE ESTUDIANTES</a:t>
          </a:r>
        </a:p>
      </dsp:txBody>
      <dsp:txXfrm>
        <a:off x="2448750" y="35188"/>
        <a:ext cx="985931" cy="1083285"/>
      </dsp:txXfrm>
    </dsp:sp>
    <dsp:sp modelId="{ED804F3D-B7B4-45AC-B010-5969B1767683}">
      <dsp:nvSpPr>
        <dsp:cNvPr id="0" name=""/>
        <dsp:cNvSpPr/>
      </dsp:nvSpPr>
      <dsp:spPr>
        <a:xfrm rot="1459800">
          <a:off x="3499978" y="2591818"/>
          <a:ext cx="129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860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F8E4F-DB42-455C-B616-D2486EA39F19}">
      <dsp:nvSpPr>
        <dsp:cNvPr id="0" name=""/>
        <dsp:cNvSpPr/>
      </dsp:nvSpPr>
      <dsp:spPr>
        <a:xfrm>
          <a:off x="3624071" y="2552967"/>
          <a:ext cx="2371302" cy="1203382"/>
        </a:xfrm>
        <a:prstGeom prst="round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DOCENCIA</a:t>
          </a:r>
        </a:p>
      </dsp:txBody>
      <dsp:txXfrm>
        <a:off x="3682815" y="2611711"/>
        <a:ext cx="2253814" cy="1085894"/>
      </dsp:txXfrm>
    </dsp:sp>
    <dsp:sp modelId="{36A787C3-ABFC-456B-9525-7D83D2C1D7A3}">
      <dsp:nvSpPr>
        <dsp:cNvPr id="0" name=""/>
        <dsp:cNvSpPr/>
      </dsp:nvSpPr>
      <dsp:spPr>
        <a:xfrm rot="9253800">
          <a:off x="2149210" y="2634606"/>
          <a:ext cx="2404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432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13EAE-B22A-44BA-9D30-967EA0583AF7}">
      <dsp:nvSpPr>
        <dsp:cNvPr id="0" name=""/>
        <dsp:cNvSpPr/>
      </dsp:nvSpPr>
      <dsp:spPr>
        <a:xfrm>
          <a:off x="167672" y="2601040"/>
          <a:ext cx="1993494" cy="1134068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DIRECCIONAMIENTO</a:t>
          </a:r>
        </a:p>
      </dsp:txBody>
      <dsp:txXfrm>
        <a:off x="223033" y="2656401"/>
        <a:ext cx="1882772" cy="1023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26642-C362-46FC-8BEF-4113688ADBCE}">
      <dsp:nvSpPr>
        <dsp:cNvPr id="0" name=""/>
        <dsp:cNvSpPr/>
      </dsp:nvSpPr>
      <dsp:spPr>
        <a:xfrm>
          <a:off x="928810" y="607831"/>
          <a:ext cx="1968985" cy="60696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 dirty="0"/>
        </a:p>
      </dsp:txBody>
      <dsp:txXfrm>
        <a:off x="1232294" y="607831"/>
        <a:ext cx="1362017" cy="606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7A63-AA23-47A9-95F1-85FA924EA8EA}" type="datetimeFigureOut">
              <a:rPr lang="es-CO" smtClean="0"/>
              <a:t>22/06/2023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BBCEB-B046-4A29-A29C-FC78CD3725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221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45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88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88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88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88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105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3141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70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6703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336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113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Cada uno de los exámenes de Estado y de educación básica que aplica el ICFES está dirigido</a:t>
            </a:r>
          </a:p>
          <a:p>
            <a:r>
              <a:rPr lang="es-MX" dirty="0"/>
              <a:t>a la totalidad de estudiantes del país que se encuentran en determinado nivel de la formación</a:t>
            </a:r>
          </a:p>
          <a:p>
            <a:r>
              <a:rPr lang="es-MX" dirty="0"/>
              <a:t>educativa. Estos exámenes están “estandarizados”, en la medida en que las condiciones de</a:t>
            </a:r>
          </a:p>
          <a:p>
            <a:r>
              <a:rPr lang="es-MX" dirty="0"/>
              <a:t>aplicación y el procesamiento de los resultados son uniformes. Todos los evaluados —que se</a:t>
            </a:r>
          </a:p>
          <a:p>
            <a:r>
              <a:rPr lang="es-MX" dirty="0"/>
              <a:t>encuentren en determinado nivel o que hayan seguido determinado tipo de formación— presentan</a:t>
            </a:r>
          </a:p>
          <a:p>
            <a:r>
              <a:rPr lang="es-MX" dirty="0"/>
              <a:t>exámenes que comparten todas sus características técnicas. De esta manera, se garantiza la</a:t>
            </a:r>
          </a:p>
          <a:p>
            <a:r>
              <a:rPr lang="es-MX" dirty="0"/>
              <a:t>objetividad de los resultados que se producen, y se obtienen mediciones uniformes y robustas de</a:t>
            </a:r>
          </a:p>
          <a:p>
            <a:r>
              <a:rPr lang="es-MX" dirty="0"/>
              <a:t>poblaciones e instituciones diversas que permiten la realización de análisis comparativos, incluso</a:t>
            </a:r>
          </a:p>
          <a:p>
            <a:r>
              <a:rPr lang="es-MX" dirty="0"/>
              <a:t>en distintos momentos del tiempo. Es importante tener en cuenta, a propósito de los exámenes</a:t>
            </a:r>
          </a:p>
          <a:p>
            <a:r>
              <a:rPr lang="es-MX" dirty="0"/>
              <a:t>estandarizados realizados por el ICFES, las siguientes tres acotaciones.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163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6601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TRABAJO COLABORATIVO ARTICULADO</a:t>
            </a:r>
            <a:r>
              <a:rPr lang="es-CO" baseline="0" dirty="0"/>
              <a:t> Y MANCOMUNADO SIEMPRE HA GENERADO RESULTADOS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1357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TRABAJO COLABORATIVO ARTICULADO</a:t>
            </a:r>
            <a:r>
              <a:rPr lang="es-CO" baseline="0" dirty="0"/>
              <a:t> Y MANCOMUNADO SIEMPRE HA GENERADO RESULTADOS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024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 primer lugar, los exámenes estandarizados no pretenden ser la medida absoluta de la calidad de la educación, y no reemplazan la evaluación interna que llevan a cabo las instituciones. Por un lado, dadas las restricciones derivadas del carácter estandarizado de los exámenes externos, relacionadas con su formato y el procesamiento de los resultados, la evaluación interna es un complemento necesario de la evaluación externa realizada por el ICFES. Por otro lado, independientemente de que se apliquen o no exámenes estandarizados, la evaluación interna constituye un elemento esencial de la formación educativa.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81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 primer lugar, los exámenes estandarizados no pretenden ser la medida absoluta de la calidad de la educación, y no reemplazan la evaluación interna que llevan a cabo las instituciones. Por un lado, dadas las restricciones derivadas del carácter estandarizado de los exámenes externos, relacionadas con su formato y el procesamiento de los resultados, la evaluación interna es un complemento necesario de la evaluación externa realizada por el ICFES. Por otro lado, independientemente de que se apliquen o no exámenes estandarizados, la evaluación interna constituye un elemento esencial de la formación educativa.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141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¿En dónde ? Plan de estudios, asignatura,</a:t>
            </a:r>
            <a:r>
              <a:rPr lang="es-CO" baseline="0" dirty="0"/>
              <a:t> o facultad o institucional, AL REFERIRNOS A EVALUACIÓN INTERNA HABLAOMS SOLO DE PLAN DE MEJORAMIENTO PARA SABER PRO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623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945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El decreto 1330 al parecer busca ser más profundo en relación a como se plantea el  plan de</a:t>
            </a:r>
            <a:r>
              <a:rPr lang="es-CO" baseline="0" dirty="0"/>
              <a:t> mejora respecto a resultados de aprendizaje.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11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El decreto 1330 al parecer busca ser más profundo en relación a como se plantea el  plan de</a:t>
            </a:r>
            <a:r>
              <a:rPr lang="es-CO" baseline="0" dirty="0"/>
              <a:t> mejora respecto a resultados de aprendizaje.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160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913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15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16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5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4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2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67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85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71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4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42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8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A28A-ED86-4CC3-9662-970610774B1B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8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seno\Desktop\plantilla-1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5780" y="186425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PROYECTO PARA LA MEJORA DE LOS RESULTADOS DE LAS PRUEBAS DE ESTADO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65159"/>
            <a:ext cx="6400800" cy="131445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UNIVERSIDAD FRANCISCO DE PAULA SANTANDER</a:t>
            </a:r>
          </a:p>
          <a:p>
            <a:pPr marL="0" indent="0">
              <a:buNone/>
            </a:pP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323528" y="3291830"/>
            <a:ext cx="8136904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17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6"/>
          <p:cNvSpPr txBox="1">
            <a:spLocks noGrp="1"/>
          </p:cNvSpPr>
          <p:nvPr>
            <p:ph idx="1"/>
          </p:nvPr>
        </p:nvSpPr>
        <p:spPr>
          <a:xfrm>
            <a:off x="895263" y="1497303"/>
            <a:ext cx="2458616" cy="26709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400" dirty="0"/>
              <a:t>MEJORAR DESEMPEÑO DOCENTES Y ESTUDIANTES</a:t>
            </a:r>
            <a:endParaRPr lang="en-U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910" y="903772"/>
            <a:ext cx="2637709" cy="14771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879" y="3284661"/>
            <a:ext cx="3201740" cy="1245121"/>
          </a:xfrm>
          <a:prstGeom prst="rect">
            <a:avLst/>
          </a:prstGeom>
        </p:spPr>
      </p:pic>
      <p:sp>
        <p:nvSpPr>
          <p:cNvPr id="6" name="Flecha arriba y abajo 5"/>
          <p:cNvSpPr/>
          <p:nvPr/>
        </p:nvSpPr>
        <p:spPr>
          <a:xfrm>
            <a:off x="4954749" y="2124846"/>
            <a:ext cx="518233" cy="14158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2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FACTOR ACADÉMICO</a:t>
            </a:r>
          </a:p>
          <a:p>
            <a:pPr marL="0" indent="0" algn="ctr">
              <a:buNone/>
            </a:pP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40075"/>
              </p:ext>
            </p:extLst>
          </p:nvPr>
        </p:nvGraphicFramePr>
        <p:xfrm>
          <a:off x="1383659" y="1707654"/>
          <a:ext cx="6428701" cy="282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¿Por qué algunos promedios globales son tan bajos?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Porque no se integran las competencias genéricas en el proceso académico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No se articulan los saberes y las estrategias académicas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¿Por qué no se articulan los saberes y las estrategias académicas?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Porque hay desconocimiento de cómo implementar este proceso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No hay una política clara que estructure el proceso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¿Por qué no hay una política clara que estructure el proceso? 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Porque se desconoce la forma de proceder en el tema en cuestión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Falta de acercamiento a las políticas de la evaluación externa (ICFES) y cómo articularlas en las IES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¿Por qué no existe articulación entre la evaluación externa y los procesos educativos internos? 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Porque no se encontró o designó personal idóneo y responsable para diseñar y ejecutar un proyecto. 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No designar personal para realizar este proceso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Solución : designar y diseñar un proyecto que contenga y aplique las políticas de la evaluación externa de la calidad</a:t>
                      </a:r>
                      <a:endParaRPr lang="es-C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Designar responsabilidades y diseñar proyecto e indicadores de resultados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Solución: Proyecto de mejora de la calidad académica e integración de competencias genéricas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619672" y="13476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O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PROBLEMÁTICA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96136" y="13476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O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FALLO</a:t>
            </a:r>
          </a:p>
        </p:txBody>
      </p:sp>
    </p:spTree>
    <p:extLst>
      <p:ext uri="{BB962C8B-B14F-4D97-AF65-F5344CB8AC3E}">
        <p14:creationId xmlns:p14="http://schemas.microsoft.com/office/powerpoint/2010/main" val="166075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FACTOR MOTIVACIONAL</a:t>
            </a:r>
          </a:p>
          <a:p>
            <a:pPr marL="0" indent="0" algn="ctr">
              <a:buNone/>
            </a:pP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30823"/>
              </p:ext>
            </p:extLst>
          </p:nvPr>
        </p:nvGraphicFramePr>
        <p:xfrm>
          <a:off x="1383659" y="1707654"/>
          <a:ext cx="6428701" cy="282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¿Por qué los estudiantes no se sienten motivados al presentar la prueba?</a:t>
                      </a: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81" marR="645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619672" y="13476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O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PROBLEMÁTICA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96136" y="13476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O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FALLO</a:t>
            </a:r>
          </a:p>
        </p:txBody>
      </p:sp>
    </p:spTree>
    <p:extLst>
      <p:ext uri="{BB962C8B-B14F-4D97-AF65-F5344CB8AC3E}">
        <p14:creationId xmlns:p14="http://schemas.microsoft.com/office/powerpoint/2010/main" val="419745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FACTOR SOCIOECONÓMICO Y EDUCATIVO</a:t>
            </a:r>
          </a:p>
          <a:p>
            <a:pPr marL="0" indent="0" algn="ctr">
              <a:buNone/>
            </a:pP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VARIABLE NO CONTROLADA</a:t>
            </a:r>
          </a:p>
          <a:p>
            <a:pPr marL="0" indent="0" algn="ctr">
              <a:buNone/>
            </a:pP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107504" y="2427734"/>
            <a:ext cx="2160240" cy="12241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Saber 11</a:t>
            </a:r>
          </a:p>
        </p:txBody>
      </p:sp>
      <p:sp>
        <p:nvSpPr>
          <p:cNvPr id="8" name="7 Elipse"/>
          <p:cNvSpPr/>
          <p:nvPr/>
        </p:nvSpPr>
        <p:spPr>
          <a:xfrm>
            <a:off x="2627784" y="2391730"/>
            <a:ext cx="2160240" cy="12241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Conducta de entrada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5076056" y="2778208"/>
            <a:ext cx="792088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6372200" y="28551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ESTRATEGIAS</a:t>
            </a:r>
          </a:p>
        </p:txBody>
      </p:sp>
    </p:spTree>
    <p:extLst>
      <p:ext uri="{BB962C8B-B14F-4D97-AF65-F5344CB8AC3E}">
        <p14:creationId xmlns:p14="http://schemas.microsoft.com/office/powerpoint/2010/main" val="133961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FACTOR VARIABLES INTERNAS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107504" y="2427734"/>
            <a:ext cx="2160240" cy="12241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PATRONES (RESULTADOS MÁS BAJOS)</a:t>
            </a:r>
          </a:p>
        </p:txBody>
      </p:sp>
      <p:sp>
        <p:nvSpPr>
          <p:cNvPr id="8" name="7 Elipse"/>
          <p:cNvSpPr/>
          <p:nvPr/>
        </p:nvSpPr>
        <p:spPr>
          <a:xfrm>
            <a:off x="2987824" y="2427734"/>
            <a:ext cx="2160240" cy="12241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OTROS HALLAZGOS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5652120" y="2823778"/>
            <a:ext cx="792088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6804248" y="280896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ESTRATEGIAS</a:t>
            </a:r>
          </a:p>
        </p:txBody>
      </p:sp>
      <p:sp>
        <p:nvSpPr>
          <p:cNvPr id="4" name="3 Más"/>
          <p:cNvSpPr/>
          <p:nvPr/>
        </p:nvSpPr>
        <p:spPr>
          <a:xfrm>
            <a:off x="2519772" y="2862242"/>
            <a:ext cx="216024" cy="35512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217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286" t="28774" r="14032" b="15959"/>
          <a:stretch/>
        </p:blipFill>
        <p:spPr>
          <a:xfrm>
            <a:off x="0" y="1163989"/>
            <a:ext cx="9020583" cy="31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0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267" t="29995" r="13220" b="16056"/>
          <a:stretch/>
        </p:blipFill>
        <p:spPr>
          <a:xfrm>
            <a:off x="251520" y="915566"/>
            <a:ext cx="846494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0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467544" y="1347614"/>
            <a:ext cx="280831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TIPOS DE RESULTADOS PROGRAMA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8840" t="30418" r="24731" b="8749"/>
          <a:stretch/>
        </p:blipFill>
        <p:spPr>
          <a:xfrm>
            <a:off x="4211960" y="894388"/>
            <a:ext cx="2880320" cy="37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82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0113" t="29229" r="14043" b="23557"/>
          <a:stretch/>
        </p:blipFill>
        <p:spPr>
          <a:xfrm>
            <a:off x="539552" y="915566"/>
            <a:ext cx="843521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6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611560" y="1347614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REFLEXIÓN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3995936" y="1491630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DIFERENCIAS ENTRE PROMEDIOS …</a:t>
            </a:r>
          </a:p>
          <a:p>
            <a:r>
              <a:rPr lang="es-ES" b="1" dirty="0">
                <a:solidFill>
                  <a:srgbClr val="C00000"/>
                </a:solidFill>
              </a:rPr>
              <a:t>¿NEGATIVAS O POSITIVAS?</a:t>
            </a:r>
          </a:p>
          <a:p>
            <a:endParaRPr lang="es-ES" b="1" dirty="0">
              <a:solidFill>
                <a:srgbClr val="C00000"/>
              </a:solidFill>
            </a:endParaRPr>
          </a:p>
          <a:p>
            <a:r>
              <a:rPr lang="es-ES" b="1" dirty="0">
                <a:solidFill>
                  <a:srgbClr val="C00000"/>
                </a:solidFill>
              </a:rPr>
              <a:t>IDENTIFIQUE LAS DIFERENCIAS CONSIDERABLES EN PROMEDIOS Y DESVIACIÓN ESTANDAR (9 Y 6 RESPECTIVAMENTE)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4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57200" y="1563638"/>
            <a:ext cx="77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¿CÓMO SON LOS RESULTADOS Y QUÉ IMPLICACIÓN TIENE PARA LOS ACTORES INVOLUCRADOS</a:t>
            </a:r>
          </a:p>
        </p:txBody>
      </p:sp>
      <p:cxnSp>
        <p:nvCxnSpPr>
          <p:cNvPr id="6" name="4 Conector recto"/>
          <p:cNvCxnSpPr/>
          <p:nvPr/>
        </p:nvCxnSpPr>
        <p:spPr>
          <a:xfrm>
            <a:off x="899592" y="329183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6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611560" y="1347614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REFLEXIÓN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3995936" y="1491630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HABLEMOS DE LAS AFIRMACIONES QUE NOS ENTREGA EL ICFES EN LOS REPORTES DE RESULTADOS…</a:t>
            </a:r>
          </a:p>
          <a:p>
            <a:endParaRPr lang="es-ES" b="1" dirty="0">
              <a:solidFill>
                <a:srgbClr val="C00000"/>
              </a:solidFill>
            </a:endParaRPr>
          </a:p>
          <a:p>
            <a:r>
              <a:rPr lang="es-ES" b="1" dirty="0">
                <a:solidFill>
                  <a:srgbClr val="C00000"/>
                </a:solidFill>
              </a:rPr>
              <a:t>¿ QUÉ TAN ÚTIL ES ESTA INFORMACIÓN EN REALIDAD?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7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4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25694" y="1345332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REFLEXIÓN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5549" t="27507" r="23354" b="37149"/>
          <a:stretch/>
        </p:blipFill>
        <p:spPr>
          <a:xfrm>
            <a:off x="2607210" y="1347614"/>
            <a:ext cx="611039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25694" y="1345332"/>
            <a:ext cx="3394178" cy="2306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 INFORMACIÓN ANTERIOR SOLO SIRVE EN VIRTUD DE LA INTENCIÓN DE UN CAMBIO SIGNIFICATIVO</a:t>
            </a:r>
            <a:endParaRPr lang="en-US" dirty="0"/>
          </a:p>
        </p:txBody>
      </p:sp>
      <p:sp>
        <p:nvSpPr>
          <p:cNvPr id="4" name="Rectángulo redondeado 3"/>
          <p:cNvSpPr/>
          <p:nvPr/>
        </p:nvSpPr>
        <p:spPr>
          <a:xfrm>
            <a:off x="4355976" y="1513043"/>
            <a:ext cx="4032448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DISCUTAMOS LAS POSIBLES CAUSAS BUENAS Y MALAS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-29035" y="991313"/>
            <a:ext cx="3394178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DESDE MI ROL DIRECTIVO Y EN MIS ASIGNATURAS EXPONGAMOS LA POSIBILIDAD DE INTEGRAR O CONTINUAR DESARROLLANDO</a:t>
            </a:r>
            <a:endParaRPr lang="en-US" dirty="0"/>
          </a:p>
        </p:txBody>
      </p:sp>
      <p:sp>
        <p:nvSpPr>
          <p:cNvPr id="4" name="Rectángulo redondeado 3"/>
          <p:cNvSpPr/>
          <p:nvPr/>
        </p:nvSpPr>
        <p:spPr>
          <a:xfrm>
            <a:off x="3707904" y="1059582"/>
            <a:ext cx="4680520" cy="316835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043988" y="1419622"/>
            <a:ext cx="0" cy="2808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048545" y="127619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ASIGNATURA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660232" y="127313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EVIDENCIA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1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46307947"/>
              </p:ext>
            </p:extLst>
          </p:nvPr>
        </p:nvGraphicFramePr>
        <p:xfrm>
          <a:off x="1524000" y="843558"/>
          <a:ext cx="6072336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637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1057029" y="1779662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1057029" y="3363838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835696" y="2251056"/>
            <a:ext cx="5661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chemeClr val="accent1"/>
                </a:solidFill>
              </a:rPr>
              <a:t>¿Qué estrategias utilizamos?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1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1057029" y="1779662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1057029" y="3363838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382170" y="2251056"/>
            <a:ext cx="437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chemeClr val="accent1"/>
                </a:solidFill>
              </a:rPr>
              <a:t>¿MAYOR DIFICULTAD?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EVALUACIÓN INTERNA Y DIFICULTAD REAL</a:t>
            </a:r>
          </a:p>
          <a:p>
            <a:pPr marL="0" indent="0" algn="ctr">
              <a:buNone/>
            </a:pP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77885931"/>
              </p:ext>
            </p:extLst>
          </p:nvPr>
        </p:nvGraphicFramePr>
        <p:xfrm>
          <a:off x="2834680" y="1807778"/>
          <a:ext cx="388843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Recortar rectángulo de esquina diagonal"/>
          <p:cNvSpPr/>
          <p:nvPr/>
        </p:nvSpPr>
        <p:spPr>
          <a:xfrm>
            <a:off x="442062" y="2031690"/>
            <a:ext cx="2820173" cy="108012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COMPETENCIAS</a:t>
            </a:r>
            <a:r>
              <a:rPr lang="es-CO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CO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GENÉRICAS</a:t>
            </a:r>
          </a:p>
        </p:txBody>
      </p:sp>
      <p:sp>
        <p:nvSpPr>
          <p:cNvPr id="7" name="6 Llamada ovalada"/>
          <p:cNvSpPr/>
          <p:nvPr/>
        </p:nvSpPr>
        <p:spPr>
          <a:xfrm>
            <a:off x="6094512" y="1635646"/>
            <a:ext cx="2365920" cy="1911536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ASPECTOS CURRICULARES</a:t>
            </a:r>
          </a:p>
        </p:txBody>
      </p:sp>
    </p:spTree>
    <p:extLst>
      <p:ext uri="{BB962C8B-B14F-4D97-AF65-F5344CB8AC3E}">
        <p14:creationId xmlns:p14="http://schemas.microsoft.com/office/powerpoint/2010/main" val="175753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750404" y="1140589"/>
            <a:ext cx="7643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>
                <a:solidFill>
                  <a:schemeClr val="accent1"/>
                </a:solidFill>
              </a:rPr>
              <a:t>En primer lugar, los exámenes estandarizados no pretenden ser la medida absoluta de la calidad de la educación, y no reemplazan la evaluación interna que llevan a cabo las instituciones. Por un lado, dadas las restricciones derivadas del carácter estandarizado de los exámenes externos, relacionadas con su formato y el procesamiento de los resultados, la evaluación interna es un complemento necesario de la evaluación externa realizada por el ICFES. Por otro lado, independientemente de que se apliquen o no exámenes estandarizados, la evaluación interna constituye un elemento esencial de la formación educativa.</a:t>
            </a:r>
            <a:endParaRPr lang="es-CO" b="1" i="1" dirty="0">
              <a:solidFill>
                <a:schemeClr val="accent1"/>
              </a:solidFill>
            </a:endParaRPr>
          </a:p>
          <a:p>
            <a:pPr algn="just"/>
            <a:r>
              <a:rPr lang="es-CO" b="1" i="1" dirty="0">
                <a:solidFill>
                  <a:schemeClr val="accent1"/>
                </a:solidFill>
              </a:rPr>
              <a:t>ICFES, 2013</a:t>
            </a:r>
          </a:p>
        </p:txBody>
      </p:sp>
    </p:spTree>
    <p:extLst>
      <p:ext uri="{BB962C8B-B14F-4D97-AF65-F5344CB8AC3E}">
        <p14:creationId xmlns:p14="http://schemas.microsoft.com/office/powerpoint/2010/main" val="36677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72" t="28705" r="2264" b="12914"/>
          <a:stretch/>
        </p:blipFill>
        <p:spPr>
          <a:xfrm>
            <a:off x="38066" y="751438"/>
            <a:ext cx="8998430" cy="43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2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212860" y="1617684"/>
            <a:ext cx="2476604" cy="16741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Mecanismos de evaluación del impacto de las estrategias utilizadas</a:t>
            </a:r>
            <a:endParaRPr lang="en-US" dirty="0"/>
          </a:p>
        </p:txBody>
      </p:sp>
      <p:sp>
        <p:nvSpPr>
          <p:cNvPr id="5" name="Rectángulo redondeado 4"/>
          <p:cNvSpPr/>
          <p:nvPr/>
        </p:nvSpPr>
        <p:spPr>
          <a:xfrm>
            <a:off x="2902324" y="89760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ANÁLISIS</a:t>
            </a:r>
            <a:endParaRPr lang="en-US" sz="2400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2902324" y="1923731"/>
            <a:ext cx="2160240" cy="779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400" dirty="0"/>
              <a:t>MEDICIÓN</a:t>
            </a:r>
            <a:endParaRPr lang="en-US" sz="2400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2689464" y="3017669"/>
            <a:ext cx="282736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400" dirty="0"/>
              <a:t>MEJORAR DESEMPEÑO DOCENTES Y ESTUDIANTES</a:t>
            </a:r>
            <a:endParaRPr lang="en-US" sz="2400" dirty="0"/>
          </a:p>
        </p:txBody>
      </p:sp>
      <p:sp>
        <p:nvSpPr>
          <p:cNvPr id="9" name="Flecha derecha 8"/>
          <p:cNvSpPr/>
          <p:nvPr/>
        </p:nvSpPr>
        <p:spPr>
          <a:xfrm>
            <a:off x="5346106" y="2058712"/>
            <a:ext cx="172819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7235190" y="2162368"/>
            <a:ext cx="178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¿CÓMO?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0359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4833</TotalTime>
  <Words>989</Words>
  <Application>Microsoft Office PowerPoint</Application>
  <PresentationFormat>Presentación en pantalla (16:9)</PresentationFormat>
  <Paragraphs>106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Aharoni</vt:lpstr>
      <vt:lpstr>Arial</vt:lpstr>
      <vt:lpstr>Calibri</vt:lpstr>
      <vt:lpstr>Tema de Office</vt:lpstr>
      <vt:lpstr>PROYECTO PARA LA MEJORA DE LOS RESULTADOS DE LAS PRUEBAS DE ESTADO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diseno</dc:creator>
  <cp:lastModifiedBy>COORDINADOR INGLES</cp:lastModifiedBy>
  <cp:revision>73</cp:revision>
  <dcterms:created xsi:type="dcterms:W3CDTF">2018-08-13T21:41:40Z</dcterms:created>
  <dcterms:modified xsi:type="dcterms:W3CDTF">2023-06-22T13:41:59Z</dcterms:modified>
</cp:coreProperties>
</file>