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10287000" cx="18288000"/>
  <p:notesSz cx="6858000" cy="9144000"/>
  <p:embeddedFontLst>
    <p:embeddedFont>
      <p:font typeface="Poppins SemiBold"/>
      <p:regular r:id="rId24"/>
      <p:bold r:id="rId25"/>
      <p:italic r:id="rId26"/>
      <p:boldItalic r:id="rId27"/>
    </p:embeddedFont>
    <p:embeddedFont>
      <p:font typeface="Arial Black"/>
      <p:regular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9" roundtripDataSignature="AMtx7mgbXFvgpnrAl9NUzM4XWEH+gLCT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PoppinsSemiBold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SemiBold-italic.fntdata"/><Relationship Id="rId25" Type="http://schemas.openxmlformats.org/officeDocument/2006/relationships/font" Target="fonts/PoppinsSemiBold-bold.fntdata"/><Relationship Id="rId28" Type="http://schemas.openxmlformats.org/officeDocument/2006/relationships/font" Target="fonts/ArialBlack-regular.fntdata"/><Relationship Id="rId27" Type="http://schemas.openxmlformats.org/officeDocument/2006/relationships/font" Target="fonts/PoppinsSemiBol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6" name="Google Shape;31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1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2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2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20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3274538" y="10543"/>
            <a:ext cx="5013462" cy="2804696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>
            <a:off x="12260961" y="2887120"/>
            <a:ext cx="1489555" cy="1489555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13272011" y="2478100"/>
            <a:ext cx="1041524" cy="1041524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17140215" y="2244138"/>
            <a:ext cx="119085" cy="8229600"/>
          </a:xfrm>
          <a:prstGeom prst="rect">
            <a:avLst/>
          </a:prstGeom>
          <a:solidFill>
            <a:srgbClr val="1D1F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"/>
          <p:cNvSpPr/>
          <p:nvPr/>
        </p:nvSpPr>
        <p:spPr>
          <a:xfrm>
            <a:off x="0" y="-187337"/>
            <a:ext cx="1284046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"/>
          <p:cNvSpPr/>
          <p:nvPr/>
        </p:nvSpPr>
        <p:spPr>
          <a:xfrm>
            <a:off x="28302" y="1028700"/>
            <a:ext cx="10869754" cy="125413"/>
          </a:xfrm>
          <a:prstGeom prst="rect">
            <a:avLst/>
          </a:pr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486293" y="3253484"/>
            <a:ext cx="12014711" cy="20518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5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Las pruebas de estado: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500" u="none" cap="none" strike="noStrike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5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La Educación Superior en Colombia desde la mirada de la evaluación externa</a:t>
            </a:r>
            <a:endParaRPr b="1" i="0" sz="3500" u="none" cap="none" strike="noStrike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510121" y="7404700"/>
            <a:ext cx="15152867" cy="17783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36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PROYECTO PARA EL FORTALECIMIENTO DE HABILIDADES, CAPACIDADES Y SABERES EN EL CONTEXTO DE LAS PRUEBAS DE ESTADO</a:t>
            </a:r>
            <a:endParaRPr b="0" i="0" sz="3600" u="none" cap="none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028700" y="9191625"/>
            <a:ext cx="10417289" cy="424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14659386" y="0"/>
            <a:ext cx="2485614" cy="2485614"/>
          </a:xfrm>
          <a:custGeom>
            <a:rect b="b" l="l" r="r" t="t"/>
            <a:pathLst>
              <a:path extrusionOk="0" h="3314152" w="3314152">
                <a:moveTo>
                  <a:pt x="0" y="0"/>
                </a:moveTo>
                <a:lnTo>
                  <a:pt x="3314152" y="0"/>
                </a:lnTo>
                <a:lnTo>
                  <a:pt x="3314152" y="3314152"/>
                </a:lnTo>
                <a:lnTo>
                  <a:pt x="0" y="33141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1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1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1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1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1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1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1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21" name="Google Shape;22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72400" y="1552547"/>
            <a:ext cx="6646705" cy="784581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1"/>
          <p:cNvSpPr txBox="1"/>
          <p:nvPr/>
        </p:nvSpPr>
        <p:spPr>
          <a:xfrm>
            <a:off x="12263137" y="9796794"/>
            <a:ext cx="543424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Tomado de https://www.fumc.edu.co/registrocalificado/</a:t>
            </a:r>
            <a:endParaRPr/>
          </a:p>
        </p:txBody>
      </p:sp>
      <p:sp>
        <p:nvSpPr>
          <p:cNvPr id="223" name="Google Shape;223;p11"/>
          <p:cNvSpPr txBox="1"/>
          <p:nvPr/>
        </p:nvSpPr>
        <p:spPr>
          <a:xfrm>
            <a:off x="2046357" y="5121510"/>
            <a:ext cx="392306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PROGRAMAS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2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2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2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2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2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2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36" name="Google Shape;23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53200" y="2943477"/>
            <a:ext cx="10742381" cy="5294641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2"/>
          <p:cNvSpPr txBox="1"/>
          <p:nvPr/>
        </p:nvSpPr>
        <p:spPr>
          <a:xfrm>
            <a:off x="15163800" y="9574980"/>
            <a:ext cx="13582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CNA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2"/>
          <p:cNvSpPr txBox="1"/>
          <p:nvPr/>
        </p:nvSpPr>
        <p:spPr>
          <a:xfrm>
            <a:off x="1298967" y="4643392"/>
            <a:ext cx="569642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ESTUDIANTES DESDE LA EVALUACIÓN EXTERNA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3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3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3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3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3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3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3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1" name="Google Shape;251;p13"/>
          <p:cNvSpPr txBox="1"/>
          <p:nvPr/>
        </p:nvSpPr>
        <p:spPr>
          <a:xfrm>
            <a:off x="7162800" y="2169732"/>
            <a:ext cx="1026335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EVALUACIÓN EXTERNA ES TREMENDAMENTE IMPORTANTE PARA LAS INSTITUCIONES, MUCHO MAS QUE LOS RESULTADOS INDIVIDUALES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75478" y="4939678"/>
            <a:ext cx="9443799" cy="3601287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3"/>
          <p:cNvSpPr txBox="1"/>
          <p:nvPr/>
        </p:nvSpPr>
        <p:spPr>
          <a:xfrm>
            <a:off x="1298967" y="4600261"/>
            <a:ext cx="569642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MOMENTO DE REFLEXIÓN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3"/>
          <p:cNvSpPr txBox="1"/>
          <p:nvPr/>
        </p:nvSpPr>
        <p:spPr>
          <a:xfrm>
            <a:off x="13458794" y="8540965"/>
            <a:ext cx="42268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evaluación formativa, Mariana Morales, Juan Fernández, SM, 2022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4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4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4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4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4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4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4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14"/>
          <p:cNvSpPr txBox="1"/>
          <p:nvPr/>
        </p:nvSpPr>
        <p:spPr>
          <a:xfrm>
            <a:off x="7154809" y="1747616"/>
            <a:ext cx="102633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SUCEDE CUANDO SE QUITAN LAS CONDICIONES Y MOTIVACIONES?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4"/>
          <p:cNvSpPr txBox="1"/>
          <p:nvPr/>
        </p:nvSpPr>
        <p:spPr>
          <a:xfrm>
            <a:off x="1252498" y="4991100"/>
            <a:ext cx="569642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MOMENTO DE REFLEXIÓN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95684" y="2947945"/>
            <a:ext cx="5181600" cy="7183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5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5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5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5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5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5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2" name="Google Shape;282;p15"/>
          <p:cNvSpPr txBox="1"/>
          <p:nvPr/>
        </p:nvSpPr>
        <p:spPr>
          <a:xfrm>
            <a:off x="7154809" y="1747616"/>
            <a:ext cx="1026335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EVALUACIÓN EXTERNA ENTREGA SU APRECIACIÓN Y EN TÉRMINOS GENERALES EXIGE PLANES DE MEJORA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53572" y="4095446"/>
            <a:ext cx="1279166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6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6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6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6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6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6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6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16"/>
          <p:cNvSpPr txBox="1"/>
          <p:nvPr/>
        </p:nvSpPr>
        <p:spPr>
          <a:xfrm>
            <a:off x="7154809" y="1747616"/>
            <a:ext cx="102633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SUCEDE CUANDO SE QUITAN LAS CONDICIONES Y MOTIVACIONES?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6"/>
          <p:cNvSpPr txBox="1"/>
          <p:nvPr/>
        </p:nvSpPr>
        <p:spPr>
          <a:xfrm>
            <a:off x="7154809" y="8115300"/>
            <a:ext cx="1084555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MX" sz="4000">
                <a:solidFill>
                  <a:srgbClr val="953734"/>
                </a:solidFill>
                <a:latin typeface="Calibri"/>
                <a:ea typeface="Calibri"/>
                <a:cs typeface="Calibri"/>
                <a:sym typeface="Calibri"/>
              </a:rPr>
              <a:t>SEA CUAL FUERE EL ESCENARIO LAS IES ESTÁN OBLIGADAS A EVIDENCIAR LA CALIDAD DE SU OFERTA</a:t>
            </a:r>
            <a:endParaRPr b="1" i="1" sz="4000">
              <a:solidFill>
                <a:srgbClr val="9537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3075664"/>
            <a:ext cx="5334000" cy="4897084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6"/>
          <p:cNvSpPr txBox="1"/>
          <p:nvPr/>
        </p:nvSpPr>
        <p:spPr>
          <a:xfrm>
            <a:off x="13030200" y="5219700"/>
            <a:ext cx="241551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 CÓMO?</a:t>
            </a:r>
            <a:endParaRPr b="1" i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7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7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7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7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7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7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7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2" name="Google Shape;312;p17"/>
          <p:cNvSpPr txBox="1"/>
          <p:nvPr/>
        </p:nvSpPr>
        <p:spPr>
          <a:xfrm>
            <a:off x="6519381" y="2835669"/>
            <a:ext cx="1026335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¿QUIÉN ASUME LA RESPONSABILIDAD?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3" name="Google Shape;31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2465" y="4126002"/>
            <a:ext cx="12277184" cy="40923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8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8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8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8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8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8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8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6" name="Google Shape;326;p18"/>
          <p:cNvSpPr txBox="1"/>
          <p:nvPr/>
        </p:nvSpPr>
        <p:spPr>
          <a:xfrm>
            <a:off x="6519381" y="2835669"/>
            <a:ext cx="1026335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¿QUIÉN ASUME LA RESPONSABILIDAD?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7" name="Google Shape;327;p18"/>
          <p:cNvPicPr preferRelativeResize="0"/>
          <p:nvPr/>
        </p:nvPicPr>
        <p:blipFill rotWithShape="1">
          <a:blip r:embed="rId4">
            <a:alphaModFix/>
          </a:blip>
          <a:srcRect b="40625" l="28234" r="7060" t="27083"/>
          <a:stretch/>
        </p:blipFill>
        <p:spPr>
          <a:xfrm>
            <a:off x="5265308" y="4735299"/>
            <a:ext cx="12771496" cy="3599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9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9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9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9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9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9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9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40" name="Google Shape;340;p19"/>
          <p:cNvPicPr preferRelativeResize="0"/>
          <p:nvPr/>
        </p:nvPicPr>
        <p:blipFill rotWithShape="1">
          <a:blip r:embed="rId4">
            <a:alphaModFix/>
          </a:blip>
          <a:srcRect b="26199" l="0" r="0" t="0"/>
          <a:stretch/>
        </p:blipFill>
        <p:spPr>
          <a:xfrm>
            <a:off x="5960327" y="3673176"/>
            <a:ext cx="12039600" cy="4998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09" name="Google Shape;10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21695" y="1833104"/>
            <a:ext cx="9082581" cy="760208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"/>
          <p:cNvSpPr txBox="1"/>
          <p:nvPr/>
        </p:nvSpPr>
        <p:spPr>
          <a:xfrm>
            <a:off x="2284725" y="5172482"/>
            <a:ext cx="41148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MX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INICIO …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4"/>
          <p:cNvSpPr txBox="1"/>
          <p:nvPr/>
        </p:nvSpPr>
        <p:spPr>
          <a:xfrm>
            <a:off x="8839200" y="1917654"/>
            <a:ext cx="633878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ENTENDAMOS EL PROPÓSITO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6588491" y="3389082"/>
            <a:ext cx="11699509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DESDE ANTES DE NACER EL SER HUMANO ES SOMETIDO A LA EVALUACIÓN …INCLUSO ANTES DE TOMAR LA DECISIÓN DE TRAER HIJOS AL MUNDO ESTAS DECISIONES SE SOMETEN A EVALUACIÓN …CASI SIEMPRE.</a:t>
            </a:r>
            <a:endParaRPr/>
          </a:p>
        </p:txBody>
      </p:sp>
      <p:sp>
        <p:nvSpPr>
          <p:cNvPr id="124" name="Google Shape;124;p4"/>
          <p:cNvSpPr txBox="1"/>
          <p:nvPr/>
        </p:nvSpPr>
        <p:spPr>
          <a:xfrm>
            <a:off x="1749852" y="4230025"/>
            <a:ext cx="41148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MX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ES EVALUACIÓN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5"/>
          <p:cNvSpPr txBox="1"/>
          <p:nvPr/>
        </p:nvSpPr>
        <p:spPr>
          <a:xfrm>
            <a:off x="8872134" y="1266280"/>
            <a:ext cx="633878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ENTENDAMOS EL PROPÓSITO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23053" y="2848520"/>
            <a:ext cx="2971800" cy="530678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5"/>
          <p:cNvSpPr txBox="1"/>
          <p:nvPr/>
        </p:nvSpPr>
        <p:spPr>
          <a:xfrm>
            <a:off x="5652184" y="8868202"/>
            <a:ext cx="807644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INSTITUCIONES DE EDUCACIÓN SUPERIOR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 txBox="1"/>
          <p:nvPr/>
        </p:nvSpPr>
        <p:spPr>
          <a:xfrm>
            <a:off x="12344400" y="2057400"/>
            <a:ext cx="492910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EVALUACIÓN EXTERNA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68051" y="7188808"/>
            <a:ext cx="2444708" cy="153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6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6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52" name="Google Shape;15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31291" y="2056622"/>
            <a:ext cx="11705743" cy="755870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6"/>
          <p:cNvSpPr txBox="1"/>
          <p:nvPr/>
        </p:nvSpPr>
        <p:spPr>
          <a:xfrm>
            <a:off x="15163800" y="9574980"/>
            <a:ext cx="15082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ICFES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7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7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7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7"/>
          <p:cNvSpPr txBox="1"/>
          <p:nvPr/>
        </p:nvSpPr>
        <p:spPr>
          <a:xfrm>
            <a:off x="15163800" y="9574980"/>
            <a:ext cx="13582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CNA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7710" y="3176054"/>
            <a:ext cx="13799530" cy="4943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8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8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8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8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8"/>
          <p:cNvSpPr/>
          <p:nvPr/>
        </p:nvSpPr>
        <p:spPr>
          <a:xfrm>
            <a:off x="6306235" y="1485900"/>
            <a:ext cx="11201400" cy="84638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Colombia, el Sistema de Aseguramiento de la Calidad de la Educación Superior (SACES) incluye tres procesos generales: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El proceso para la creación de IES públicas y privadas, teniendo en cuenta que, según la naturaleza jurídica de estas IES, tiene un alcance diferente y sus propias particularidades.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Un proceso para obtener y renovar el permiso obligatorio que deben tener todos los programas académicos para recibir estudiantes, denominado Registro Calificado. Este registro debe ser renovado cada siete (7) años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Un proceso voluntario para el reconocimiento público de la alta calidad institucional y de programas denominado Acreditación en Alta Calidad.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 txBox="1"/>
          <p:nvPr/>
        </p:nvSpPr>
        <p:spPr>
          <a:xfrm>
            <a:off x="15163800" y="9574980"/>
            <a:ext cx="13582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CNA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9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9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9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9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9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9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9"/>
          <p:cNvSpPr txBox="1"/>
          <p:nvPr/>
        </p:nvSpPr>
        <p:spPr>
          <a:xfrm>
            <a:off x="7475478" y="2264485"/>
            <a:ext cx="102633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SE ESTRUCTURA EN RELACIÓN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CONCEPTO Y A LAS CONDICIONES DE CALIDAD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75478" y="3965023"/>
            <a:ext cx="4817088" cy="4752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0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10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0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0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10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0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0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0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0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0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08" name="Google Shape;20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41077" y="1270614"/>
            <a:ext cx="14167807" cy="7835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usuario</dc:creator>
</cp:coreProperties>
</file>