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9144000" cy="6858000"/>
  <p:embeddedFontLst>
    <p:embeddedFont>
      <p:font typeface="Arial Black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2" roundtripDataSignature="AMtx7mi24hZX4EkBz2/D7LK0f5VkCMms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ArialBlack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CO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1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0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0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1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12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2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13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3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4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14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4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5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5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9:notes"/>
          <p:cNvSpPr txBox="1"/>
          <p:nvPr>
            <p:ph idx="1" type="body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9:notes"/>
          <p:cNvSpPr txBox="1"/>
          <p:nvPr>
            <p:ph idx="12" type="sldNum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1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6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2" name="Google Shape;72;p26"/>
          <p:cNvSpPr txBox="1"/>
          <p:nvPr>
            <p:ph idx="1" type="body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26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2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26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7"/>
          <p:cNvSpPr txBox="1"/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8" name="Google Shape;78;p27"/>
          <p:cNvSpPr txBox="1"/>
          <p:nvPr>
            <p:ph idx="1" type="body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2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2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2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18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1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1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1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19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1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1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19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20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2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2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2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Google Shape;37;p21"/>
          <p:cNvSpPr txBox="1"/>
          <p:nvPr>
            <p:ph idx="1" type="body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21"/>
          <p:cNvSpPr txBox="1"/>
          <p:nvPr>
            <p:ph idx="2" type="body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2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2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2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2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Google Shape;44;p22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22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22"/>
          <p:cNvSpPr txBox="1"/>
          <p:nvPr>
            <p:ph idx="3" type="body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22"/>
          <p:cNvSpPr txBox="1"/>
          <p:nvPr>
            <p:ph idx="4" type="body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2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2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2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3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Google Shape;53;p2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2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2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4"/>
          <p:cNvSpPr txBox="1"/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8" name="Google Shape;58;p24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24"/>
          <p:cNvSpPr txBox="1"/>
          <p:nvPr>
            <p:ph idx="2" type="body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2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2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2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5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" name="Google Shape;65;p25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5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25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25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20" y="0"/>
            <a:ext cx="914375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6"/>
          <p:cNvSpPr/>
          <p:nvPr/>
        </p:nvSpPr>
        <p:spPr>
          <a:xfrm>
            <a:off x="179512" y="123478"/>
            <a:ext cx="2736304" cy="12961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2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5536" y="195486"/>
            <a:ext cx="1746358" cy="93458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4.png"/><Relationship Id="rId5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Relationship Id="rId4" Type="http://schemas.openxmlformats.org/officeDocument/2006/relationships/image" Target="../media/image4.png"/><Relationship Id="rId5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4.png"/><Relationship Id="rId5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997" y="0"/>
            <a:ext cx="914375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467544" y="1494948"/>
            <a:ext cx="3312368" cy="215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CO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PROYECTO PARA EL FORTALECIMIENTO DE HABILIDADES, CAPACIDADES Y SABERES EN EL CONTEXTO DE LAS PRUEBAS DE ESTADO</a:t>
            </a:r>
            <a:endParaRPr sz="1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219" y="1959681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0"/>
          <p:cNvSpPr/>
          <p:nvPr/>
        </p:nvSpPr>
        <p:spPr>
          <a:xfrm>
            <a:off x="1440155" y="2202128"/>
            <a:ext cx="21233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 DE PREGUNTA </a:t>
            </a:r>
            <a:endParaRPr/>
          </a:p>
        </p:txBody>
      </p:sp>
      <p:sp>
        <p:nvSpPr>
          <p:cNvPr id="176" name="Google Shape;176;p10"/>
          <p:cNvSpPr txBox="1"/>
          <p:nvPr/>
        </p:nvSpPr>
        <p:spPr>
          <a:xfrm>
            <a:off x="7938975" y="4787906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  <p:pic>
        <p:nvPicPr>
          <p:cNvPr id="177" name="Google Shape;177;p10"/>
          <p:cNvPicPr preferRelativeResize="0"/>
          <p:nvPr/>
        </p:nvPicPr>
        <p:blipFill rotWithShape="1">
          <a:blip r:embed="rId5">
            <a:alphaModFix/>
          </a:blip>
          <a:srcRect b="16383" l="32675" r="32675" t="26189"/>
          <a:stretch/>
        </p:blipFill>
        <p:spPr>
          <a:xfrm>
            <a:off x="3804754" y="794171"/>
            <a:ext cx="4285958" cy="3993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219" y="1959681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1"/>
          <p:cNvSpPr/>
          <p:nvPr/>
        </p:nvSpPr>
        <p:spPr>
          <a:xfrm>
            <a:off x="1285432" y="2202128"/>
            <a:ext cx="21233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Competencias de la Prueba</a:t>
            </a:r>
            <a:endParaRPr/>
          </a:p>
        </p:txBody>
      </p:sp>
      <p:sp>
        <p:nvSpPr>
          <p:cNvPr id="186" name="Google Shape;186;p11"/>
          <p:cNvSpPr txBox="1"/>
          <p:nvPr/>
        </p:nvSpPr>
        <p:spPr>
          <a:xfrm>
            <a:off x="3576945" y="1444301"/>
            <a:ext cx="5401033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Competencia en formulación y ejecución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Afirmación 2.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Frente a un problema que involucre información cuantitativa, el estudiante plantea e implementa estrategias que lleven a soluciones adecuadas.</a:t>
            </a:r>
            <a:endParaRPr/>
          </a:p>
        </p:txBody>
      </p:sp>
      <p:sp>
        <p:nvSpPr>
          <p:cNvPr id="187" name="Google Shape;187;p11"/>
          <p:cNvSpPr txBox="1"/>
          <p:nvPr/>
        </p:nvSpPr>
        <p:spPr>
          <a:xfrm>
            <a:off x="6948264" y="4765961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218" y="1959681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2"/>
          <p:cNvSpPr/>
          <p:nvPr/>
        </p:nvSpPr>
        <p:spPr>
          <a:xfrm>
            <a:off x="1538553" y="2202128"/>
            <a:ext cx="227705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 DE PREGUNTA </a:t>
            </a:r>
            <a:endParaRPr/>
          </a:p>
        </p:txBody>
      </p:sp>
      <p:sp>
        <p:nvSpPr>
          <p:cNvPr id="196" name="Google Shape;196;p12"/>
          <p:cNvSpPr txBox="1"/>
          <p:nvPr/>
        </p:nvSpPr>
        <p:spPr>
          <a:xfrm>
            <a:off x="7956376" y="4862795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  <p:pic>
        <p:nvPicPr>
          <p:cNvPr id="197" name="Google Shape;19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92429" y="843558"/>
            <a:ext cx="4470055" cy="3960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219" y="1959681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3"/>
          <p:cNvSpPr/>
          <p:nvPr/>
        </p:nvSpPr>
        <p:spPr>
          <a:xfrm>
            <a:off x="1285432" y="2202128"/>
            <a:ext cx="21233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Competencias de la Prueba</a:t>
            </a:r>
            <a:endParaRPr/>
          </a:p>
        </p:txBody>
      </p:sp>
      <p:sp>
        <p:nvSpPr>
          <p:cNvPr id="206" name="Google Shape;206;p13"/>
          <p:cNvSpPr txBox="1"/>
          <p:nvPr/>
        </p:nvSpPr>
        <p:spPr>
          <a:xfrm>
            <a:off x="3576945" y="1444301"/>
            <a:ext cx="5401033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Competencia en argumentación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Afirmación 3.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estudiante valida procedimientos y estrategias matemáticas utilizadas para dar solución a problemas.</a:t>
            </a:r>
            <a:endParaRPr/>
          </a:p>
        </p:txBody>
      </p:sp>
      <p:sp>
        <p:nvSpPr>
          <p:cNvPr id="207" name="Google Shape;207;p13"/>
          <p:cNvSpPr txBox="1"/>
          <p:nvPr/>
        </p:nvSpPr>
        <p:spPr>
          <a:xfrm>
            <a:off x="7740352" y="4371950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218" y="1959681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4"/>
          <p:cNvSpPr/>
          <p:nvPr/>
        </p:nvSpPr>
        <p:spPr>
          <a:xfrm>
            <a:off x="1538553" y="2202128"/>
            <a:ext cx="227705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 DE PREGUNTA </a:t>
            </a:r>
            <a:endParaRPr/>
          </a:p>
        </p:txBody>
      </p:sp>
      <p:sp>
        <p:nvSpPr>
          <p:cNvPr id="216" name="Google Shape;216;p14"/>
          <p:cNvSpPr txBox="1"/>
          <p:nvPr/>
        </p:nvSpPr>
        <p:spPr>
          <a:xfrm>
            <a:off x="7812360" y="4731990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  <p:pic>
        <p:nvPicPr>
          <p:cNvPr id="217" name="Google Shape;21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1880" y="991290"/>
            <a:ext cx="5400600" cy="3468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15"/>
          <p:cNvPicPr preferRelativeResize="0"/>
          <p:nvPr/>
        </p:nvPicPr>
        <p:blipFill rotWithShape="1">
          <a:blip r:embed="rId3">
            <a:alphaModFix/>
          </a:blip>
          <a:srcRect b="26199" l="0" r="0" t="0"/>
          <a:stretch/>
        </p:blipFill>
        <p:spPr>
          <a:xfrm>
            <a:off x="120" y="0"/>
            <a:ext cx="9143759" cy="3795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91880" y="3802744"/>
            <a:ext cx="2003214" cy="1203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1131590"/>
            <a:ext cx="4378837" cy="3761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0165" y="1888574"/>
            <a:ext cx="2669438" cy="136635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/>
          <p:nvPr/>
        </p:nvSpPr>
        <p:spPr>
          <a:xfrm>
            <a:off x="2051720" y="2181540"/>
            <a:ext cx="19442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ESTRUCTURA Y RÚBRICAS DE EVALUACIÓN </a:t>
            </a:r>
            <a:endParaRPr/>
          </a:p>
        </p:txBody>
      </p:sp>
      <p:sp>
        <p:nvSpPr>
          <p:cNvPr id="97" name="Google Shape;97;p2"/>
          <p:cNvSpPr txBox="1"/>
          <p:nvPr/>
        </p:nvSpPr>
        <p:spPr>
          <a:xfrm>
            <a:off x="4553845" y="2571750"/>
            <a:ext cx="44644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CO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RAZONAMIENTO CUANTITATIVO</a:t>
            </a:r>
            <a:endParaRPr sz="1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2628" y="1995684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Estructura de la Prueba</a:t>
            </a:r>
            <a:endParaRPr/>
          </a:p>
        </p:txBody>
      </p:sp>
      <p:sp>
        <p:nvSpPr>
          <p:cNvPr id="106" name="Google Shape;106;p3"/>
          <p:cNvSpPr txBox="1"/>
          <p:nvPr/>
        </p:nvSpPr>
        <p:spPr>
          <a:xfrm>
            <a:off x="6935689" y="4034119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3792311" y="1401769"/>
            <a:ext cx="4834679" cy="27807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enfoque de estos lineamientos está orientado a la conceptualización por parte de los estudiantes, a la comprensión de sus posibilidades y al desarrollo de competencias que les permitan afrontar los retos actuales como son la complejidad de la vida y del trabajo, el tratamiento de conflictos, el manejo de la incertidumbre y el tratamiento de la cultura para conseguir una vida sana (MEN, 1999, p. 7).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2628" y="1995684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4"/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Estructura de la Prueba</a:t>
            </a:r>
            <a:endParaRPr/>
          </a:p>
        </p:txBody>
      </p:sp>
      <p:sp>
        <p:nvSpPr>
          <p:cNvPr id="116" name="Google Shape;116;p4"/>
          <p:cNvSpPr txBox="1"/>
          <p:nvPr/>
        </p:nvSpPr>
        <p:spPr>
          <a:xfrm>
            <a:off x="6935689" y="4034119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3536685" y="1613439"/>
            <a:ext cx="5221922" cy="27807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la evaluación de las competencias de los estudiantes, el ICFES diseña las especificaciones de cada prueba a partir del modelo basado en evidencias. Conforme a este modelo, se define lo que se quiere evaluar según una estructura de tres niveles formales: afirmaciones, evidencias y tareas.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2628" y="1995684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Estructura de la Prueba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7524328" y="4443958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  <p:sp>
        <p:nvSpPr>
          <p:cNvPr id="127" name="Google Shape;127;p5"/>
          <p:cNvSpPr txBox="1"/>
          <p:nvPr/>
        </p:nvSpPr>
        <p:spPr>
          <a:xfrm>
            <a:off x="3640786" y="1181390"/>
            <a:ext cx="5251694" cy="3334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afirmación es un enunciado que detalla capacidades, habilidades o conocimientos que pueden atribuirse a un estudiante. </a:t>
            </a:r>
            <a:endParaRPr/>
          </a:p>
          <a:p>
            <a:pPr indent="0" lvl="0" marL="0" marR="0" rtl="0" algn="just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o más afirmaciones conforman una competencia y, de este modo, las afirmaciones describen de qué es capaz un estudiante que domina esa competencia.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994" y="1190814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0258" y="2067693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/>
          <p:nvPr/>
        </p:nvSpPr>
        <p:spPr>
          <a:xfrm>
            <a:off x="1250850" y="2263902"/>
            <a:ext cx="227705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Estructura de la Prueba</a:t>
            </a:r>
            <a:endParaRPr/>
          </a:p>
        </p:txBody>
      </p:sp>
      <p:sp>
        <p:nvSpPr>
          <p:cNvPr id="136" name="Google Shape;136;p6"/>
          <p:cNvSpPr txBox="1"/>
          <p:nvPr/>
        </p:nvSpPr>
        <p:spPr>
          <a:xfrm>
            <a:off x="7933076" y="4439396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  <p:sp>
        <p:nvSpPr>
          <p:cNvPr id="137" name="Google Shape;137;p6"/>
          <p:cNvSpPr txBox="1"/>
          <p:nvPr/>
        </p:nvSpPr>
        <p:spPr>
          <a:xfrm>
            <a:off x="3523227" y="1366431"/>
            <a:ext cx="5518330" cy="3334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evidencias precisan cuáles son las acciones que pueden acreditar que un estudiante cuenta con una competencia. </a:t>
            </a:r>
            <a:endParaRPr/>
          </a:p>
          <a:p>
            <a:pPr indent="0" lvl="0" marL="0" marR="0" rtl="0" algn="just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trata, entonces, de operaciones que pueden dar muestra de que se dispone de las capacidades, las habilidades o los conocimientos detallados en una afirmación.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219" y="1959681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7"/>
          <p:cNvSpPr/>
          <p:nvPr/>
        </p:nvSpPr>
        <p:spPr>
          <a:xfrm>
            <a:off x="1440155" y="2202128"/>
            <a:ext cx="21233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Estructura de la Prueba</a:t>
            </a:r>
            <a:endParaRPr/>
          </a:p>
        </p:txBody>
      </p:sp>
      <p:sp>
        <p:nvSpPr>
          <p:cNvPr id="146" name="Google Shape;146;p7"/>
          <p:cNvSpPr txBox="1"/>
          <p:nvPr/>
        </p:nvSpPr>
        <p:spPr>
          <a:xfrm>
            <a:off x="3563455" y="1556087"/>
            <a:ext cx="5401033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s-C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 una tarea se determina el desempeño de un estudiante al contestar una pregunta o seguir una instrucción. Cuando una tarea se resuelve correctamente, se cuenta con los elementos para sustentar una evidencia (ICFES, 2013b, pp. 29-30). De este modo, a partir de la realización de ciertas tareas se evidencia si el estudiante cumple, o no, los criterios y estándares de desempeño establecidos para una competencia.</a:t>
            </a:r>
            <a:endParaRPr/>
          </a:p>
        </p:txBody>
      </p:sp>
      <p:sp>
        <p:nvSpPr>
          <p:cNvPr id="147" name="Google Shape;147;p7"/>
          <p:cNvSpPr txBox="1"/>
          <p:nvPr/>
        </p:nvSpPr>
        <p:spPr>
          <a:xfrm>
            <a:off x="7668344" y="4565906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219" y="1959681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8"/>
          <p:cNvSpPr/>
          <p:nvPr/>
        </p:nvSpPr>
        <p:spPr>
          <a:xfrm>
            <a:off x="1440155" y="2202128"/>
            <a:ext cx="21233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Estructura de la Prueba</a:t>
            </a:r>
            <a:endParaRPr/>
          </a:p>
        </p:txBody>
      </p:sp>
      <p:sp>
        <p:nvSpPr>
          <p:cNvPr id="156" name="Google Shape;156;p8"/>
          <p:cNvSpPr txBox="1"/>
          <p:nvPr/>
        </p:nvSpPr>
        <p:spPr>
          <a:xfrm>
            <a:off x="3563455" y="1556087"/>
            <a:ext cx="5401033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Ahora bien, las competencias que se han definido como el objeto de evaluación de las pruebas de Razonamiento cuantitativo del ICFES son: 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arenR"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Interpretación y representación. 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arenR"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Formulación y ejecución.  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arenR"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Argumentación. </a:t>
            </a:r>
            <a:endParaRPr/>
          </a:p>
        </p:txBody>
      </p:sp>
      <p:sp>
        <p:nvSpPr>
          <p:cNvPr id="157" name="Google Shape;157;p8"/>
          <p:cNvSpPr txBox="1"/>
          <p:nvPr/>
        </p:nvSpPr>
        <p:spPr>
          <a:xfrm>
            <a:off x="7236296" y="4403550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3" y="1131591"/>
            <a:ext cx="310123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219" y="1959681"/>
            <a:ext cx="2123300" cy="100811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9"/>
          <p:cNvSpPr/>
          <p:nvPr/>
        </p:nvSpPr>
        <p:spPr>
          <a:xfrm>
            <a:off x="1278687" y="2202128"/>
            <a:ext cx="21233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Competencias de la Prueba</a:t>
            </a:r>
            <a:endParaRPr/>
          </a:p>
        </p:txBody>
      </p:sp>
      <p:sp>
        <p:nvSpPr>
          <p:cNvPr id="166" name="Google Shape;166;p9"/>
          <p:cNvSpPr txBox="1"/>
          <p:nvPr/>
        </p:nvSpPr>
        <p:spPr>
          <a:xfrm>
            <a:off x="3563455" y="1111712"/>
            <a:ext cx="5401033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Competencia en interpretación y representación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Afirmación 1: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CO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estudiante comprende y transforma representaciones de datos cuantitativos o de objetos matemáticos, en distintos formatos (textos, tablas, gráficas, diagramas, esquemas). </a:t>
            </a:r>
            <a:endParaRPr/>
          </a:p>
        </p:txBody>
      </p:sp>
      <p:sp>
        <p:nvSpPr>
          <p:cNvPr id="167" name="Google Shape;167;p9"/>
          <p:cNvSpPr txBox="1"/>
          <p:nvPr/>
        </p:nvSpPr>
        <p:spPr>
          <a:xfrm>
            <a:off x="6948264" y="4765961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2018-08-13T21:41:40Z</dcterms:created>
  <dc:creator>diseno</dc:creator>
</cp:coreProperties>
</file>