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2"/>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92" r:id="rId15"/>
    <p:sldId id="293" r:id="rId16"/>
    <p:sldId id="294" r:id="rId17"/>
    <p:sldId id="295" r:id="rId18"/>
    <p:sldId id="296" r:id="rId19"/>
    <p:sldId id="297" r:id="rId20"/>
    <p:sldId id="298" r:id="rId21"/>
    <p:sldId id="299"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41" r:id="rId38"/>
    <p:sldId id="347" r:id="rId39"/>
    <p:sldId id="348" r:id="rId40"/>
    <p:sldId id="349" r:id="rId41"/>
    <p:sldId id="350" r:id="rId42"/>
    <p:sldId id="351" r:id="rId43"/>
    <p:sldId id="352" r:id="rId44"/>
    <p:sldId id="353" r:id="rId45"/>
    <p:sldId id="354" r:id="rId46"/>
    <p:sldId id="355" r:id="rId47"/>
    <p:sldId id="371" r:id="rId48"/>
    <p:sldId id="372" r:id="rId49"/>
    <p:sldId id="373" r:id="rId50"/>
    <p:sldId id="394" r:id="rId51"/>
  </p:sldIdLst>
  <p:sldSz cx="18288000" cy="10287000"/>
  <p:notesSz cx="6858000" cy="9144000"/>
  <p:embeddedFontLst>
    <p:embeddedFont>
      <p:font typeface="Bookman Old Style" panose="02050604050505020204" pitchFamily="18" charset="0"/>
      <p:regular r:id="rId53"/>
      <p:bold r:id="rId54"/>
      <p:italic r:id="rId55"/>
      <p:boldItalic r:id="rId56"/>
    </p:embeddedFont>
    <p:embeddedFont>
      <p:font typeface="Calibri" panose="020F0502020204030204" pitchFamily="34" charset="0"/>
      <p:regular r:id="rId57"/>
      <p:bold r:id="rId58"/>
      <p:italic r:id="rId59"/>
      <p:boldItalic r:id="rId60"/>
    </p:embeddedFont>
    <p:embeddedFont>
      <p:font typeface="Poppins" panose="020B0604020202020204" charset="0"/>
      <p:regular r:id="rId61"/>
      <p:bold r:id="rId62"/>
      <p:italic r:id="rId63"/>
      <p:boldItalic r:id="rId64"/>
    </p:embeddedFont>
    <p:embeddedFont>
      <p:font typeface="Poppins Black" panose="020B0604020202020204" charset="0"/>
      <p:bold r:id="rId65"/>
      <p:boldItalic r:id="rId66"/>
    </p:embeddedFont>
    <p:embeddedFont>
      <p:font typeface="Poppins Light" panose="020B0604020202020204" charset="0"/>
      <p:regular r:id="rId67"/>
      <p:bold r:id="rId68"/>
      <p:italic r:id="rId69"/>
      <p:boldItalic r:id="rId70"/>
    </p:embeddedFont>
    <p:embeddedFont>
      <p:font typeface="Poppins SemiBold" panose="020B0604020202020204" charset="0"/>
      <p:regular r:id="rId71"/>
      <p:bold r:id="rId72"/>
      <p:italic r:id="rId73"/>
      <p:boldItalic r:id="rId74"/>
    </p:embeddedFont>
    <p:embeddedFont>
      <p:font typeface="Roboto" panose="020B060402020202020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4" roundtripDataSignature="AMtx7mjslkKwUg7/rjLCoWu3x0Y7g4Dn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BDB6F0-1024-48DC-875A-ED4F7E1B6867}">
  <a:tblStyle styleId="{23BDB6F0-1024-48DC-875A-ED4F7E1B6867}" styleName="Table_0">
    <a:wholeTbl>
      <a:tcTxStyle b="off" i="off">
        <a:font>
          <a:latin typeface="Calibri"/>
          <a:ea typeface="Calibri"/>
          <a:cs typeface="Calibri"/>
        </a:font>
        <a:schemeClr val="dk1"/>
      </a:tcTxStyle>
      <a:tcStyle>
        <a:tcBdr>
          <a:left>
            <a:ln w="9525" cap="flat" cmpd="sng">
              <a:solidFill>
                <a:schemeClr val="accent5"/>
              </a:solidFill>
              <a:prstDash val="solid"/>
              <a:round/>
              <a:headEnd type="none" w="sm" len="sm"/>
              <a:tailEnd type="none" w="sm" len="sm"/>
            </a:ln>
          </a:left>
          <a:right>
            <a:ln w="9525" cap="flat" cmpd="sng">
              <a:solidFill>
                <a:schemeClr val="accent5"/>
              </a:solidFill>
              <a:prstDash val="solid"/>
              <a:round/>
              <a:headEnd type="none" w="sm" len="sm"/>
              <a:tailEnd type="none" w="sm" len="sm"/>
            </a:ln>
          </a:right>
          <a:top>
            <a:ln w="9525" cap="flat" cmpd="sng">
              <a:solidFill>
                <a:schemeClr val="accent5"/>
              </a:solidFill>
              <a:prstDash val="solid"/>
              <a:round/>
              <a:headEnd type="none" w="sm" len="sm"/>
              <a:tailEnd type="none" w="sm" len="sm"/>
            </a:ln>
          </a:top>
          <a:bottom>
            <a:ln w="9525" cap="flat" cmpd="sng">
              <a:solidFill>
                <a:schemeClr val="accent5"/>
              </a:solidFill>
              <a:prstDash val="solid"/>
              <a:round/>
              <a:headEnd type="none" w="sm" len="sm"/>
              <a:tailEnd type="none" w="sm" len="sm"/>
            </a:ln>
          </a:bottom>
          <a:insideH>
            <a:ln w="9525" cap="flat" cmpd="sng">
              <a:solidFill>
                <a:schemeClr val="accent5"/>
              </a:solidFill>
              <a:prstDash val="solid"/>
              <a:round/>
              <a:headEnd type="none" w="sm" len="sm"/>
              <a:tailEnd type="none" w="sm" len="sm"/>
            </a:ln>
          </a:insideH>
          <a:insideV>
            <a:ln w="9525"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40000"/>
            </a:schemeClr>
          </a:solidFill>
        </a:fill>
      </a:tcStyle>
    </a:band1H>
    <a:band2H>
      <a:tcTxStyle/>
      <a:tcStyle>
        <a:tcBdr/>
      </a:tcStyle>
    </a:band2H>
    <a:band1V>
      <a:tcTxStyle/>
      <a:tcStyle>
        <a:tcBdr>
          <a:top>
            <a:ln w="9525" cap="flat" cmpd="sng">
              <a:solidFill>
                <a:schemeClr val="accent5"/>
              </a:solidFill>
              <a:prstDash val="solid"/>
              <a:round/>
              <a:headEnd type="none" w="sm" len="sm"/>
              <a:tailEnd type="none" w="sm" len="sm"/>
            </a:ln>
          </a:top>
          <a:bottom>
            <a:ln w="9525" cap="flat" cmpd="sng">
              <a:solidFill>
                <a:schemeClr val="accent5"/>
              </a:solidFill>
              <a:prstDash val="solid"/>
              <a:round/>
              <a:headEnd type="none" w="sm" len="sm"/>
              <a:tailEnd type="none" w="sm" len="sm"/>
            </a:ln>
          </a:bottom>
        </a:tcBdr>
        <a:fill>
          <a:solidFill>
            <a:schemeClr val="accent5">
              <a:alpha val="40000"/>
            </a:schemeClr>
          </a:solidFill>
        </a:fill>
      </a:tcStyle>
    </a:band1V>
    <a:band2V>
      <a:tcTxStyle/>
      <a:tcStyle>
        <a:tcBdr/>
      </a:tcStyle>
    </a:band2V>
    <a:lastCol>
      <a:tcTxStyle b="on" i="off"/>
      <a:tcStyle>
        <a:tcBdr>
          <a:left>
            <a:ln w="9525" cap="flat" cmpd="sng">
              <a:solidFill>
                <a:schemeClr val="accent5"/>
              </a:solidFill>
              <a:prstDash val="solid"/>
              <a:round/>
              <a:headEnd type="none" w="sm" len="sm"/>
              <a:tailEnd type="none" w="sm" len="sm"/>
            </a:ln>
          </a:left>
          <a:right>
            <a:ln w="9525" cap="flat" cmpd="sng">
              <a:solidFill>
                <a:schemeClr val="accent5"/>
              </a:solidFill>
              <a:prstDash val="solid"/>
              <a:round/>
              <a:headEnd type="none" w="sm" len="sm"/>
              <a:tailEnd type="none" w="sm" len="sm"/>
            </a:ln>
          </a:right>
          <a:top>
            <a:ln w="9525" cap="flat" cmpd="sng">
              <a:solidFill>
                <a:schemeClr val="accent5"/>
              </a:solidFill>
              <a:prstDash val="solid"/>
              <a:round/>
              <a:headEnd type="none" w="sm" len="sm"/>
              <a:tailEnd type="none" w="sm" len="sm"/>
            </a:ln>
          </a:top>
          <a:bottom>
            <a:ln w="9525" cap="flat" cmpd="sng">
              <a:solidFill>
                <a:schemeClr val="accent5"/>
              </a:solidFill>
              <a:prstDash val="solid"/>
              <a:round/>
              <a:headEnd type="none" w="sm" len="sm"/>
              <a:tailEnd type="none" w="sm" len="sm"/>
            </a:ln>
          </a:bottom>
          <a:insideH>
            <a:ln w="9525" cap="flat" cmpd="sng">
              <a:solidFill>
                <a:schemeClr val="accent5"/>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5"/>
              </a:solidFill>
              <a:prstDash val="solid"/>
              <a:round/>
              <a:headEnd type="none" w="sm" len="sm"/>
              <a:tailEnd type="none" w="sm" len="sm"/>
            </a:ln>
          </a:left>
          <a:right>
            <a:ln w="9525" cap="flat" cmpd="sng">
              <a:solidFill>
                <a:schemeClr val="accent5"/>
              </a:solidFill>
              <a:prstDash val="solid"/>
              <a:round/>
              <a:headEnd type="none" w="sm" len="sm"/>
              <a:tailEnd type="none" w="sm" len="sm"/>
            </a:ln>
          </a:right>
          <a:top>
            <a:ln w="9525" cap="flat" cmpd="sng">
              <a:solidFill>
                <a:schemeClr val="accent5"/>
              </a:solidFill>
              <a:prstDash val="solid"/>
              <a:round/>
              <a:headEnd type="none" w="sm" len="sm"/>
              <a:tailEnd type="none" w="sm" len="sm"/>
            </a:ln>
          </a:top>
          <a:bottom>
            <a:ln w="9525" cap="flat" cmpd="sng">
              <a:solidFill>
                <a:schemeClr val="accent5"/>
              </a:solidFill>
              <a:prstDash val="solid"/>
              <a:round/>
              <a:headEnd type="none" w="sm" len="sm"/>
              <a:tailEnd type="none" w="sm" len="sm"/>
            </a:ln>
          </a:bottom>
          <a:insideH>
            <a:ln w="9525" cap="flat" cmpd="sng">
              <a:solidFill>
                <a:schemeClr val="accent5"/>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5"/>
              </a:solidFill>
              <a:prstDash val="solid"/>
              <a:round/>
              <a:headEnd type="none" w="sm" len="sm"/>
              <a:tailEnd type="none" w="sm" len="sm"/>
            </a:ln>
          </a:left>
          <a:right>
            <a:ln w="9525" cap="flat" cmpd="sng">
              <a:solidFill>
                <a:schemeClr val="accent5"/>
              </a:solidFill>
              <a:prstDash val="solid"/>
              <a:round/>
              <a:headEnd type="none" w="sm" len="sm"/>
              <a:tailEnd type="none" w="sm" len="sm"/>
            </a:ln>
          </a:right>
          <a:top>
            <a:ln w="9525" cap="flat" cmpd="sng">
              <a:solidFill>
                <a:schemeClr val="accent5"/>
              </a:solidFill>
              <a:prstDash val="solid"/>
              <a:round/>
              <a:headEnd type="none" w="sm" len="sm"/>
              <a:tailEnd type="none" w="sm" len="sm"/>
            </a:ln>
          </a:top>
          <a:bottom>
            <a:ln w="9525" cap="flat" cmpd="sng">
              <a:solidFill>
                <a:schemeClr val="accent5"/>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left>
            <a:ln w="9525" cap="flat" cmpd="sng">
              <a:solidFill>
                <a:schemeClr val="accent5"/>
              </a:solidFill>
              <a:prstDash val="solid"/>
              <a:round/>
              <a:headEnd type="none" w="sm" len="sm"/>
              <a:tailEnd type="none" w="sm" len="sm"/>
            </a:ln>
          </a:left>
          <a:right>
            <a:ln w="9525" cap="flat" cmpd="sng">
              <a:solidFill>
                <a:schemeClr val="accent5"/>
              </a:solidFill>
              <a:prstDash val="solid"/>
              <a:round/>
              <a:headEnd type="none" w="sm" len="sm"/>
              <a:tailEnd type="none" w="sm" len="sm"/>
            </a:ln>
          </a:right>
          <a:top>
            <a:ln w="9525" cap="flat" cmpd="sng">
              <a:solidFill>
                <a:schemeClr val="accent5"/>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5"/>
          </a:solidFill>
        </a:fill>
      </a:tcStyle>
    </a:firstRow>
    <a:neCell>
      <a:tcTxStyle/>
      <a:tcStyle>
        <a:tcBdr/>
      </a:tcStyle>
    </a:neCell>
    <a:nwCell>
      <a:tcTxStyle/>
      <a:tcStyle>
        <a:tcBdr/>
      </a:tcStyle>
    </a:nwCell>
  </a:tblStyle>
  <a:tblStyle styleId="{759D023F-A3D5-45D8-B42F-B1EBBEBA4B1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2503053-ABAF-45A2-AF5A-21C2A7D89A66}"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5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1.fntdata"/><Relationship Id="rId68" Type="http://schemas.openxmlformats.org/officeDocument/2006/relationships/font" Target="fonts/font1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1.fntdata"/><Relationship Id="rId58" Type="http://schemas.openxmlformats.org/officeDocument/2006/relationships/font" Target="fonts/font6.fntdata"/><Relationship Id="rId74" Type="http://schemas.openxmlformats.org/officeDocument/2006/relationships/font" Target="fonts/font22.fntdata"/><Relationship Id="rId5" Type="http://schemas.openxmlformats.org/officeDocument/2006/relationships/slide" Target="slides/slide4.xml"/><Relationship Id="rId61" Type="http://schemas.openxmlformats.org/officeDocument/2006/relationships/font" Target="fonts/font9.fntdata"/><Relationship Id="rId16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font" Target="fonts/font17.fntdata"/><Relationship Id="rId77" Type="http://schemas.openxmlformats.org/officeDocument/2006/relationships/font" Target="fonts/font25.fntdata"/><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67" Type="http://schemas.openxmlformats.org/officeDocument/2006/relationships/font" Target="fonts/font1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font" Target="fonts/font18.fntdata"/><Relationship Id="rId75" Type="http://schemas.openxmlformats.org/officeDocument/2006/relationships/font" Target="fonts/font23.fntdata"/><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font" Target="fonts/font21.fntdata"/><Relationship Id="rId78" Type="http://schemas.openxmlformats.org/officeDocument/2006/relationships/font" Target="fonts/font26.fntdata"/><Relationship Id="rId16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3.fntdata"/><Relationship Id="rId76" Type="http://schemas.openxmlformats.org/officeDocument/2006/relationships/font" Target="fonts/font24.fntdata"/><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1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694280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2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d3e76934c3_1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g2d3e76934c3_1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6670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d3e76934c3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g2d3e76934c3_1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9473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d3e76934c3_1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g2d3e76934c3_1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563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d3f1edc513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2d3f1edc513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052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d3f1edc513_0_1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4" name="Google Shape;724;g2d3f1edc513_0_1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0078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2d3f1edc513_0_1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5" name="Google Shape;745;g2d3f1edc513_0_1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571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d3f1edc513_0_2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2" name="Google Shape;762;g2d3f1edc513_0_2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17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2d3f1edc513_0_1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2" name="Google Shape;782;g2d3f1edc513_0_1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3675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2d3f1edc513_0_1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1" name="Google Shape;801;g2d3f1edc513_0_1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244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2d3f1edc513_0_1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0" name="Google Shape;820;g2d3f1edc513_0_1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79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d3f1edc513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 name="Google Shape;110;g2d3f1edc513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4722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d3f1edc513_0_1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9" name="Google Shape;839;g2d3f1edc513_0_1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831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2d3f1edc513_0_1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6" name="Google Shape;856;g2d3f1edc513_0_1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7589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g2d3faae0a78_0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9" name="Google Shape;1209;g2d3faae0a78_0_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304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g2d3faae0a78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7" name="Google Shape;1227;g2d3faae0a78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9548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2d3faae0a78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6" name="Google Shape;1246;g2d3faae0a78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555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2d3faae0a78_0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4" name="Google Shape;1264;g2d3faae0a78_0_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9787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2d3faae0a78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4" name="Google Shape;1284;g2d3faae0a78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8096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2d3faae0a78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6" name="Google Shape;1306;g2d3faae0a78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4150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2d3faae0a78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7" name="Google Shape;1327;g2d3faae0a78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9989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2d3faae0a78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5" name="Google Shape;1345;g2d3faae0a78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0321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7668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g2d3faae0a78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6" name="Google Shape;1366;g2d3faae0a78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02187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g2d3faae0a78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7" name="Google Shape;1387;g2d3faae0a78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893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g2d3faae0a78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8" name="Google Shape;1408;g2d3faae0a78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0720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g2d3faae0a78_0_5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7" name="Google Shape;1427;g2d3faae0a78_0_5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87082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2d3faae0a78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6" name="Google Shape;1446;g2d3faae0a78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2965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g2d3faae0a78_0_5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6" name="Google Shape;1466;g2d3faae0a78_0_5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8143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g2d3faae0a78_0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8" name="Google Shape;1488;g2d3faae0a78_0_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4586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g2d3faae0a78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8" name="Google Shape;1628;g2d3faae0a78_0_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493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2d3faae0a78_0_7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3" name="Google Shape;1743;g2d3faae0a78_0_7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33872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g2d3faae0a78_0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2" name="Google Shape;1762;g2d3faae0a78_0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6804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d3e76934c3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g2d3e76934c3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48402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1"/>
        <p:cNvGrpSpPr/>
        <p:nvPr/>
      </p:nvGrpSpPr>
      <p:grpSpPr>
        <a:xfrm>
          <a:off x="0" y="0"/>
          <a:ext cx="0" cy="0"/>
          <a:chOff x="0" y="0"/>
          <a:chExt cx="0" cy="0"/>
        </a:xfrm>
      </p:grpSpPr>
      <p:sp>
        <p:nvSpPr>
          <p:cNvPr id="1782" name="Google Shape;1782;g2d3faae0a78_0_1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3" name="Google Shape;1783;g2d3faae0a78_0_1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69379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2d3faae0a78_0_2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1" name="Google Shape;1801;g2d3faae0a78_0_2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3888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7"/>
        <p:cNvGrpSpPr/>
        <p:nvPr/>
      </p:nvGrpSpPr>
      <p:grpSpPr>
        <a:xfrm>
          <a:off x="0" y="0"/>
          <a:ext cx="0" cy="0"/>
          <a:chOff x="0" y="0"/>
          <a:chExt cx="0" cy="0"/>
        </a:xfrm>
      </p:grpSpPr>
      <p:sp>
        <p:nvSpPr>
          <p:cNvPr id="1818" name="Google Shape;1818;g2d3faae0a78_0_2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9" name="Google Shape;1819;g2d3faae0a78_0_2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17973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5"/>
        <p:cNvGrpSpPr/>
        <p:nvPr/>
      </p:nvGrpSpPr>
      <p:grpSpPr>
        <a:xfrm>
          <a:off x="0" y="0"/>
          <a:ext cx="0" cy="0"/>
          <a:chOff x="0" y="0"/>
          <a:chExt cx="0" cy="0"/>
        </a:xfrm>
      </p:grpSpPr>
      <p:sp>
        <p:nvSpPr>
          <p:cNvPr id="1836" name="Google Shape;1836;g2d3faae0a78_0_1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7" name="Google Shape;1837;g2d3faae0a78_0_1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90989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2"/>
        <p:cNvGrpSpPr/>
        <p:nvPr/>
      </p:nvGrpSpPr>
      <p:grpSpPr>
        <a:xfrm>
          <a:off x="0" y="0"/>
          <a:ext cx="0" cy="0"/>
          <a:chOff x="0" y="0"/>
          <a:chExt cx="0" cy="0"/>
        </a:xfrm>
      </p:grpSpPr>
      <p:sp>
        <p:nvSpPr>
          <p:cNvPr id="1853" name="Google Shape;1853;g2d3faae0a78_0_1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4" name="Google Shape;1854;g2d3faae0a78_0_1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53182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0"/>
        <p:cNvGrpSpPr/>
        <p:nvPr/>
      </p:nvGrpSpPr>
      <p:grpSpPr>
        <a:xfrm>
          <a:off x="0" y="0"/>
          <a:ext cx="0" cy="0"/>
          <a:chOff x="0" y="0"/>
          <a:chExt cx="0" cy="0"/>
        </a:xfrm>
      </p:grpSpPr>
      <p:sp>
        <p:nvSpPr>
          <p:cNvPr id="1871" name="Google Shape;1871;g2d3faae0a78_0_1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2" name="Google Shape;1872;g2d3faae0a78_0_1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34245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8"/>
        <p:cNvGrpSpPr/>
        <p:nvPr/>
      </p:nvGrpSpPr>
      <p:grpSpPr>
        <a:xfrm>
          <a:off x="0" y="0"/>
          <a:ext cx="0" cy="0"/>
          <a:chOff x="0" y="0"/>
          <a:chExt cx="0" cy="0"/>
        </a:xfrm>
      </p:grpSpPr>
      <p:sp>
        <p:nvSpPr>
          <p:cNvPr id="1889" name="Google Shape;1889;g2d3faae0a78_0_1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0" name="Google Shape;1890;g2d3faae0a78_0_1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88603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4"/>
        <p:cNvGrpSpPr/>
        <p:nvPr/>
      </p:nvGrpSpPr>
      <p:grpSpPr>
        <a:xfrm>
          <a:off x="0" y="0"/>
          <a:ext cx="0" cy="0"/>
          <a:chOff x="0" y="0"/>
          <a:chExt cx="0" cy="0"/>
        </a:xfrm>
      </p:grpSpPr>
      <p:sp>
        <p:nvSpPr>
          <p:cNvPr id="2175" name="Google Shape;2175;g2d44e9adbf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6" name="Google Shape;2176;g2d44e9adbfd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30258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0"/>
        <p:cNvGrpSpPr/>
        <p:nvPr/>
      </p:nvGrpSpPr>
      <p:grpSpPr>
        <a:xfrm>
          <a:off x="0" y="0"/>
          <a:ext cx="0" cy="0"/>
          <a:chOff x="0" y="0"/>
          <a:chExt cx="0" cy="0"/>
        </a:xfrm>
      </p:grpSpPr>
      <p:sp>
        <p:nvSpPr>
          <p:cNvPr id="2191" name="Google Shape;2191;g2d44e9adbf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2" name="Google Shape;2192;g2d44e9adbf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72960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5"/>
        <p:cNvGrpSpPr/>
        <p:nvPr/>
      </p:nvGrpSpPr>
      <p:grpSpPr>
        <a:xfrm>
          <a:off x="0" y="0"/>
          <a:ext cx="0" cy="0"/>
          <a:chOff x="0" y="0"/>
          <a:chExt cx="0" cy="0"/>
        </a:xfrm>
      </p:grpSpPr>
      <p:sp>
        <p:nvSpPr>
          <p:cNvPr id="2206" name="Google Shape;2206;g2d3faae0a78_0_17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7" name="Google Shape;2207;g2d3faae0a78_0_1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194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d3e76934c3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2d3e76934c3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5830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5"/>
        <p:cNvGrpSpPr/>
        <p:nvPr/>
      </p:nvGrpSpPr>
      <p:grpSpPr>
        <a:xfrm>
          <a:off x="0" y="0"/>
          <a:ext cx="0" cy="0"/>
          <a:chOff x="0" y="0"/>
          <a:chExt cx="0" cy="0"/>
        </a:xfrm>
      </p:grpSpPr>
      <p:sp>
        <p:nvSpPr>
          <p:cNvPr id="2596" name="Google Shape;2596;g2d3faae0a78_0_20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7" name="Google Shape;2597;g2d3faae0a78_0_20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884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d3e76934c3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g2d3e76934c3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3917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d3e76934c3_1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g2d3e76934c3_1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838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d3e76934c3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2d3e76934c3_1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911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d3e76934c3_1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g2d3e76934c3_1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244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1792288" y="612775"/>
            <a:ext cx="5486400" cy="4114800"/>
          </a:xfrm>
          <a:prstGeom prst="rect">
            <a:avLst/>
          </a:prstGeom>
          <a:noFill/>
          <a:ln>
            <a:noFill/>
          </a:ln>
        </p:spPr>
      </p:sp>
      <p:sp>
        <p:nvSpPr>
          <p:cNvPr id="64" name="Google Shape;64;p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9.jp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71C19"/>
        </a:solidFill>
        <a:effectLst/>
      </p:bgPr>
    </p:bg>
    <p:spTree>
      <p:nvGrpSpPr>
        <p:cNvPr id="1" name="Shape 83"/>
        <p:cNvGrpSpPr/>
        <p:nvPr/>
      </p:nvGrpSpPr>
      <p:grpSpPr>
        <a:xfrm>
          <a:off x="0" y="0"/>
          <a:ext cx="0" cy="0"/>
          <a:chOff x="0" y="0"/>
          <a:chExt cx="0" cy="0"/>
        </a:xfrm>
      </p:grpSpPr>
      <p:sp>
        <p:nvSpPr>
          <p:cNvPr id="84" name="Google Shape;84;p6"/>
          <p:cNvSpPr/>
          <p:nvPr/>
        </p:nvSpPr>
        <p:spPr>
          <a:xfrm>
            <a:off x="7586771" y="-70113"/>
            <a:ext cx="10875095" cy="10492961"/>
          </a:xfrm>
          <a:custGeom>
            <a:avLst/>
            <a:gdLst/>
            <a:ahLst/>
            <a:cxnLst/>
            <a:rect l="l" t="t" r="r" b="b"/>
            <a:pathLst>
              <a:path w="1010635" h="975123" extrusionOk="0">
                <a:moveTo>
                  <a:pt x="0" y="0"/>
                </a:moveTo>
                <a:lnTo>
                  <a:pt x="1010635" y="0"/>
                </a:lnTo>
                <a:lnTo>
                  <a:pt x="1010635" y="975123"/>
                </a:lnTo>
                <a:lnTo>
                  <a:pt x="0" y="975123"/>
                </a:lnTo>
                <a:close/>
              </a:path>
            </a:pathLst>
          </a:custGeom>
          <a:blipFill rotWithShape="1">
            <a:blip r:embed="rId3">
              <a:alphaModFix/>
            </a:blip>
            <a:stretch>
              <a:fillRect l="-22493" r="-22494"/>
            </a:stretch>
          </a:blipFill>
          <a:ln>
            <a:noFill/>
          </a:ln>
        </p:spPr>
      </p:sp>
      <p:grpSp>
        <p:nvGrpSpPr>
          <p:cNvPr id="85" name="Google Shape;85;p6"/>
          <p:cNvGrpSpPr/>
          <p:nvPr/>
        </p:nvGrpSpPr>
        <p:grpSpPr>
          <a:xfrm>
            <a:off x="7586771" y="-287104"/>
            <a:ext cx="10875095" cy="11014087"/>
            <a:chOff x="0" y="-57150"/>
            <a:chExt cx="2864222" cy="2900830"/>
          </a:xfrm>
        </p:grpSpPr>
        <p:sp>
          <p:nvSpPr>
            <p:cNvPr id="86" name="Google Shape;86;p6"/>
            <p:cNvSpPr/>
            <p:nvPr/>
          </p:nvSpPr>
          <p:spPr>
            <a:xfrm>
              <a:off x="0" y="0"/>
              <a:ext cx="2864222" cy="2843680"/>
            </a:xfrm>
            <a:custGeom>
              <a:avLst/>
              <a:gdLst/>
              <a:ahLst/>
              <a:cxnLst/>
              <a:rect l="l" t="t" r="r" b="b"/>
              <a:pathLst>
                <a:path w="2864222" h="2843680" extrusionOk="0">
                  <a:moveTo>
                    <a:pt x="0" y="0"/>
                  </a:moveTo>
                  <a:lnTo>
                    <a:pt x="2864222" y="0"/>
                  </a:lnTo>
                  <a:lnTo>
                    <a:pt x="2864222" y="2843680"/>
                  </a:lnTo>
                  <a:lnTo>
                    <a:pt x="0" y="2843680"/>
                  </a:lnTo>
                  <a:close/>
                </a:path>
              </a:pathLst>
            </a:custGeom>
            <a:solidFill>
              <a:srgbClr val="E58789">
                <a:alpha val="61960"/>
              </a:srgbClr>
            </a:solidFill>
            <a:ln>
              <a:noFill/>
            </a:ln>
          </p:spPr>
        </p:sp>
        <p:sp>
          <p:nvSpPr>
            <p:cNvPr id="87" name="Google Shape;87;p6"/>
            <p:cNvSpPr txBox="1"/>
            <p:nvPr/>
          </p:nvSpPr>
          <p:spPr>
            <a:xfrm>
              <a:off x="0" y="-57150"/>
              <a:ext cx="2864222" cy="2900830"/>
            </a:xfrm>
            <a:prstGeom prst="rect">
              <a:avLst/>
            </a:prstGeom>
            <a:noFill/>
            <a:ln>
              <a:noFill/>
            </a:ln>
          </p:spPr>
          <p:txBody>
            <a:bodyPr spcFirstLastPara="1" wrap="square" lIns="50800" tIns="50800" rIns="50800" bIns="50800" anchor="ctr" anchorCtr="0">
              <a:noAutofit/>
            </a:bodyPr>
            <a:lstStyle/>
            <a:p>
              <a:pPr marL="0" marR="0" lvl="0" indent="0" algn="ctr" rtl="0">
                <a:lnSpc>
                  <a:spcPct val="158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8" name="Google Shape;88;p6"/>
          <p:cNvSpPr txBox="1"/>
          <p:nvPr/>
        </p:nvSpPr>
        <p:spPr>
          <a:xfrm>
            <a:off x="170900" y="2720500"/>
            <a:ext cx="7416000" cy="71091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Clr>
                <a:schemeClr val="dk1"/>
              </a:buClr>
              <a:buFont typeface="Arial"/>
              <a:buNone/>
            </a:pPr>
            <a:r>
              <a:rPr lang="en-US" sz="3900" b="1" dirty="0" err="1">
                <a:solidFill>
                  <a:schemeClr val="lt1"/>
                </a:solidFill>
                <a:latin typeface="Poppins SemiBold"/>
                <a:ea typeface="Poppins SemiBold"/>
                <a:cs typeface="Poppins SemiBold"/>
                <a:sym typeface="Poppins SemiBold"/>
              </a:rPr>
              <a:t>Razonamiento</a:t>
            </a:r>
            <a:r>
              <a:rPr lang="en-US" sz="3900" b="1" dirty="0">
                <a:solidFill>
                  <a:schemeClr val="lt1"/>
                </a:solidFill>
                <a:latin typeface="Poppins SemiBold"/>
                <a:ea typeface="Poppins SemiBold"/>
                <a:cs typeface="Poppins SemiBold"/>
                <a:sym typeface="Poppins SemiBold"/>
              </a:rPr>
              <a:t> </a:t>
            </a:r>
            <a:r>
              <a:rPr lang="en-US" sz="3900" b="1" dirty="0" err="1">
                <a:solidFill>
                  <a:schemeClr val="lt1"/>
                </a:solidFill>
                <a:latin typeface="Poppins SemiBold"/>
                <a:ea typeface="Poppins SemiBold"/>
                <a:cs typeface="Poppins SemiBold"/>
                <a:sym typeface="Poppins SemiBold"/>
              </a:rPr>
              <a:t>Cuantitativo</a:t>
            </a:r>
            <a:endParaRPr sz="1800" dirty="0">
              <a:solidFill>
                <a:schemeClr val="lt1"/>
              </a:solidFill>
            </a:endParaRPr>
          </a:p>
          <a:p>
            <a:pPr marL="0" lvl="0" indent="0" algn="ctr" rtl="0">
              <a:spcBef>
                <a:spcPts val="0"/>
              </a:spcBef>
              <a:spcAft>
                <a:spcPts val="0"/>
              </a:spcAft>
              <a:buNone/>
            </a:pPr>
            <a:endParaRPr sz="5100" b="1"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SzPts val="2800"/>
              <a:buFont typeface="Arial"/>
              <a:buNone/>
            </a:pPr>
            <a:r>
              <a:rPr lang="en-US" sz="5100" b="1" dirty="0">
                <a:solidFill>
                  <a:schemeClr val="lt1"/>
                </a:solidFill>
                <a:latin typeface="Calibri"/>
                <a:ea typeface="Calibri"/>
                <a:cs typeface="Calibri"/>
                <a:sym typeface="Calibri"/>
              </a:rPr>
              <a:t>TALLERES FORMATIVOS</a:t>
            </a:r>
            <a:r>
              <a:rPr lang="en-US" sz="5600" b="1" dirty="0">
                <a:solidFill>
                  <a:schemeClr val="lt1"/>
                </a:solidFill>
                <a:latin typeface="Calibri"/>
                <a:ea typeface="Calibri"/>
                <a:cs typeface="Calibri"/>
                <a:sym typeface="Calibri"/>
              </a:rPr>
              <a:t> </a:t>
            </a:r>
            <a:endParaRPr sz="5600" b="1"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4800" b="1" dirty="0">
                <a:solidFill>
                  <a:schemeClr val="lt1"/>
                </a:solidFill>
                <a:latin typeface="Calibri"/>
                <a:ea typeface="Calibri"/>
                <a:cs typeface="Calibri"/>
                <a:sym typeface="Calibri"/>
              </a:rPr>
              <a:t>COMPETENCIAS, CAPACIDADES Y</a:t>
            </a:r>
            <a:endParaRPr sz="4800" b="1"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4800" b="1" dirty="0">
                <a:solidFill>
                  <a:schemeClr val="lt1"/>
                </a:solidFill>
                <a:latin typeface="Calibri"/>
                <a:ea typeface="Calibri"/>
                <a:cs typeface="Calibri"/>
                <a:sym typeface="Calibri"/>
              </a:rPr>
              <a:t>SABERES EN EL CONTEXTO DE</a:t>
            </a:r>
            <a:endParaRPr sz="4800" b="1" dirty="0">
              <a:solidFill>
                <a:schemeClr val="lt1"/>
              </a:solidFill>
              <a:latin typeface="Calibri"/>
              <a:ea typeface="Calibri"/>
              <a:cs typeface="Calibri"/>
              <a:sym typeface="Calibri"/>
            </a:endParaRPr>
          </a:p>
          <a:p>
            <a:pPr marL="0" lvl="0" indent="0" algn="ctr" rtl="0">
              <a:spcBef>
                <a:spcPts val="0"/>
              </a:spcBef>
              <a:spcAft>
                <a:spcPts val="0"/>
              </a:spcAft>
              <a:buNone/>
            </a:pPr>
            <a:r>
              <a:rPr lang="en-US" sz="4800" b="1" dirty="0">
                <a:solidFill>
                  <a:schemeClr val="lt1"/>
                </a:solidFill>
                <a:latin typeface="Calibri"/>
                <a:ea typeface="Calibri"/>
                <a:cs typeface="Calibri"/>
                <a:sym typeface="Calibri"/>
              </a:rPr>
              <a:t>PRUEBAS DE ESTADO</a:t>
            </a:r>
            <a:endParaRPr sz="4800" b="1" dirty="0">
              <a:solidFill>
                <a:schemeClr val="lt1"/>
              </a:solidFill>
              <a:latin typeface="Calibri"/>
              <a:ea typeface="Calibri"/>
              <a:cs typeface="Calibri"/>
              <a:sym typeface="Calibri"/>
            </a:endParaRPr>
          </a:p>
          <a:p>
            <a:pPr marL="0" lvl="0" indent="0" algn="ctr" rtl="0">
              <a:spcBef>
                <a:spcPts val="0"/>
              </a:spcBef>
              <a:spcAft>
                <a:spcPts val="0"/>
              </a:spcAft>
              <a:buNone/>
            </a:pPr>
            <a:endParaRPr sz="4800" b="1" dirty="0">
              <a:solidFill>
                <a:schemeClr val="lt1"/>
              </a:solidFill>
              <a:latin typeface="Calibri"/>
              <a:ea typeface="Calibri"/>
              <a:cs typeface="Calibri"/>
              <a:sym typeface="Calibri"/>
            </a:endParaRPr>
          </a:p>
          <a:p>
            <a:pPr marL="0" lvl="0" indent="0" algn="l" rtl="0">
              <a:lnSpc>
                <a:spcPct val="114966"/>
              </a:lnSpc>
              <a:spcBef>
                <a:spcPts val="0"/>
              </a:spcBef>
              <a:spcAft>
                <a:spcPts val="0"/>
              </a:spcAft>
              <a:buClr>
                <a:schemeClr val="dk1"/>
              </a:buClr>
              <a:buFont typeface="Arial"/>
              <a:buNone/>
            </a:pPr>
            <a:r>
              <a:rPr lang="en-US" sz="2200" dirty="0">
                <a:solidFill>
                  <a:schemeClr val="lt1"/>
                </a:solidFill>
                <a:latin typeface="Poppins"/>
                <a:ea typeface="Poppins"/>
                <a:cs typeface="Poppins"/>
                <a:sym typeface="Poppins"/>
              </a:rPr>
              <a:t>Universidad Francisco de Paula Santander  2024 - 2</a:t>
            </a:r>
            <a:endParaRPr sz="4000" b="1" dirty="0">
              <a:solidFill>
                <a:schemeClr val="lt1"/>
              </a:solidFill>
              <a:latin typeface="Calibri"/>
              <a:ea typeface="Calibri"/>
              <a:cs typeface="Calibri"/>
              <a:sym typeface="Calibri"/>
            </a:endParaRPr>
          </a:p>
        </p:txBody>
      </p:sp>
      <p:sp>
        <p:nvSpPr>
          <p:cNvPr id="89" name="Google Shape;89;p6"/>
          <p:cNvSpPr/>
          <p:nvPr/>
        </p:nvSpPr>
        <p:spPr>
          <a:xfrm>
            <a:off x="17215333" y="-87186"/>
            <a:ext cx="1246533" cy="1941473"/>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5867400" y="1047281"/>
            <a:ext cx="15766959" cy="125413"/>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rot="3994440">
            <a:off x="16150516" y="8544271"/>
            <a:ext cx="1075468" cy="1075468"/>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rot="3994440">
            <a:off x="16746191" y="8980927"/>
            <a:ext cx="677655" cy="677655"/>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381000" y="-70113"/>
            <a:ext cx="2485614" cy="2485614"/>
          </a:xfrm>
          <a:custGeom>
            <a:avLst/>
            <a:gdLst/>
            <a:ahLst/>
            <a:cxnLst/>
            <a:rect l="l" t="t" r="r" b="b"/>
            <a:pathLst>
              <a:path w="3314152" h="3314152" extrusionOk="0">
                <a:moveTo>
                  <a:pt x="0" y="0"/>
                </a:moveTo>
                <a:lnTo>
                  <a:pt x="3314152" y="0"/>
                </a:lnTo>
                <a:lnTo>
                  <a:pt x="3314152" y="3314152"/>
                </a:lnTo>
                <a:lnTo>
                  <a:pt x="0" y="3314152"/>
                </a:lnTo>
                <a:lnTo>
                  <a:pt x="0" y="0"/>
                </a:lnTo>
                <a:close/>
              </a:path>
            </a:pathLst>
          </a:custGeom>
          <a:blipFill rotWithShape="1">
            <a:blip r:embed="rId4">
              <a:alphaModFix/>
            </a:blip>
            <a:stretch>
              <a:fillRect/>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2d3e76934c3_1_157"/>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g2d3e76934c3_1_157"/>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62" name="Google Shape;262;g2d3e76934c3_1_157"/>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g2d3e76934c3_1_157"/>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g2d3e76934c3_1_157"/>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65" name="Google Shape;265;g2d3e76934c3_1_157"/>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g2d3e76934c3_1_157"/>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g2d3e76934c3_1_157"/>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g2d3e76934c3_1_157"/>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g2d3e76934c3_1_157"/>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g2d3e76934c3_1_157"/>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271" name="Google Shape;271;g2d3e76934c3_1_157"/>
          <p:cNvPicPr preferRelativeResize="0"/>
          <p:nvPr/>
        </p:nvPicPr>
        <p:blipFill rotWithShape="1">
          <a:blip r:embed="rId5">
            <a:alphaModFix/>
          </a:blip>
          <a:srcRect/>
          <a:stretch/>
        </p:blipFill>
        <p:spPr>
          <a:xfrm>
            <a:off x="2590800" y="2203375"/>
            <a:ext cx="13912774" cy="7049125"/>
          </a:xfrm>
          <a:prstGeom prst="rect">
            <a:avLst/>
          </a:prstGeom>
          <a:noFill/>
          <a:ln>
            <a:noFill/>
          </a:ln>
        </p:spPr>
      </p:pic>
      <p:sp>
        <p:nvSpPr>
          <p:cNvPr id="272" name="Google Shape;272;g2d3e76934c3_1_157"/>
          <p:cNvSpPr txBox="1"/>
          <p:nvPr/>
        </p:nvSpPr>
        <p:spPr>
          <a:xfrm>
            <a:off x="2067825" y="9843900"/>
            <a:ext cx="11528400" cy="5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3200" b="0" i="0" u="none" strike="noStrike" cap="none">
                <a:solidFill>
                  <a:srgbClr val="000000"/>
                </a:solidFill>
                <a:latin typeface="Arial"/>
                <a:ea typeface="Arial"/>
                <a:cs typeface="Arial"/>
                <a:sym typeface="Arial"/>
              </a:rPr>
              <a:t>https://www.icfes.gov.co/resultados_del_examen_saber_pro</a:t>
            </a:r>
            <a:endParaRPr sz="3200" b="0" i="0" u="none" strike="noStrike" cap="none">
              <a:solidFill>
                <a:srgbClr val="000000"/>
              </a:solidFill>
              <a:latin typeface="Arial"/>
              <a:ea typeface="Arial"/>
              <a:cs typeface="Arial"/>
              <a:sym typeface="Arial"/>
            </a:endParaRPr>
          </a:p>
        </p:txBody>
      </p:sp>
      <p:sp>
        <p:nvSpPr>
          <p:cNvPr id="273" name="Google Shape;273;g2d3e76934c3_1_157"/>
          <p:cNvSpPr txBox="1"/>
          <p:nvPr/>
        </p:nvSpPr>
        <p:spPr>
          <a:xfrm>
            <a:off x="43709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d3e76934c3_1_176"/>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g2d3e76934c3_1_176"/>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80" name="Google Shape;280;g2d3e76934c3_1_176"/>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g2d3e76934c3_1_176"/>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g2d3e76934c3_1_176"/>
          <p:cNvSpPr/>
          <p:nvPr/>
        </p:nvSpPr>
        <p:spPr>
          <a:xfrm>
            <a:off x="520162" y="8061575"/>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83" name="Google Shape;283;g2d3e76934c3_1_176"/>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g2d3e76934c3_1_176"/>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g2d3e76934c3_1_176"/>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g2d3e76934c3_1_176"/>
          <p:cNvSpPr/>
          <p:nvPr/>
        </p:nvSpPr>
        <p:spPr>
          <a:xfrm rot="3988059">
            <a:off x="409547"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g2d3e76934c3_1_176"/>
          <p:cNvSpPr/>
          <p:nvPr/>
        </p:nvSpPr>
        <p:spPr>
          <a:xfrm rot="3986864">
            <a:off x="1025444" y="28334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g2d3e76934c3_1_176"/>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289" name="Google Shape;289;g2d3e76934c3_1_176"/>
          <p:cNvSpPr txBox="1"/>
          <p:nvPr/>
        </p:nvSpPr>
        <p:spPr>
          <a:xfrm>
            <a:off x="6513063" y="2091250"/>
            <a:ext cx="5730900" cy="5499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600"/>
              <a:buFont typeface="Arial"/>
              <a:buNone/>
            </a:pPr>
            <a:endParaRPr sz="29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2900" b="0" i="0" u="none" strike="noStrike" cap="none">
                <a:solidFill>
                  <a:srgbClr val="000000"/>
                </a:solidFill>
                <a:latin typeface="Arial"/>
                <a:ea typeface="Arial"/>
                <a:cs typeface="Arial"/>
                <a:sym typeface="Arial"/>
              </a:rPr>
              <a:t>Para esta sesión se han establecido por parte del ICFES, de manera que, las habilidades y conocimientos requeridos para los Niveles 1 y 2 se trabajan con estudiantes de segundo semestre académico, el nivel 3 con estudiantes de cuarto semestre y el nivel 4 con los alumnos que cursan su sexto semestre </a:t>
            </a:r>
            <a:r>
              <a:rPr lang="en-US" sz="2800" b="0" i="0" u="none" strike="noStrike" cap="none">
                <a:solidFill>
                  <a:srgbClr val="000000"/>
                </a:solidFill>
                <a:latin typeface="Arial"/>
                <a:ea typeface="Arial"/>
                <a:cs typeface="Arial"/>
                <a:sym typeface="Arial"/>
              </a:rPr>
              <a:t>académico. </a:t>
            </a:r>
            <a:endParaRPr sz="2800" b="0" i="0" u="none" strike="noStrike" cap="none">
              <a:solidFill>
                <a:srgbClr val="000000"/>
              </a:solidFill>
              <a:latin typeface="Arial"/>
              <a:ea typeface="Arial"/>
              <a:cs typeface="Arial"/>
              <a:sym typeface="Arial"/>
            </a:endParaRPr>
          </a:p>
        </p:txBody>
      </p:sp>
      <p:pic>
        <p:nvPicPr>
          <p:cNvPr id="290" name="Google Shape;290;g2d3e76934c3_1_176"/>
          <p:cNvPicPr preferRelativeResize="0"/>
          <p:nvPr/>
        </p:nvPicPr>
        <p:blipFill rotWithShape="1">
          <a:blip r:embed="rId5">
            <a:alphaModFix/>
          </a:blip>
          <a:srcRect/>
          <a:stretch/>
        </p:blipFill>
        <p:spPr>
          <a:xfrm>
            <a:off x="1652750" y="3006470"/>
            <a:ext cx="4642750" cy="5828055"/>
          </a:xfrm>
          <a:prstGeom prst="rect">
            <a:avLst/>
          </a:prstGeom>
          <a:noFill/>
          <a:ln>
            <a:noFill/>
          </a:ln>
        </p:spPr>
      </p:pic>
      <p:pic>
        <p:nvPicPr>
          <p:cNvPr id="291" name="Google Shape;291;g2d3e76934c3_1_176"/>
          <p:cNvPicPr preferRelativeResize="0"/>
          <p:nvPr/>
        </p:nvPicPr>
        <p:blipFill rotWithShape="1">
          <a:blip r:embed="rId6">
            <a:alphaModFix/>
          </a:blip>
          <a:srcRect/>
          <a:stretch/>
        </p:blipFill>
        <p:spPr>
          <a:xfrm>
            <a:off x="12461525" y="2203368"/>
            <a:ext cx="5162250" cy="6301532"/>
          </a:xfrm>
          <a:prstGeom prst="rect">
            <a:avLst/>
          </a:prstGeom>
          <a:noFill/>
          <a:ln>
            <a:noFill/>
          </a:ln>
        </p:spPr>
      </p:pic>
      <p:sp>
        <p:nvSpPr>
          <p:cNvPr id="292" name="Google Shape;292;g2d3e76934c3_1_176"/>
          <p:cNvSpPr txBox="1"/>
          <p:nvPr/>
        </p:nvSpPr>
        <p:spPr>
          <a:xfrm>
            <a:off x="4294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d3e76934c3_1_237"/>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g2d3e76934c3_1_237"/>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99" name="Google Shape;299;g2d3e76934c3_1_237"/>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g2d3e76934c3_1_237"/>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g2d3e76934c3_1_237"/>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302" name="Google Shape;302;g2d3e76934c3_1_237"/>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g2d3e76934c3_1_237"/>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2d3e76934c3_1_237"/>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2d3e76934c3_1_237"/>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g2d3e76934c3_1_237"/>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2d3e76934c3_1_237"/>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308" name="Google Shape;308;g2d3e76934c3_1_237"/>
          <p:cNvSpPr txBox="1"/>
          <p:nvPr/>
        </p:nvSpPr>
        <p:spPr>
          <a:xfrm>
            <a:off x="4294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
        <p:nvSpPr>
          <p:cNvPr id="309" name="Google Shape;309;g2d3e76934c3_1_237"/>
          <p:cNvSpPr txBox="1"/>
          <p:nvPr/>
        </p:nvSpPr>
        <p:spPr>
          <a:xfrm>
            <a:off x="2718600" y="2054988"/>
            <a:ext cx="15181200" cy="2185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700"/>
              <a:buFont typeface="Arial"/>
              <a:buNone/>
            </a:pPr>
            <a:r>
              <a:rPr lang="en-US" sz="3200"/>
              <a:t>Est</a:t>
            </a:r>
            <a:r>
              <a:rPr lang="en-US" sz="3200" b="0" i="0" u="none" strike="noStrike" cap="none">
                <a:solidFill>
                  <a:srgbClr val="000000"/>
                </a:solidFill>
                <a:latin typeface="Arial"/>
                <a:ea typeface="Arial"/>
                <a:cs typeface="Arial"/>
                <a:sym typeface="Arial"/>
              </a:rPr>
              <a:t>udiantes Segundo Semestre: Al finalizar el taller el estudiante </a:t>
            </a:r>
            <a:r>
              <a:rPr lang="en-US" sz="3200" b="1" i="0" u="none" strike="noStrike" cap="none">
                <a:solidFill>
                  <a:srgbClr val="000000"/>
                </a:solidFill>
              </a:rPr>
              <a:t>d</a:t>
            </a:r>
            <a:r>
              <a:rPr lang="en-US" sz="3200" b="1" i="0" u="none" strike="noStrike" cap="none">
                <a:solidFill>
                  <a:srgbClr val="000000"/>
                </a:solidFill>
                <a:latin typeface="Arial"/>
                <a:ea typeface="Arial"/>
                <a:cs typeface="Arial"/>
                <a:sym typeface="Arial"/>
              </a:rPr>
              <a:t>ebe contar con la capacidad de identificar información explícita proveniente de una única fuente asociada a contextos cotidianos, que es presentada en tablas o gráficas de barras que contienen pocos datos, o involucran máximo dos variables, a la vez que usa procedimientos aritméticos sencillos a partir de la información dada</a:t>
            </a:r>
            <a:r>
              <a:rPr lang="en-US" b="1" i="0" u="none" strike="noStrike" cap="none">
                <a:solidFill>
                  <a:srgbClr val="000000"/>
                </a:solidFill>
                <a:latin typeface="Arial"/>
                <a:ea typeface="Arial"/>
                <a:cs typeface="Arial"/>
                <a:sym typeface="Arial"/>
              </a:rPr>
              <a:t>.</a:t>
            </a:r>
            <a:endParaRPr sz="1500" b="1" i="0" u="none" strike="noStrike" cap="none">
              <a:solidFill>
                <a:srgbClr val="000000"/>
              </a:solidFill>
              <a:latin typeface="Arial"/>
              <a:ea typeface="Arial"/>
              <a:cs typeface="Arial"/>
              <a:sym typeface="Arial"/>
            </a:endParaRPr>
          </a:p>
        </p:txBody>
      </p:sp>
      <p:sp>
        <p:nvSpPr>
          <p:cNvPr id="310" name="Google Shape;310;g2d3e76934c3_1_237"/>
          <p:cNvSpPr txBox="1"/>
          <p:nvPr/>
        </p:nvSpPr>
        <p:spPr>
          <a:xfrm>
            <a:off x="2718600" y="4976350"/>
            <a:ext cx="14073600" cy="39585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Temas a trabajar:</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Relaciones a través de la similitud y el orden.</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Creación e interpretación de tablas y gráficos.</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Formulación de estrategias para resolver problemas cotidianos usando una o dos operaciones</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(suma, resta o multiplicación) y la propiedad distributiva.</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Identificación y extracción de información de tablas y gráficos de barras.</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Representación de información de gráficos de barras en otros registros.</a:t>
            </a:r>
            <a:endParaRPr sz="2400" b="1">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en-US" sz="2400" b="1">
                <a:solidFill>
                  <a:schemeClr val="dk1"/>
                </a:solidFill>
              </a:rPr>
              <a:t>● Validación de procedimientos y resolución de problemas cotidianos relacionados con el uso de dinero y funcionamiento de negocios, que impliquen operaciones y propiedad distributiva.</a:t>
            </a:r>
            <a:endParaRPr sz="2400" b="1">
              <a:solidFill>
                <a:schemeClr val="dk1"/>
              </a:solidFill>
            </a:endParaRPr>
          </a:p>
          <a:p>
            <a:pPr marL="0" marR="0" lvl="0" indent="0" algn="just" rtl="0">
              <a:lnSpc>
                <a:spcPct val="100000"/>
              </a:lnSpc>
              <a:spcBef>
                <a:spcPts val="0"/>
              </a:spcBef>
              <a:spcAft>
                <a:spcPts val="0"/>
              </a:spcAft>
              <a:buClr>
                <a:srgbClr val="000000"/>
              </a:buClr>
              <a:buSzPts val="1700"/>
              <a:buFont typeface="Arial"/>
              <a:buNone/>
            </a:pPr>
            <a:endParaRPr sz="3000" b="1"/>
          </a:p>
        </p:txBody>
      </p:sp>
      <p:pic>
        <p:nvPicPr>
          <p:cNvPr id="311" name="Google Shape;311;g2d3e76934c3_1_237"/>
          <p:cNvPicPr preferRelativeResize="0"/>
          <p:nvPr/>
        </p:nvPicPr>
        <p:blipFill>
          <a:blip r:embed="rId5">
            <a:alphaModFix/>
          </a:blip>
          <a:stretch>
            <a:fillRect/>
          </a:stretch>
        </p:blipFill>
        <p:spPr>
          <a:xfrm>
            <a:off x="-85409" y="4342075"/>
            <a:ext cx="2779808" cy="1950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2d3f1edc513_0_114"/>
          <p:cNvSpPr txBox="1"/>
          <p:nvPr/>
        </p:nvSpPr>
        <p:spPr>
          <a:xfrm>
            <a:off x="1028700" y="1136420"/>
            <a:ext cx="15549600" cy="16623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4500" b="1">
                <a:latin typeface="Poppins Black"/>
                <a:ea typeface="Poppins Black"/>
                <a:cs typeface="Poppins Black"/>
                <a:sym typeface="Poppins Black"/>
              </a:rPr>
              <a:t>METODOLOGÍA DE TRABAJO RAZONAMIENTO CUANTITATIVO 2024 - 2</a:t>
            </a:r>
            <a:endParaRPr sz="100"/>
          </a:p>
        </p:txBody>
      </p:sp>
      <p:sp>
        <p:nvSpPr>
          <p:cNvPr id="317" name="Google Shape;317;g2d3f1edc513_0_114"/>
          <p:cNvSpPr/>
          <p:nvPr/>
        </p:nvSpPr>
        <p:spPr>
          <a:xfrm>
            <a:off x="1028700" y="4169007"/>
            <a:ext cx="17335500" cy="135000"/>
          </a:xfrm>
          <a:prstGeom prst="rect">
            <a:avLst/>
          </a:pr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g2d3f1edc513_0_114"/>
          <p:cNvSpPr/>
          <p:nvPr/>
        </p:nvSpPr>
        <p:spPr>
          <a:xfrm rot="10800000">
            <a:off x="1023199" y="3870176"/>
            <a:ext cx="746125" cy="746125"/>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g2d3f1edc513_0_114"/>
          <p:cNvSpPr/>
          <p:nvPr/>
        </p:nvSpPr>
        <p:spPr>
          <a:xfrm rot="10800000">
            <a:off x="1130375" y="4347664"/>
            <a:ext cx="540182" cy="540182"/>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 name="Google Shape;320;g2d3f1edc513_0_114"/>
          <p:cNvGrpSpPr/>
          <p:nvPr/>
        </p:nvGrpSpPr>
        <p:grpSpPr>
          <a:xfrm>
            <a:off x="941925" y="5493012"/>
            <a:ext cx="3915375" cy="3729738"/>
            <a:chOff x="-115700" y="-464997"/>
            <a:chExt cx="5220500" cy="4972983"/>
          </a:xfrm>
        </p:grpSpPr>
        <p:sp>
          <p:nvSpPr>
            <p:cNvPr id="321" name="Google Shape;321;g2d3f1edc513_0_114"/>
            <p:cNvSpPr txBox="1"/>
            <p:nvPr/>
          </p:nvSpPr>
          <p:spPr>
            <a:xfrm>
              <a:off x="-115700" y="-464997"/>
              <a:ext cx="5127000" cy="4515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0"/>
                </a:spcAft>
                <a:buClr>
                  <a:schemeClr val="dk1"/>
                </a:buClr>
                <a:buSzPts val="1200"/>
                <a:buFont typeface="Arial"/>
                <a:buNone/>
              </a:pPr>
              <a:r>
                <a:rPr lang="en-US" sz="2200" b="1">
                  <a:solidFill>
                    <a:srgbClr val="A7291E"/>
                  </a:solidFill>
                  <a:latin typeface="Roboto"/>
                  <a:ea typeface="Roboto"/>
                  <a:cs typeface="Roboto"/>
                  <a:sym typeface="Roboto"/>
                </a:rPr>
                <a:t>PRUEBA DIAGNÓSTICA</a:t>
              </a:r>
              <a:endParaRPr sz="2400"/>
            </a:p>
          </p:txBody>
        </p:sp>
        <p:sp>
          <p:nvSpPr>
            <p:cNvPr id="322" name="Google Shape;322;g2d3f1edc513_0_114"/>
            <p:cNvSpPr txBox="1"/>
            <p:nvPr/>
          </p:nvSpPr>
          <p:spPr>
            <a:xfrm>
              <a:off x="-22200" y="793386"/>
              <a:ext cx="5127000" cy="3714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200">
                  <a:solidFill>
                    <a:srgbClr val="A7291E"/>
                  </a:solidFill>
                  <a:latin typeface="Roboto"/>
                  <a:ea typeface="Roboto"/>
                  <a:cs typeface="Roboto"/>
                  <a:sym typeface="Roboto"/>
                </a:rPr>
                <a:t>A través de un proceso de autoevaluación reconocer los conocimientos previos y bases teóricas de los contenidos planteados</a:t>
              </a:r>
              <a:endParaRPr sz="2200">
                <a:solidFill>
                  <a:srgbClr val="A7291E"/>
                </a:solidFill>
                <a:latin typeface="Roboto"/>
                <a:ea typeface="Roboto"/>
                <a:cs typeface="Roboto"/>
                <a:sym typeface="Roboto"/>
              </a:endParaRPr>
            </a:p>
            <a:p>
              <a:pPr marL="0" marR="0" lvl="0" indent="0" algn="l" rtl="0">
                <a:lnSpc>
                  <a:spcPct val="150000"/>
                </a:lnSpc>
                <a:spcBef>
                  <a:spcPts val="0"/>
                </a:spcBef>
                <a:spcAft>
                  <a:spcPts val="0"/>
                </a:spcAft>
                <a:buNone/>
              </a:pPr>
              <a:endParaRPr sz="1600">
                <a:latin typeface="Poppins Light"/>
                <a:ea typeface="Poppins Light"/>
                <a:cs typeface="Poppins Light"/>
                <a:sym typeface="Poppins Light"/>
              </a:endParaRPr>
            </a:p>
          </p:txBody>
        </p:sp>
      </p:grpSp>
      <p:sp>
        <p:nvSpPr>
          <p:cNvPr id="323" name="Google Shape;323;g2d3f1edc513_0_114"/>
          <p:cNvSpPr/>
          <p:nvPr/>
        </p:nvSpPr>
        <p:spPr>
          <a:xfrm rot="10800000">
            <a:off x="5476330" y="3870176"/>
            <a:ext cx="746125" cy="746125"/>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g2d3f1edc513_0_114"/>
          <p:cNvSpPr/>
          <p:nvPr/>
        </p:nvSpPr>
        <p:spPr>
          <a:xfrm rot="10800000">
            <a:off x="5583506" y="4347664"/>
            <a:ext cx="540182" cy="540182"/>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5" name="Google Shape;325;g2d3f1edc513_0_114"/>
          <p:cNvGrpSpPr/>
          <p:nvPr/>
        </p:nvGrpSpPr>
        <p:grpSpPr>
          <a:xfrm>
            <a:off x="5251774" y="5457675"/>
            <a:ext cx="3632987" cy="3051675"/>
            <a:chOff x="-306743" y="-512114"/>
            <a:chExt cx="4843983" cy="4068900"/>
          </a:xfrm>
        </p:grpSpPr>
        <p:sp>
          <p:nvSpPr>
            <p:cNvPr id="326" name="Google Shape;326;g2d3f1edc513_0_114"/>
            <p:cNvSpPr txBox="1"/>
            <p:nvPr/>
          </p:nvSpPr>
          <p:spPr>
            <a:xfrm>
              <a:off x="-213259" y="-512114"/>
              <a:ext cx="4750500" cy="1395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00" b="1">
                  <a:solidFill>
                    <a:srgbClr val="A7291E"/>
                  </a:solidFill>
                  <a:latin typeface="Roboto"/>
                  <a:ea typeface="Roboto"/>
                  <a:cs typeface="Roboto"/>
                  <a:sym typeface="Roboto"/>
                </a:rPr>
                <a:t>RETROALIMENTACIÓN  </a:t>
              </a:r>
              <a:endParaRPr sz="2500" b="1">
                <a:solidFill>
                  <a:srgbClr val="A7291E"/>
                </a:solidFill>
                <a:latin typeface="Roboto"/>
                <a:ea typeface="Roboto"/>
                <a:cs typeface="Roboto"/>
                <a:sym typeface="Roboto"/>
              </a:endParaRPr>
            </a:p>
            <a:p>
              <a:pPr marL="0" marR="0" lvl="0" indent="0" algn="ctr" rtl="0">
                <a:lnSpc>
                  <a:spcPct val="140000"/>
                </a:lnSpc>
                <a:spcBef>
                  <a:spcPts val="0"/>
                </a:spcBef>
                <a:spcAft>
                  <a:spcPts val="0"/>
                </a:spcAft>
                <a:buNone/>
              </a:pPr>
              <a:endParaRPr sz="3300">
                <a:latin typeface="Poppins"/>
                <a:ea typeface="Poppins"/>
                <a:cs typeface="Poppins"/>
                <a:sym typeface="Poppins"/>
              </a:endParaRPr>
            </a:p>
          </p:txBody>
        </p:sp>
        <p:sp>
          <p:nvSpPr>
            <p:cNvPr id="327" name="Google Shape;327;g2d3f1edc513_0_114"/>
            <p:cNvSpPr txBox="1"/>
            <p:nvPr/>
          </p:nvSpPr>
          <p:spPr>
            <a:xfrm>
              <a:off x="-306743" y="960586"/>
              <a:ext cx="4750500" cy="2596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300">
                  <a:solidFill>
                    <a:srgbClr val="A7291E"/>
                  </a:solidFill>
                  <a:latin typeface="Roboto"/>
                  <a:ea typeface="Roboto"/>
                  <a:cs typeface="Roboto"/>
                  <a:sym typeface="Roboto"/>
                </a:rPr>
                <a:t>Generar de manera dialógico crítica un análisis resultados obtenidos en la prueba inicial</a:t>
              </a:r>
              <a:r>
                <a:rPr lang="en-US" sz="2100">
                  <a:solidFill>
                    <a:srgbClr val="A7291E"/>
                  </a:solidFill>
                  <a:latin typeface="Roboto"/>
                  <a:ea typeface="Roboto"/>
                  <a:cs typeface="Roboto"/>
                  <a:sym typeface="Roboto"/>
                </a:rPr>
                <a:t>. </a:t>
              </a:r>
              <a:endParaRPr sz="2700">
                <a:solidFill>
                  <a:srgbClr val="000000"/>
                </a:solidFill>
                <a:latin typeface="Poppins Light"/>
                <a:ea typeface="Poppins Light"/>
                <a:cs typeface="Poppins Light"/>
                <a:sym typeface="Poppins Light"/>
              </a:endParaRPr>
            </a:p>
          </p:txBody>
        </p:sp>
      </p:grpSp>
      <p:sp>
        <p:nvSpPr>
          <p:cNvPr id="328" name="Google Shape;328;g2d3f1edc513_0_114"/>
          <p:cNvSpPr/>
          <p:nvPr/>
        </p:nvSpPr>
        <p:spPr>
          <a:xfrm rot="10800000">
            <a:off x="9929461" y="3870176"/>
            <a:ext cx="746125" cy="746125"/>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d3f1edc513_0_114"/>
          <p:cNvSpPr/>
          <p:nvPr/>
        </p:nvSpPr>
        <p:spPr>
          <a:xfrm rot="10800000">
            <a:off x="10036637" y="4347664"/>
            <a:ext cx="540182" cy="540182"/>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g2d3f1edc513_0_114"/>
          <p:cNvGrpSpPr/>
          <p:nvPr/>
        </p:nvGrpSpPr>
        <p:grpSpPr>
          <a:xfrm>
            <a:off x="9110403" y="5457674"/>
            <a:ext cx="4175834" cy="4550255"/>
            <a:chOff x="-824683" y="-870327"/>
            <a:chExt cx="5828100" cy="6648531"/>
          </a:xfrm>
        </p:grpSpPr>
        <p:sp>
          <p:nvSpPr>
            <p:cNvPr id="331" name="Google Shape;331;g2d3f1edc513_0_114"/>
            <p:cNvSpPr txBox="1"/>
            <p:nvPr/>
          </p:nvSpPr>
          <p:spPr>
            <a:xfrm>
              <a:off x="130400" y="-870327"/>
              <a:ext cx="4005600" cy="1638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900" b="1">
                  <a:solidFill>
                    <a:srgbClr val="858585"/>
                  </a:solidFill>
                  <a:latin typeface="Roboto"/>
                  <a:ea typeface="Roboto"/>
                  <a:cs typeface="Roboto"/>
                  <a:sym typeface="Roboto"/>
                </a:rPr>
                <a:t>TRAINING</a:t>
              </a:r>
              <a:endParaRPr sz="2900" b="1">
                <a:solidFill>
                  <a:srgbClr val="858585"/>
                </a:solidFill>
                <a:latin typeface="Roboto"/>
                <a:ea typeface="Roboto"/>
                <a:cs typeface="Roboto"/>
                <a:sym typeface="Roboto"/>
              </a:endParaRPr>
            </a:p>
            <a:p>
              <a:pPr marL="0" marR="0" lvl="0" indent="0" algn="l" rtl="0">
                <a:lnSpc>
                  <a:spcPct val="140000"/>
                </a:lnSpc>
                <a:spcBef>
                  <a:spcPts val="0"/>
                </a:spcBef>
                <a:spcAft>
                  <a:spcPts val="0"/>
                </a:spcAft>
                <a:buNone/>
              </a:pPr>
              <a:endParaRPr sz="3225">
                <a:latin typeface="Poppins"/>
                <a:ea typeface="Poppins"/>
                <a:cs typeface="Poppins"/>
                <a:sym typeface="Poppins"/>
              </a:endParaRPr>
            </a:p>
          </p:txBody>
        </p:sp>
        <p:sp>
          <p:nvSpPr>
            <p:cNvPr id="332" name="Google Shape;332;g2d3f1edc513_0_114"/>
            <p:cNvSpPr txBox="1"/>
            <p:nvPr/>
          </p:nvSpPr>
          <p:spPr>
            <a:xfrm>
              <a:off x="-824683" y="560304"/>
              <a:ext cx="5828100" cy="5217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a:solidFill>
                    <a:srgbClr val="858585"/>
                  </a:solidFill>
                  <a:latin typeface="Roboto"/>
                  <a:ea typeface="Roboto"/>
                  <a:cs typeface="Roboto"/>
                  <a:sym typeface="Roboto"/>
                </a:rPr>
                <a:t>Desarrollar actividades que refuercen y apropien conocimientos previos desde el desarrollo de problemas, con la participación activa de estudiantes y docentes.</a:t>
              </a:r>
              <a:endParaRPr sz="2400">
                <a:solidFill>
                  <a:srgbClr val="858585"/>
                </a:solidFill>
                <a:latin typeface="Roboto"/>
                <a:ea typeface="Roboto"/>
                <a:cs typeface="Roboto"/>
                <a:sym typeface="Roboto"/>
              </a:endParaRPr>
            </a:p>
            <a:p>
              <a:pPr marL="0" marR="0" lvl="0" indent="0" algn="l" rtl="0">
                <a:lnSpc>
                  <a:spcPct val="150000"/>
                </a:lnSpc>
                <a:spcBef>
                  <a:spcPts val="0"/>
                </a:spcBef>
                <a:spcAft>
                  <a:spcPts val="0"/>
                </a:spcAft>
                <a:buNone/>
              </a:pPr>
              <a:endParaRPr sz="1600">
                <a:latin typeface="Poppins Light"/>
                <a:ea typeface="Poppins Light"/>
                <a:cs typeface="Poppins Light"/>
                <a:sym typeface="Poppins Light"/>
              </a:endParaRPr>
            </a:p>
          </p:txBody>
        </p:sp>
      </p:grpSp>
      <p:sp>
        <p:nvSpPr>
          <p:cNvPr id="333" name="Google Shape;333;g2d3f1edc513_0_114"/>
          <p:cNvSpPr/>
          <p:nvPr/>
        </p:nvSpPr>
        <p:spPr>
          <a:xfrm rot="10800000">
            <a:off x="14249541" y="3870176"/>
            <a:ext cx="746125" cy="746125"/>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g2d3f1edc513_0_114"/>
          <p:cNvSpPr/>
          <p:nvPr/>
        </p:nvSpPr>
        <p:spPr>
          <a:xfrm rot="10800000">
            <a:off x="14356717" y="4347664"/>
            <a:ext cx="540182" cy="540182"/>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g2d3f1edc513_0_114"/>
          <p:cNvGrpSpPr/>
          <p:nvPr/>
        </p:nvGrpSpPr>
        <p:grpSpPr>
          <a:xfrm>
            <a:off x="13972750" y="5457675"/>
            <a:ext cx="4175840" cy="3808000"/>
            <a:chOff x="-2" y="-512117"/>
            <a:chExt cx="4005602" cy="5077333"/>
          </a:xfrm>
        </p:grpSpPr>
        <p:sp>
          <p:nvSpPr>
            <p:cNvPr id="336" name="Google Shape;336;g2d3f1edc513_0_114"/>
            <p:cNvSpPr txBox="1"/>
            <p:nvPr/>
          </p:nvSpPr>
          <p:spPr>
            <a:xfrm>
              <a:off x="0" y="-512117"/>
              <a:ext cx="4005600" cy="595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Font typeface="Arial"/>
                <a:buNone/>
              </a:pPr>
              <a:r>
                <a:rPr lang="en-US" sz="2900">
                  <a:latin typeface="Poppins"/>
                  <a:ea typeface="Poppins"/>
                  <a:cs typeface="Poppins"/>
                  <a:sym typeface="Poppins"/>
                </a:rPr>
                <a:t>PRUEBA FINAL</a:t>
              </a:r>
              <a:endParaRPr sz="1000"/>
            </a:p>
          </p:txBody>
        </p:sp>
        <p:sp>
          <p:nvSpPr>
            <p:cNvPr id="337" name="Google Shape;337;g2d3f1edc513_0_114"/>
            <p:cNvSpPr txBox="1"/>
            <p:nvPr/>
          </p:nvSpPr>
          <p:spPr>
            <a:xfrm>
              <a:off x="-2" y="696716"/>
              <a:ext cx="4005600" cy="38685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300">
                  <a:latin typeface="Poppins Light"/>
                  <a:ea typeface="Poppins Light"/>
                  <a:cs typeface="Poppins Light"/>
                  <a:sym typeface="Poppins Light"/>
                </a:rPr>
                <a:t>Aplicación del test evaluativo  con problemas planteados teniendo en cuenta los conceptos formulados. </a:t>
              </a:r>
              <a:endParaRPr sz="2300">
                <a:latin typeface="Poppins Light"/>
                <a:ea typeface="Poppins Light"/>
                <a:cs typeface="Poppins Light"/>
                <a:sym typeface="Poppins Light"/>
              </a:endParaRPr>
            </a:p>
            <a:p>
              <a:pPr marL="0" marR="0" lvl="0" indent="0" algn="l" rtl="0">
                <a:lnSpc>
                  <a:spcPct val="150000"/>
                </a:lnSpc>
                <a:spcBef>
                  <a:spcPts val="0"/>
                </a:spcBef>
                <a:spcAft>
                  <a:spcPts val="0"/>
                </a:spcAft>
                <a:buNone/>
              </a:pPr>
              <a:endParaRPr sz="1600">
                <a:latin typeface="Poppins Light"/>
                <a:ea typeface="Poppins Light"/>
                <a:cs typeface="Poppins Light"/>
                <a:sym typeface="Poppins Light"/>
              </a:endParaRPr>
            </a:p>
          </p:txBody>
        </p:sp>
      </p:grpSp>
      <p:sp>
        <p:nvSpPr>
          <p:cNvPr id="338" name="Google Shape;338;g2d3f1edc513_0_114"/>
          <p:cNvSpPr/>
          <p:nvPr/>
        </p:nvSpPr>
        <p:spPr>
          <a:xfrm>
            <a:off x="152507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3">
              <a:alphaModFix/>
            </a:blip>
            <a:stretch>
              <a:fillRect/>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g2d3f1edc513_0_1257"/>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g2d3f1edc513_0_1257"/>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728" name="Google Shape;728;g2d3f1edc513_0_1257"/>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g2d3f1edc513_0_1257"/>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g2d3f1edc513_0_1257"/>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731" name="Google Shape;731;g2d3f1edc513_0_1257"/>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g2d3f1edc513_0_1257"/>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g2d3f1edc513_0_1257"/>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g2d3f1edc513_0_1257"/>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g2d3f1edc513_0_1257"/>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g2d3f1edc513_0_1257"/>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737" name="Google Shape;737;g2d3f1edc513_0_1257"/>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PAUSA ACTIVA MATEMATICA SABER PRO 2024</a:t>
            </a:r>
            <a:endParaRPr sz="2000" b="1">
              <a:solidFill>
                <a:schemeClr val="lt1"/>
              </a:solidFill>
              <a:latin typeface="Times New Roman"/>
              <a:ea typeface="Times New Roman"/>
              <a:cs typeface="Times New Roman"/>
              <a:sym typeface="Times New Roman"/>
            </a:endParaRPr>
          </a:p>
        </p:txBody>
      </p:sp>
      <p:pic>
        <p:nvPicPr>
          <p:cNvPr id="738" name="Google Shape;738;g2d3f1edc513_0_1257"/>
          <p:cNvPicPr preferRelativeResize="0"/>
          <p:nvPr/>
        </p:nvPicPr>
        <p:blipFill rotWithShape="1">
          <a:blip r:embed="rId5">
            <a:alphaModFix/>
          </a:blip>
          <a:srcRect t="32804" r="9321"/>
          <a:stretch/>
        </p:blipFill>
        <p:spPr>
          <a:xfrm>
            <a:off x="2641100" y="2203375"/>
            <a:ext cx="5793975" cy="3606750"/>
          </a:xfrm>
          <a:prstGeom prst="rect">
            <a:avLst/>
          </a:prstGeom>
          <a:noFill/>
          <a:ln>
            <a:noFill/>
          </a:ln>
        </p:spPr>
      </p:pic>
      <p:pic>
        <p:nvPicPr>
          <p:cNvPr id="739" name="Google Shape;739;g2d3f1edc513_0_1257"/>
          <p:cNvPicPr preferRelativeResize="0"/>
          <p:nvPr/>
        </p:nvPicPr>
        <p:blipFill rotWithShape="1">
          <a:blip r:embed="rId6">
            <a:alphaModFix/>
          </a:blip>
          <a:srcRect l="25071"/>
          <a:stretch/>
        </p:blipFill>
        <p:spPr>
          <a:xfrm>
            <a:off x="2590800" y="5810123"/>
            <a:ext cx="6232334" cy="3356350"/>
          </a:xfrm>
          <a:prstGeom prst="rect">
            <a:avLst/>
          </a:prstGeom>
          <a:noFill/>
          <a:ln>
            <a:noFill/>
          </a:ln>
        </p:spPr>
      </p:pic>
      <p:grpSp>
        <p:nvGrpSpPr>
          <p:cNvPr id="740" name="Google Shape;740;g2d3f1edc513_0_1257"/>
          <p:cNvGrpSpPr/>
          <p:nvPr/>
        </p:nvGrpSpPr>
        <p:grpSpPr>
          <a:xfrm>
            <a:off x="9143160" y="3245577"/>
            <a:ext cx="8741988" cy="4673716"/>
            <a:chOff x="2342393" y="1162420"/>
            <a:chExt cx="4294129" cy="3470238"/>
          </a:xfrm>
        </p:grpSpPr>
        <p:pic>
          <p:nvPicPr>
            <p:cNvPr id="741" name="Google Shape;741;g2d3f1edc513_0_1257"/>
            <p:cNvPicPr preferRelativeResize="0"/>
            <p:nvPr/>
          </p:nvPicPr>
          <p:blipFill rotWithShape="1">
            <a:blip r:embed="rId7">
              <a:alphaModFix/>
            </a:blip>
            <a:srcRect l="9288" t="33989" r="54470"/>
            <a:stretch/>
          </p:blipFill>
          <p:spPr>
            <a:xfrm>
              <a:off x="2342393" y="1774233"/>
              <a:ext cx="2791325" cy="2858425"/>
            </a:xfrm>
            <a:prstGeom prst="rect">
              <a:avLst/>
            </a:prstGeom>
            <a:noFill/>
            <a:ln>
              <a:noFill/>
            </a:ln>
          </p:spPr>
        </p:pic>
        <p:pic>
          <p:nvPicPr>
            <p:cNvPr id="742" name="Google Shape;742;g2d3f1edc513_0_1257"/>
            <p:cNvPicPr preferRelativeResize="0"/>
            <p:nvPr/>
          </p:nvPicPr>
          <p:blipFill rotWithShape="1">
            <a:blip r:embed="rId8">
              <a:alphaModFix/>
            </a:blip>
            <a:srcRect l="38702" t="17649" r="20356" b="56106"/>
            <a:stretch/>
          </p:blipFill>
          <p:spPr>
            <a:xfrm>
              <a:off x="4151331" y="1162420"/>
              <a:ext cx="2485191" cy="895561"/>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2d3f1edc513_0_127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g2d3f1edc513_0_1278"/>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749" name="Google Shape;749;g2d3f1edc513_0_127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g2d3f1edc513_0_127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g2d3f1edc513_0_127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752" name="Google Shape;752;g2d3f1edc513_0_127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g2d3f1edc513_0_127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g2d3f1edc513_0_127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g2d3f1edc513_0_127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g2d3f1edc513_0_127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g2d3f1edc513_0_127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758" name="Google Shape;758;g2d3f1edc513_0_1278"/>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RAZONAMIENTO CUANTITAVO  SABER PRO 2024</a:t>
            </a:r>
            <a:endParaRPr sz="2000" b="1">
              <a:solidFill>
                <a:schemeClr val="lt1"/>
              </a:solidFill>
              <a:latin typeface="Times New Roman"/>
              <a:ea typeface="Times New Roman"/>
              <a:cs typeface="Times New Roman"/>
              <a:sym typeface="Times New Roman"/>
            </a:endParaRPr>
          </a:p>
        </p:txBody>
      </p:sp>
      <p:pic>
        <p:nvPicPr>
          <p:cNvPr id="759" name="Google Shape;759;g2d3f1edc513_0_1278"/>
          <p:cNvPicPr preferRelativeResize="0"/>
          <p:nvPr/>
        </p:nvPicPr>
        <p:blipFill rotWithShape="1">
          <a:blip r:embed="rId5">
            <a:alphaModFix/>
          </a:blip>
          <a:srcRect l="990"/>
          <a:stretch/>
        </p:blipFill>
        <p:spPr>
          <a:xfrm>
            <a:off x="1933025" y="2105500"/>
            <a:ext cx="14570550" cy="672593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g2d3f1edc513_0_2023"/>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g2d3f1edc513_0_2023"/>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766" name="Google Shape;766;g2d3f1edc513_0_2023"/>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g2d3f1edc513_0_2023"/>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g2d3f1edc513_0_2023"/>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769" name="Google Shape;769;g2d3f1edc513_0_2023"/>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g2d3f1edc513_0_2023"/>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g2d3f1edc513_0_2023"/>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g2d3f1edc513_0_2023"/>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g2d3f1edc513_0_2023"/>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g2d3f1edc513_0_2023"/>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775" name="Google Shape;775;g2d3f1edc513_0_2023"/>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RAZONAMIENTO CUANTITAVO  SABER PRO 2024</a:t>
            </a:r>
            <a:endParaRPr sz="2000" b="1">
              <a:solidFill>
                <a:schemeClr val="lt1"/>
              </a:solidFill>
              <a:latin typeface="Times New Roman"/>
              <a:ea typeface="Times New Roman"/>
              <a:cs typeface="Times New Roman"/>
              <a:sym typeface="Times New Roman"/>
            </a:endParaRPr>
          </a:p>
        </p:txBody>
      </p:sp>
      <p:sp>
        <p:nvSpPr>
          <p:cNvPr id="776" name="Google Shape;776;g2d3f1edc513_0_2023"/>
          <p:cNvSpPr txBox="1"/>
          <p:nvPr/>
        </p:nvSpPr>
        <p:spPr>
          <a:xfrm>
            <a:off x="1101793" y="2203370"/>
            <a:ext cx="11968500" cy="4988700"/>
          </a:xfrm>
          <a:prstGeom prst="rect">
            <a:avLst/>
          </a:prstGeom>
          <a:noFill/>
          <a:ln>
            <a:noFill/>
          </a:ln>
        </p:spPr>
        <p:txBody>
          <a:bodyPr spcFirstLastPara="1" wrap="square" lIns="182850" tIns="182850" rIns="182850" bIns="182850" anchor="t" anchorCtr="0">
            <a:noAutofit/>
          </a:bodyPr>
          <a:lstStyle/>
          <a:p>
            <a:pPr marL="0" marR="0" lvl="0" indent="0" algn="ctr" rtl="0">
              <a:lnSpc>
                <a:spcPct val="100000"/>
              </a:lnSpc>
              <a:spcBef>
                <a:spcPts val="0"/>
              </a:spcBef>
              <a:spcAft>
                <a:spcPts val="0"/>
              </a:spcAft>
              <a:buClr>
                <a:srgbClr val="000000"/>
              </a:buClr>
              <a:buSzPts val="5600"/>
              <a:buFont typeface="Arial"/>
              <a:buNone/>
            </a:pPr>
            <a:r>
              <a:rPr lang="en-US" sz="5600" b="1" i="1" u="sng" strike="noStrike" cap="none">
                <a:solidFill>
                  <a:srgbClr val="000000"/>
                </a:solidFill>
                <a:latin typeface="Arial"/>
                <a:ea typeface="Arial"/>
                <a:cs typeface="Arial"/>
                <a:sym typeface="Arial"/>
              </a:rPr>
              <a:t>TRAINING</a:t>
            </a:r>
            <a:endParaRPr sz="5600" b="1" i="1"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600"/>
              <a:buFont typeface="Arial"/>
              <a:buNone/>
            </a:pPr>
            <a:r>
              <a:rPr lang="en-US" sz="5600" b="1" i="1" u="sng" strike="noStrike" cap="none">
                <a:solidFill>
                  <a:srgbClr val="000000"/>
                </a:solidFill>
                <a:latin typeface="Arial"/>
                <a:ea typeface="Arial"/>
                <a:cs typeface="Arial"/>
                <a:sym typeface="Arial"/>
              </a:rPr>
              <a:t>RAZONAMIENTO   CUANTITATIVO</a:t>
            </a:r>
            <a:endParaRPr sz="5600" b="1" i="1" u="sng" strike="noStrike" cap="none">
              <a:solidFill>
                <a:srgbClr val="000000"/>
              </a:solidFill>
              <a:latin typeface="Arial"/>
              <a:ea typeface="Arial"/>
              <a:cs typeface="Arial"/>
              <a:sym typeface="Arial"/>
            </a:endParaRPr>
          </a:p>
        </p:txBody>
      </p:sp>
      <p:sp>
        <p:nvSpPr>
          <p:cNvPr id="777" name="Google Shape;777;g2d3f1edc513_0_2023"/>
          <p:cNvSpPr txBox="1"/>
          <p:nvPr/>
        </p:nvSpPr>
        <p:spPr>
          <a:xfrm>
            <a:off x="1864600" y="4342075"/>
            <a:ext cx="11119800" cy="4092000"/>
          </a:xfrm>
          <a:prstGeom prst="rect">
            <a:avLst/>
          </a:prstGeom>
          <a:noFill/>
          <a:ln>
            <a:noFill/>
          </a:ln>
        </p:spPr>
        <p:txBody>
          <a:bodyPr spcFirstLastPara="1" wrap="square" lIns="182850" tIns="182850" rIns="182850" bIns="182850" anchor="t" anchorCtr="0">
            <a:noAutofit/>
          </a:bodyPr>
          <a:lstStyle/>
          <a:p>
            <a:pPr marL="0" marR="0" lvl="0" indent="0" algn="just" rtl="0">
              <a:lnSpc>
                <a:spcPct val="100000"/>
              </a:lnSpc>
              <a:spcBef>
                <a:spcPts val="0"/>
              </a:spcBef>
              <a:spcAft>
                <a:spcPts val="0"/>
              </a:spcAft>
              <a:buClr>
                <a:schemeClr val="dk1"/>
              </a:buClr>
              <a:buSzPts val="2200"/>
              <a:buFont typeface="Arial"/>
              <a:buNone/>
            </a:pPr>
            <a:r>
              <a:rPr lang="en-US" sz="3400" b="0" i="0" u="none" strike="noStrike" cap="none">
                <a:solidFill>
                  <a:schemeClr val="dk1"/>
                </a:solidFill>
                <a:latin typeface="Arial"/>
                <a:ea typeface="Arial"/>
                <a:cs typeface="Arial"/>
                <a:sym typeface="Arial"/>
              </a:rPr>
              <a:t>•</a:t>
            </a:r>
            <a:r>
              <a:rPr lang="en-US" sz="3800" b="0" i="0" u="none" strike="noStrike" cap="none">
                <a:solidFill>
                  <a:schemeClr val="dk1"/>
                </a:solidFill>
                <a:latin typeface="Arial"/>
                <a:ea typeface="Arial"/>
                <a:cs typeface="Arial"/>
                <a:sym typeface="Arial"/>
              </a:rPr>
              <a:t> Relaciones a través de similitud y orden </a:t>
            </a:r>
            <a:endParaRPr sz="3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2200"/>
              <a:buFont typeface="Arial"/>
              <a:buNone/>
            </a:pPr>
            <a:r>
              <a:rPr lang="en-US" sz="3800" b="0" i="0" u="none" strike="noStrike" cap="none">
                <a:solidFill>
                  <a:schemeClr val="dk1"/>
                </a:solidFill>
                <a:latin typeface="Arial"/>
                <a:ea typeface="Arial"/>
                <a:cs typeface="Arial"/>
                <a:sym typeface="Arial"/>
              </a:rPr>
              <a:t>• Crear e interpretar tablas y gráficos </a:t>
            </a:r>
            <a:endParaRPr sz="3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2200"/>
              <a:buFont typeface="Arial"/>
              <a:buNone/>
            </a:pPr>
            <a:r>
              <a:rPr lang="en-US" sz="3800" b="0" i="0" u="none" strike="noStrike" cap="none">
                <a:solidFill>
                  <a:schemeClr val="dk1"/>
                </a:solidFill>
                <a:latin typeface="Arial"/>
                <a:ea typeface="Arial"/>
                <a:cs typeface="Arial"/>
                <a:sym typeface="Arial"/>
              </a:rPr>
              <a:t>• Formulación de estrategias para resolver problemas en contextos cotidianos que requieren el uso de una o dos operaciones (suma, resta o multiplicación) y propiedad distributiva del producto respecto a la suma </a:t>
            </a:r>
            <a:endParaRPr sz="3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778" name="Google Shape;778;g2d3f1edc513_0_2023"/>
          <p:cNvPicPr preferRelativeResize="0"/>
          <p:nvPr/>
        </p:nvPicPr>
        <p:blipFill rotWithShape="1">
          <a:blip r:embed="rId5">
            <a:alphaModFix/>
          </a:blip>
          <a:srcRect/>
          <a:stretch/>
        </p:blipFill>
        <p:spPr>
          <a:xfrm>
            <a:off x="13534104" y="6613721"/>
            <a:ext cx="3587546" cy="3673279"/>
          </a:xfrm>
          <a:prstGeom prst="rect">
            <a:avLst/>
          </a:prstGeom>
          <a:noFill/>
          <a:ln>
            <a:noFill/>
          </a:ln>
        </p:spPr>
      </p:pic>
      <p:pic>
        <p:nvPicPr>
          <p:cNvPr id="779" name="Google Shape;779;g2d3f1edc513_0_2023"/>
          <p:cNvPicPr preferRelativeResize="0"/>
          <p:nvPr/>
        </p:nvPicPr>
        <p:blipFill rotWithShape="1">
          <a:blip r:embed="rId6">
            <a:alphaModFix/>
          </a:blip>
          <a:srcRect r="61795"/>
          <a:stretch/>
        </p:blipFill>
        <p:spPr>
          <a:xfrm>
            <a:off x="13207366" y="2203375"/>
            <a:ext cx="3914282" cy="44103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g2d3f1edc513_0_147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g2d3f1edc513_0_1478"/>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786" name="Google Shape;786;g2d3f1edc513_0_147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g2d3f1edc513_0_147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g2d3f1edc513_0_147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789" name="Google Shape;789;g2d3f1edc513_0_147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g2d3f1edc513_0_147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g2d3f1edc513_0_147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g2d3f1edc513_0_147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g2d3f1edc513_0_147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g2d3f1edc513_0_147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795" name="Google Shape;795;g2d3f1edc513_0_1478"/>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RELACIONES DE SIMILITUD Y ORDEN</a:t>
            </a:r>
            <a:endParaRPr sz="2600" b="1">
              <a:solidFill>
                <a:schemeClr val="lt1"/>
              </a:solidFill>
              <a:latin typeface="Times New Roman"/>
              <a:ea typeface="Times New Roman"/>
              <a:cs typeface="Times New Roman"/>
              <a:sym typeface="Times New Roman"/>
            </a:endParaRPr>
          </a:p>
        </p:txBody>
      </p:sp>
      <p:sp>
        <p:nvSpPr>
          <p:cNvPr id="796" name="Google Shape;796;g2d3f1edc513_0_1478"/>
          <p:cNvSpPr txBox="1"/>
          <p:nvPr/>
        </p:nvSpPr>
        <p:spPr>
          <a:xfrm>
            <a:off x="2205738" y="3476950"/>
            <a:ext cx="10869900" cy="6126000"/>
          </a:xfrm>
          <a:prstGeom prst="rect">
            <a:avLst/>
          </a:prstGeom>
          <a:noFill/>
          <a:ln>
            <a:noFill/>
          </a:ln>
        </p:spPr>
        <p:txBody>
          <a:bodyPr spcFirstLastPara="1" wrap="square" lIns="182850" tIns="182850" rIns="182850" bIns="182850" anchor="t" anchorCtr="0">
            <a:spAutoFit/>
          </a:bodyPr>
          <a:lstStyle/>
          <a:p>
            <a:pPr marL="0" marR="0" lvl="0" indent="0" algn="just" rtl="0">
              <a:lnSpc>
                <a:spcPct val="100000"/>
              </a:lnSpc>
              <a:spcBef>
                <a:spcPts val="0"/>
              </a:spcBef>
              <a:spcAft>
                <a:spcPts val="0"/>
              </a:spcAft>
              <a:buClr>
                <a:srgbClr val="000000"/>
              </a:buClr>
              <a:buSzPts val="3400"/>
              <a:buFont typeface="Arial"/>
              <a:buNone/>
            </a:pPr>
            <a:r>
              <a:rPr lang="en-US" sz="3400" b="0" i="0" u="none" strike="noStrike" cap="none">
                <a:solidFill>
                  <a:srgbClr val="0D0D0D"/>
                </a:solidFill>
                <a:highlight>
                  <a:srgbClr val="FFFFFF"/>
                </a:highlight>
                <a:latin typeface="Roboto"/>
                <a:ea typeface="Roboto"/>
                <a:cs typeface="Roboto"/>
                <a:sym typeface="Roboto"/>
              </a:rPr>
              <a:t>Permiten establecer comparaciones entre diferentes elementos. La similitud ayuda a identificar patrones y analogías entre objetos o conjuntos, lo que puede llevar a la generalización y al descubrimiento de reglas y teoremas. Por otro lado, el orden permite clasificar elementos en secuencias y series, lo que es esencial en el estudio de números y funciones. </a:t>
            </a:r>
            <a:endParaRPr sz="34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400"/>
              <a:buFont typeface="Arial"/>
              <a:buNone/>
            </a:pPr>
            <a:br>
              <a:rPr lang="en-US" sz="3400" b="0" i="0" u="none" strike="noStrike" cap="none">
                <a:solidFill>
                  <a:srgbClr val="0D0D0D"/>
                </a:solidFill>
                <a:highlight>
                  <a:srgbClr val="FFFFFF"/>
                </a:highlight>
                <a:latin typeface="Roboto"/>
                <a:ea typeface="Roboto"/>
                <a:cs typeface="Roboto"/>
                <a:sym typeface="Roboto"/>
              </a:rPr>
            </a:br>
            <a:r>
              <a:rPr lang="en-US" sz="3400" b="1" i="1" u="none" strike="noStrike" cap="none">
                <a:solidFill>
                  <a:srgbClr val="0D0D0D"/>
                </a:solidFill>
                <a:highlight>
                  <a:srgbClr val="FFFFFF"/>
                </a:highlight>
                <a:latin typeface="Roboto"/>
                <a:ea typeface="Roboto"/>
                <a:cs typeface="Roboto"/>
                <a:sym typeface="Roboto"/>
              </a:rPr>
              <a:t>Entender y manipular estas relaciones es esencial para comprender conceptos más avanzados en álgebra, geometría y análisis matemático.</a:t>
            </a:r>
            <a:endParaRPr sz="3800" b="1" i="1" u="none" strike="noStrike" cap="none">
              <a:solidFill>
                <a:srgbClr val="000000"/>
              </a:solidFill>
              <a:latin typeface="Arial"/>
              <a:ea typeface="Arial"/>
              <a:cs typeface="Arial"/>
              <a:sym typeface="Arial"/>
            </a:endParaRPr>
          </a:p>
        </p:txBody>
      </p:sp>
      <p:pic>
        <p:nvPicPr>
          <p:cNvPr id="797" name="Google Shape;797;g2d3f1edc513_0_1478"/>
          <p:cNvPicPr preferRelativeResize="0"/>
          <p:nvPr/>
        </p:nvPicPr>
        <p:blipFill rotWithShape="1">
          <a:blip r:embed="rId5">
            <a:alphaModFix/>
          </a:blip>
          <a:srcRect/>
          <a:stretch/>
        </p:blipFill>
        <p:spPr>
          <a:xfrm>
            <a:off x="13213550" y="2806754"/>
            <a:ext cx="4410225" cy="5108246"/>
          </a:xfrm>
          <a:prstGeom prst="rect">
            <a:avLst/>
          </a:prstGeom>
          <a:noFill/>
          <a:ln>
            <a:noFill/>
          </a:ln>
        </p:spPr>
      </p:pic>
      <p:sp>
        <p:nvSpPr>
          <p:cNvPr id="798" name="Google Shape;798;g2d3f1edc513_0_1478"/>
          <p:cNvSpPr txBox="1"/>
          <p:nvPr/>
        </p:nvSpPr>
        <p:spPr>
          <a:xfrm>
            <a:off x="2205750" y="2222413"/>
            <a:ext cx="10204200" cy="985200"/>
          </a:xfrm>
          <a:prstGeom prst="rect">
            <a:avLst/>
          </a:prstGeom>
          <a:noFill/>
          <a:ln>
            <a:noFill/>
          </a:ln>
        </p:spPr>
        <p:txBody>
          <a:bodyPr spcFirstLastPara="1" wrap="square" lIns="182850" tIns="182850" rIns="182850" bIns="182850" anchor="t" anchorCtr="0">
            <a:noAutofit/>
          </a:bodyPr>
          <a:lstStyle/>
          <a:p>
            <a:pPr marL="0" marR="0" lvl="0" indent="0" algn="just" rtl="0">
              <a:lnSpc>
                <a:spcPct val="100000"/>
              </a:lnSpc>
              <a:spcBef>
                <a:spcPts val="0"/>
              </a:spcBef>
              <a:spcAft>
                <a:spcPts val="0"/>
              </a:spcAft>
              <a:buClr>
                <a:srgbClr val="000000"/>
              </a:buClr>
              <a:buSzPts val="3800"/>
              <a:buFont typeface="Arial"/>
              <a:buNone/>
            </a:pPr>
            <a:r>
              <a:rPr lang="en-US" sz="3800" b="1" i="0" u="none" strike="noStrike" cap="none">
                <a:solidFill>
                  <a:schemeClr val="dk1"/>
                </a:solidFill>
                <a:latin typeface="Arial"/>
                <a:ea typeface="Arial"/>
                <a:cs typeface="Arial"/>
                <a:sym typeface="Arial"/>
              </a:rPr>
              <a:t>Relaciones a través de similitud y orden</a:t>
            </a:r>
            <a:r>
              <a:rPr lang="en-US" sz="3800" b="0" i="0" u="none" strike="noStrike" cap="none">
                <a:solidFill>
                  <a:schemeClr val="dk1"/>
                </a:solidFill>
                <a:latin typeface="Arial"/>
                <a:ea typeface="Arial"/>
                <a:cs typeface="Arial"/>
                <a:sym typeface="Arial"/>
              </a:rPr>
              <a:t> </a:t>
            </a:r>
            <a:endParaRPr sz="3800" b="0" i="0" u="none" strike="noStrike" cap="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g2d3f1edc513_0_1463"/>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d3f1edc513_0_1463"/>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805" name="Google Shape;805;g2d3f1edc513_0_1463"/>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g2d3f1edc513_0_1463"/>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g2d3f1edc513_0_1463"/>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808" name="Google Shape;808;g2d3f1edc513_0_1463"/>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g2d3f1edc513_0_1463"/>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g2d3f1edc513_0_1463"/>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g2d3f1edc513_0_1463"/>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g2d3f1edc513_0_1463"/>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g2d3f1edc513_0_1463"/>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814" name="Google Shape;814;g2d3f1edc513_0_1463"/>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RELACIONES DE SIMILITUD Y ORDEN</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4</a:t>
            </a:r>
            <a:endParaRPr sz="2000" b="1">
              <a:solidFill>
                <a:schemeClr val="lt1"/>
              </a:solidFill>
              <a:latin typeface="Times New Roman"/>
              <a:ea typeface="Times New Roman"/>
              <a:cs typeface="Times New Roman"/>
              <a:sym typeface="Times New Roman"/>
            </a:endParaRPr>
          </a:p>
        </p:txBody>
      </p:sp>
      <p:sp>
        <p:nvSpPr>
          <p:cNvPr id="815" name="Google Shape;815;g2d3f1edc513_0_1463"/>
          <p:cNvSpPr txBox="1"/>
          <p:nvPr/>
        </p:nvSpPr>
        <p:spPr>
          <a:xfrm>
            <a:off x="1933025" y="2702725"/>
            <a:ext cx="7535400" cy="5610600"/>
          </a:xfrm>
          <a:prstGeom prst="rect">
            <a:avLst/>
          </a:prstGeom>
          <a:noFill/>
          <a:ln>
            <a:noFill/>
          </a:ln>
        </p:spPr>
        <p:txBody>
          <a:bodyPr spcFirstLastPara="1" wrap="square" lIns="720000" tIns="182850" rIns="182850" bIns="182850" anchor="t" anchorCtr="0">
            <a:spAutoFit/>
          </a:bodyPr>
          <a:lstStyle/>
          <a:p>
            <a:pPr marL="914400" marR="0" lvl="0" indent="-558800" algn="l" rtl="0">
              <a:lnSpc>
                <a:spcPct val="115000"/>
              </a:lnSpc>
              <a:spcBef>
                <a:spcPts val="0"/>
              </a:spcBef>
              <a:spcAft>
                <a:spcPts val="0"/>
              </a:spcAft>
              <a:buClr>
                <a:srgbClr val="000000"/>
              </a:buClr>
              <a:buSzPts val="3000"/>
              <a:buFont typeface="Arial"/>
              <a:buNone/>
            </a:pPr>
            <a:r>
              <a:rPr lang="en-US" sz="3000" b="1" i="0" u="none" strike="noStrike" cap="none">
                <a:solidFill>
                  <a:srgbClr val="0D0D0D"/>
                </a:solidFill>
                <a:highlight>
                  <a:srgbClr val="FFFFFF"/>
                </a:highlight>
                <a:latin typeface="Roboto"/>
                <a:ea typeface="Roboto"/>
                <a:cs typeface="Roboto"/>
                <a:sym typeface="Roboto"/>
              </a:rPr>
              <a:t>Similitud:</a:t>
            </a:r>
            <a:endParaRPr sz="3000" b="1" i="0" u="none" strike="noStrike" cap="none">
              <a:solidFill>
                <a:srgbClr val="0D0D0D"/>
              </a:solidFill>
              <a:highlight>
                <a:srgbClr val="FFFFFF"/>
              </a:highlight>
              <a:latin typeface="Roboto"/>
              <a:ea typeface="Roboto"/>
              <a:cs typeface="Roboto"/>
              <a:sym typeface="Roboto"/>
            </a:endParaRPr>
          </a:p>
          <a:p>
            <a:pPr marL="355600" marR="0" lvl="1" indent="-3556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Definición de similitud en geometría.</a:t>
            </a:r>
            <a:endParaRPr sz="3000" b="0" i="0" u="none" strike="noStrike" cap="none">
              <a:solidFill>
                <a:srgbClr val="0D0D0D"/>
              </a:solidFill>
              <a:highlight>
                <a:srgbClr val="FFFFFF"/>
              </a:highlight>
              <a:latin typeface="Roboto"/>
              <a:ea typeface="Roboto"/>
              <a:cs typeface="Roboto"/>
              <a:sym typeface="Roboto"/>
            </a:endParaRPr>
          </a:p>
          <a:p>
            <a:pPr marL="355600" marR="0" lvl="1" indent="-3556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Propiedades de los triángulos similares.</a:t>
            </a:r>
            <a:endParaRPr sz="3000" b="0" i="0" u="none" strike="noStrike" cap="none">
              <a:solidFill>
                <a:srgbClr val="0D0D0D"/>
              </a:solidFill>
              <a:highlight>
                <a:srgbClr val="FFFFFF"/>
              </a:highlight>
              <a:latin typeface="Roboto"/>
              <a:ea typeface="Roboto"/>
              <a:cs typeface="Roboto"/>
              <a:sym typeface="Roboto"/>
            </a:endParaRPr>
          </a:p>
          <a:p>
            <a:pPr marL="355600" marR="0" lvl="1" indent="-3556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Teorema de Thales y su aplicación en la similitud de triángulos.</a:t>
            </a:r>
            <a:endParaRPr sz="3000" b="0" i="0" u="none" strike="noStrike" cap="none">
              <a:solidFill>
                <a:srgbClr val="0D0D0D"/>
              </a:solidFill>
              <a:highlight>
                <a:srgbClr val="FFFFFF"/>
              </a:highlight>
              <a:latin typeface="Roboto"/>
              <a:ea typeface="Roboto"/>
              <a:cs typeface="Roboto"/>
              <a:sym typeface="Roboto"/>
            </a:endParaRPr>
          </a:p>
          <a:p>
            <a:pPr marL="355600" marR="0" lvl="1" indent="-3556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Aplicaciones de la similitud en trigonometría.</a:t>
            </a:r>
            <a:endParaRPr sz="3000" b="0" i="0" u="none" strike="noStrike" cap="none">
              <a:solidFill>
                <a:srgbClr val="0D0D0D"/>
              </a:solidFill>
              <a:highlight>
                <a:srgbClr val="FFFFFF"/>
              </a:highlight>
              <a:latin typeface="Roboto"/>
              <a:ea typeface="Roboto"/>
              <a:cs typeface="Roboto"/>
              <a:sym typeface="Roboto"/>
            </a:endParaRPr>
          </a:p>
          <a:p>
            <a:pPr marL="355600" marR="0" lvl="1" indent="-3556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Similitud de figuras en el plano y en el espacio.</a:t>
            </a:r>
            <a:endParaRPr sz="3000" b="0" i="0" u="none" strike="noStrike" cap="none">
              <a:solidFill>
                <a:srgbClr val="0D0D0D"/>
              </a:solidFill>
              <a:highlight>
                <a:srgbClr val="FFFFFF"/>
              </a:highlight>
              <a:latin typeface="Roboto"/>
              <a:ea typeface="Roboto"/>
              <a:cs typeface="Roboto"/>
              <a:sym typeface="Roboto"/>
            </a:endParaRPr>
          </a:p>
        </p:txBody>
      </p:sp>
      <p:pic>
        <p:nvPicPr>
          <p:cNvPr id="816" name="Google Shape;816;g2d3f1edc513_0_1463"/>
          <p:cNvPicPr preferRelativeResize="0"/>
          <p:nvPr/>
        </p:nvPicPr>
        <p:blipFill rotWithShape="1">
          <a:blip r:embed="rId5">
            <a:alphaModFix/>
          </a:blip>
          <a:srcRect/>
          <a:stretch/>
        </p:blipFill>
        <p:spPr>
          <a:xfrm>
            <a:off x="9536850" y="7388475"/>
            <a:ext cx="5931925" cy="2319800"/>
          </a:xfrm>
          <a:prstGeom prst="rect">
            <a:avLst/>
          </a:prstGeom>
          <a:noFill/>
          <a:ln>
            <a:noFill/>
          </a:ln>
        </p:spPr>
      </p:pic>
      <p:sp>
        <p:nvSpPr>
          <p:cNvPr id="817" name="Google Shape;817;g2d3f1edc513_0_1463"/>
          <p:cNvSpPr txBox="1"/>
          <p:nvPr/>
        </p:nvSpPr>
        <p:spPr>
          <a:xfrm>
            <a:off x="9144000" y="2185100"/>
            <a:ext cx="8923200" cy="4548300"/>
          </a:xfrm>
          <a:prstGeom prst="rect">
            <a:avLst/>
          </a:prstGeom>
          <a:noFill/>
          <a:ln>
            <a:noFill/>
          </a:ln>
        </p:spPr>
        <p:txBody>
          <a:bodyPr spcFirstLastPara="1" wrap="square" lIns="182850" tIns="182850" rIns="182850" bIns="182850" anchor="t" anchorCtr="0">
            <a:spAutoFit/>
          </a:bodyPr>
          <a:lstStyle/>
          <a:p>
            <a:pPr marL="0" marR="0" lvl="0" indent="0" algn="l" rtl="0">
              <a:lnSpc>
                <a:spcPct val="115000"/>
              </a:lnSpc>
              <a:spcBef>
                <a:spcPts val="0"/>
              </a:spcBef>
              <a:spcAft>
                <a:spcPts val="0"/>
              </a:spcAft>
              <a:buClr>
                <a:srgbClr val="000000"/>
              </a:buClr>
              <a:buSzPts val="3000"/>
              <a:buFont typeface="Arial"/>
              <a:buNone/>
            </a:pPr>
            <a:r>
              <a:rPr lang="en-US" sz="3000" b="1" i="0" u="none" strike="noStrike" cap="none">
                <a:solidFill>
                  <a:srgbClr val="0D0D0D"/>
                </a:solidFill>
                <a:highlight>
                  <a:srgbClr val="FFFFFF"/>
                </a:highlight>
                <a:latin typeface="Roboto"/>
                <a:ea typeface="Roboto"/>
                <a:cs typeface="Roboto"/>
                <a:sym typeface="Roboto"/>
              </a:rPr>
              <a:t>Orden:</a:t>
            </a:r>
            <a:endParaRPr sz="3000" b="1" i="0" u="none" strike="noStrike" cap="none">
              <a:solidFill>
                <a:srgbClr val="0D0D0D"/>
              </a:solidFill>
              <a:highlight>
                <a:srgbClr val="FFFFFF"/>
              </a:highlight>
              <a:latin typeface="Roboto"/>
              <a:ea typeface="Roboto"/>
              <a:cs typeface="Roboto"/>
              <a:sym typeface="Roboto"/>
            </a:endParaRPr>
          </a:p>
          <a:p>
            <a:pPr marL="10795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Introducción al orden de números reales.</a:t>
            </a:r>
            <a:endParaRPr sz="3000" b="0" i="0" u="none" strike="noStrike" cap="none">
              <a:solidFill>
                <a:srgbClr val="0D0D0D"/>
              </a:solidFill>
              <a:highlight>
                <a:srgbClr val="FFFFFF"/>
              </a:highlight>
              <a:latin typeface="Roboto"/>
              <a:ea typeface="Roboto"/>
              <a:cs typeface="Roboto"/>
              <a:sym typeface="Roboto"/>
            </a:endParaRPr>
          </a:p>
          <a:p>
            <a:pPr marL="10795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Relaciones de orden en conjuntos numéricos.</a:t>
            </a:r>
            <a:endParaRPr sz="3000" b="0" i="0" u="none" strike="noStrike" cap="none">
              <a:solidFill>
                <a:srgbClr val="0D0D0D"/>
              </a:solidFill>
              <a:highlight>
                <a:srgbClr val="FFFFFF"/>
              </a:highlight>
              <a:latin typeface="Roboto"/>
              <a:ea typeface="Roboto"/>
              <a:cs typeface="Roboto"/>
              <a:sym typeface="Roboto"/>
            </a:endParaRPr>
          </a:p>
          <a:p>
            <a:pPr marL="10795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Orden parcial y total.</a:t>
            </a:r>
            <a:endParaRPr sz="3000" b="0" i="0" u="none" strike="noStrike" cap="none">
              <a:solidFill>
                <a:srgbClr val="0D0D0D"/>
              </a:solidFill>
              <a:highlight>
                <a:srgbClr val="FFFFFF"/>
              </a:highlight>
              <a:latin typeface="Roboto"/>
              <a:ea typeface="Roboto"/>
              <a:cs typeface="Roboto"/>
              <a:sym typeface="Roboto"/>
            </a:endParaRPr>
          </a:p>
          <a:p>
            <a:pPr marL="10795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Propiedades de los conjuntos ordenados.</a:t>
            </a:r>
            <a:endParaRPr sz="3000" b="0" i="0" u="none" strike="noStrike" cap="none">
              <a:solidFill>
                <a:srgbClr val="0D0D0D"/>
              </a:solidFill>
              <a:highlight>
                <a:srgbClr val="FFFFFF"/>
              </a:highlight>
              <a:latin typeface="Roboto"/>
              <a:ea typeface="Roboto"/>
              <a:cs typeface="Roboto"/>
              <a:sym typeface="Roboto"/>
            </a:endParaRPr>
          </a:p>
          <a:p>
            <a:pPr marL="10795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Orden en estructuras algebraicas como anillos y cuerpos.</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g2d3f1edc513_0_144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g2d3f1edc513_0_1448"/>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824" name="Google Shape;824;g2d3f1edc513_0_144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g2d3f1edc513_0_144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g2d3f1edc513_0_144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827" name="Google Shape;827;g2d3f1edc513_0_144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g2d3f1edc513_0_144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g2d3f1edc513_0_144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g2d3f1edc513_0_144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g2d3f1edc513_0_144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g2d3f1edc513_0_144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833" name="Google Shape;833;g2d3f1edc513_0_1448"/>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RELACIONES DE SIMILITUD Y ORDEN</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834" name="Google Shape;834;g2d3f1edc513_0_1448"/>
          <p:cNvSpPr txBox="1"/>
          <p:nvPr/>
        </p:nvSpPr>
        <p:spPr>
          <a:xfrm>
            <a:off x="4804975" y="2461525"/>
            <a:ext cx="7950600" cy="821400"/>
          </a:xfrm>
          <a:prstGeom prst="rect">
            <a:avLst/>
          </a:prstGeom>
          <a:noFill/>
          <a:ln>
            <a:noFill/>
          </a:ln>
        </p:spPr>
        <p:txBody>
          <a:bodyPr spcFirstLastPara="1" wrap="square" lIns="182850" tIns="182850" rIns="182850" bIns="182850" anchor="t" anchorCtr="0">
            <a:noAutofit/>
          </a:bodyPr>
          <a:lstStyle/>
          <a:p>
            <a:pPr marL="0" lvl="0" indent="0" algn="ctr" rtl="0">
              <a:spcBef>
                <a:spcPts val="0"/>
              </a:spcBef>
              <a:spcAft>
                <a:spcPts val="0"/>
              </a:spcAft>
              <a:buNone/>
            </a:pPr>
            <a:r>
              <a:rPr lang="en-US" sz="4200" b="1">
                <a:solidFill>
                  <a:srgbClr val="A71C19"/>
                </a:solidFill>
              </a:rPr>
              <a:t>TIPS DE PRESABERES</a:t>
            </a:r>
            <a:endParaRPr sz="4200" b="1">
              <a:solidFill>
                <a:srgbClr val="A71C19"/>
              </a:solidFill>
            </a:endParaRPr>
          </a:p>
        </p:txBody>
      </p:sp>
      <p:pic>
        <p:nvPicPr>
          <p:cNvPr id="835" name="Google Shape;835;g2d3f1edc513_0_1448" descr="LOS SIGNOS MAYOR QUE &gt; MENOR QUE &lt; E IGUAL = QUE – RELACIÓN DE ORDEN"/>
          <p:cNvPicPr preferRelativeResize="0"/>
          <p:nvPr/>
        </p:nvPicPr>
        <p:blipFill>
          <a:blip r:embed="rId5">
            <a:alphaModFix/>
          </a:blip>
          <a:stretch>
            <a:fillRect/>
          </a:stretch>
        </p:blipFill>
        <p:spPr>
          <a:xfrm>
            <a:off x="1481575" y="3791450"/>
            <a:ext cx="6180850" cy="3549800"/>
          </a:xfrm>
          <a:prstGeom prst="rect">
            <a:avLst/>
          </a:prstGeom>
          <a:noFill/>
          <a:ln>
            <a:noFill/>
          </a:ln>
        </p:spPr>
      </p:pic>
      <p:pic>
        <p:nvPicPr>
          <p:cNvPr id="836" name="Google Shape;836;g2d3f1edc513_0_1448"/>
          <p:cNvPicPr preferRelativeResize="0"/>
          <p:nvPr/>
        </p:nvPicPr>
        <p:blipFill>
          <a:blip r:embed="rId6">
            <a:alphaModFix/>
          </a:blip>
          <a:stretch>
            <a:fillRect/>
          </a:stretch>
        </p:blipFill>
        <p:spPr>
          <a:xfrm>
            <a:off x="8372850" y="4424463"/>
            <a:ext cx="7950750" cy="258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d3f1edc513_0_99"/>
          <p:cNvSpPr/>
          <p:nvPr/>
        </p:nvSpPr>
        <p:spPr>
          <a:xfrm>
            <a:off x="13274538" y="10543"/>
            <a:ext cx="5013600" cy="28047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g2d3f1edc513_0_99"/>
          <p:cNvSpPr/>
          <p:nvPr/>
        </p:nvSpPr>
        <p:spPr>
          <a:xfrm>
            <a:off x="12260961" y="2887120"/>
            <a:ext cx="1492250" cy="149225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g2d3f1edc513_0_99"/>
          <p:cNvSpPr/>
          <p:nvPr/>
        </p:nvSpPr>
        <p:spPr>
          <a:xfrm>
            <a:off x="13272011" y="2478100"/>
            <a:ext cx="1048588" cy="104858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g2d3f1edc513_0_99"/>
          <p:cNvSpPr/>
          <p:nvPr/>
        </p:nvSpPr>
        <p:spPr>
          <a:xfrm>
            <a:off x="17140215" y="2244138"/>
            <a:ext cx="119100" cy="8229600"/>
          </a:xfrm>
          <a:prstGeom prst="rect">
            <a:avLst/>
          </a:prstGeom>
          <a:solidFill>
            <a:srgbClr val="1D1F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g2d3f1edc513_0_99"/>
          <p:cNvSpPr/>
          <p:nvPr/>
        </p:nvSpPr>
        <p:spPr>
          <a:xfrm>
            <a:off x="0" y="-187337"/>
            <a:ext cx="1284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g2d3f1edc513_0_99"/>
          <p:cNvSpPr/>
          <p:nvPr/>
        </p:nvSpPr>
        <p:spPr>
          <a:xfrm>
            <a:off x="28302" y="1028700"/>
            <a:ext cx="10869900" cy="125400"/>
          </a:xfrm>
          <a:prstGeom prst="rect">
            <a:avLst/>
          </a:prstGeom>
          <a:solidFill>
            <a:srgbClr val="6914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g2d3f1edc513_0_99"/>
          <p:cNvSpPr txBox="1"/>
          <p:nvPr/>
        </p:nvSpPr>
        <p:spPr>
          <a:xfrm>
            <a:off x="1028700" y="9191625"/>
            <a:ext cx="10417200" cy="277200"/>
          </a:xfrm>
          <a:prstGeom prst="rect">
            <a:avLst/>
          </a:prstGeom>
          <a:noFill/>
          <a:ln>
            <a:noFill/>
          </a:ln>
        </p:spPr>
        <p:txBody>
          <a:bodyPr spcFirstLastPara="1" wrap="square" lIns="0" tIns="0" rIns="0" bIns="0" anchor="t" anchorCtr="0">
            <a:sp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9" name="Google Shape;119;g2d3f1edc513_0_99"/>
          <p:cNvSpPr/>
          <p:nvPr/>
        </p:nvSpPr>
        <p:spPr>
          <a:xfrm>
            <a:off x="14659386" y="0"/>
            <a:ext cx="2485614" cy="2485614"/>
          </a:xfrm>
          <a:custGeom>
            <a:avLst/>
            <a:gdLst/>
            <a:ahLst/>
            <a:cxnLst/>
            <a:rect l="l" t="t" r="r" b="b"/>
            <a:pathLst>
              <a:path w="3314152" h="3314152" extrusionOk="0">
                <a:moveTo>
                  <a:pt x="0" y="0"/>
                </a:moveTo>
                <a:lnTo>
                  <a:pt x="3314152" y="0"/>
                </a:lnTo>
                <a:lnTo>
                  <a:pt x="3314152" y="3314152"/>
                </a:lnTo>
                <a:lnTo>
                  <a:pt x="0" y="3314152"/>
                </a:lnTo>
                <a:lnTo>
                  <a:pt x="0" y="0"/>
                </a:lnTo>
                <a:close/>
              </a:path>
            </a:pathLst>
          </a:custGeom>
          <a:blipFill rotWithShape="1">
            <a:blip r:embed="rId3">
              <a:alphaModFix/>
            </a:blip>
            <a:stretch>
              <a:fillRect/>
            </a:stretch>
          </a:blipFill>
          <a:ln>
            <a:noFill/>
          </a:ln>
        </p:spPr>
      </p:sp>
      <p:sp>
        <p:nvSpPr>
          <p:cNvPr id="120" name="Google Shape;120;g2d3f1edc513_0_99"/>
          <p:cNvSpPr txBox="1"/>
          <p:nvPr/>
        </p:nvSpPr>
        <p:spPr>
          <a:xfrm>
            <a:off x="688650" y="2887125"/>
            <a:ext cx="12431400" cy="556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2900" b="1" i="0" u="none" strike="noStrike" cap="none">
                <a:solidFill>
                  <a:srgbClr val="000000"/>
                </a:solidFill>
                <a:latin typeface="Arial"/>
                <a:ea typeface="Arial"/>
                <a:cs typeface="Arial"/>
                <a:sym typeface="Arial"/>
              </a:rPr>
              <a:t>TABLA  DE  CONTENIDO</a:t>
            </a:r>
            <a:endParaRPr sz="29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29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29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1.  Generalidades de las pruebas saber pro</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2.  Generalidades razonamiento cuantitativo saber pro 2024</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3.  Metodología de trabajo.</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4.  Prueba diagnóstica</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5.  Training</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3400" b="0" i="0" u="none" strike="noStrike" cap="none">
                <a:solidFill>
                  <a:srgbClr val="000000"/>
                </a:solidFill>
                <a:latin typeface="Arial"/>
                <a:ea typeface="Arial"/>
                <a:cs typeface="Arial"/>
                <a:sym typeface="Arial"/>
              </a:rPr>
              <a:t>6.  Prueba final.</a:t>
            </a:r>
            <a:endParaRPr sz="3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3100" b="0" i="0" u="none" strike="noStrike" cap="none">
              <a:solidFill>
                <a:srgbClr val="000000"/>
              </a:solidFill>
              <a:latin typeface="Arial"/>
              <a:ea typeface="Arial"/>
              <a:cs typeface="Arial"/>
              <a:sym typeface="Arial"/>
            </a:endParaRPr>
          </a:p>
        </p:txBody>
      </p:sp>
      <p:pic>
        <p:nvPicPr>
          <p:cNvPr id="121" name="Google Shape;121;g2d3f1edc513_0_99"/>
          <p:cNvPicPr preferRelativeResize="0"/>
          <p:nvPr/>
        </p:nvPicPr>
        <p:blipFill>
          <a:blip r:embed="rId4">
            <a:alphaModFix/>
          </a:blip>
          <a:stretch>
            <a:fillRect/>
          </a:stretch>
        </p:blipFill>
        <p:spPr>
          <a:xfrm>
            <a:off x="9116675" y="5682227"/>
            <a:ext cx="4155325" cy="35251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2d3f1edc513_0_1433"/>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g2d3f1edc513_0_1433"/>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843" name="Google Shape;843;g2d3f1edc513_0_1433"/>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g2d3f1edc513_0_1433"/>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g2d3f1edc513_0_1433"/>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846" name="Google Shape;846;g2d3f1edc513_0_1433"/>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g2d3f1edc513_0_1433"/>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g2d3f1edc513_0_1433"/>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g2d3f1edc513_0_1433"/>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g2d3f1edc513_0_1433"/>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g2d3f1edc513_0_1433"/>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852" name="Google Shape;852;g2d3f1edc513_0_1433"/>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RELACIONES DE SIMILITUD Y ORDEN</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853" name="Google Shape;853;g2d3f1edc513_0_1433"/>
          <p:cNvPicPr preferRelativeResize="0"/>
          <p:nvPr/>
        </p:nvPicPr>
        <p:blipFill rotWithShape="1">
          <a:blip r:embed="rId5">
            <a:alphaModFix/>
          </a:blip>
          <a:srcRect/>
          <a:stretch/>
        </p:blipFill>
        <p:spPr>
          <a:xfrm>
            <a:off x="2590800" y="2702725"/>
            <a:ext cx="8678475" cy="5480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g2d3f1edc513_0_141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g2d3f1edc513_0_1418"/>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860" name="Google Shape;860;g2d3f1edc513_0_141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g2d3f1edc513_0_141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g2d3f1edc513_0_141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863" name="Google Shape;863;g2d3f1edc513_0_141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g2d3f1edc513_0_141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g2d3f1edc513_0_141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g2d3f1edc513_0_141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g2d3f1edc513_0_141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g2d3f1edc513_0_141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869" name="Google Shape;869;g2d3f1edc513_0_1418"/>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RELACIONES DE SIMILITUD Y ORDEN</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870" name="Google Shape;870;g2d3f1edc513_0_1418"/>
          <p:cNvPicPr preferRelativeResize="0"/>
          <p:nvPr/>
        </p:nvPicPr>
        <p:blipFill>
          <a:blip r:embed="rId5">
            <a:alphaModFix/>
          </a:blip>
          <a:stretch>
            <a:fillRect/>
          </a:stretch>
        </p:blipFill>
        <p:spPr>
          <a:xfrm>
            <a:off x="2067825" y="2203375"/>
            <a:ext cx="10116734" cy="4396773"/>
          </a:xfrm>
          <a:prstGeom prst="rect">
            <a:avLst/>
          </a:prstGeom>
          <a:noFill/>
          <a:ln>
            <a:noFill/>
          </a:ln>
        </p:spPr>
      </p:pic>
      <p:pic>
        <p:nvPicPr>
          <p:cNvPr id="871" name="Google Shape;871;g2d3f1edc513_0_1418"/>
          <p:cNvPicPr preferRelativeResize="0"/>
          <p:nvPr/>
        </p:nvPicPr>
        <p:blipFill rotWithShape="1">
          <a:blip r:embed="rId6">
            <a:alphaModFix/>
          </a:blip>
          <a:srcRect l="9730"/>
          <a:stretch/>
        </p:blipFill>
        <p:spPr>
          <a:xfrm>
            <a:off x="10822250" y="5331275"/>
            <a:ext cx="7063650" cy="33297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g2d3faae0a78_0_347"/>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g2d3faae0a78_0_347"/>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13" name="Google Shape;1213;g2d3faae0a78_0_347"/>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g2d3faae0a78_0_347"/>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g2d3faae0a78_0_347"/>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216" name="Google Shape;1216;g2d3faae0a78_0_347"/>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g2d3faae0a78_0_347"/>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g2d3faae0a78_0_347"/>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g2d3faae0a78_0_347"/>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g2d3faae0a78_0_347"/>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g2d3faae0a78_0_347"/>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222" name="Google Shape;1222;g2d3faae0a78_0_347"/>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223" name="Google Shape;1223;g2d3faae0a78_0_347"/>
          <p:cNvSpPr txBox="1"/>
          <p:nvPr/>
        </p:nvSpPr>
        <p:spPr>
          <a:xfrm>
            <a:off x="1864600" y="2203375"/>
            <a:ext cx="9907800" cy="7265100"/>
          </a:xfrm>
          <a:prstGeom prst="rect">
            <a:avLst/>
          </a:prstGeom>
          <a:noFill/>
          <a:ln>
            <a:noFill/>
          </a:ln>
        </p:spPr>
        <p:txBody>
          <a:bodyPr spcFirstLastPara="1" wrap="square" lIns="182850" tIns="182850" rIns="182850" bIns="182850" anchor="t" anchorCtr="0">
            <a:spAutoFit/>
          </a:bodyPr>
          <a:lstStyle/>
          <a:p>
            <a:pPr marL="0" marR="0" lvl="0" indent="0" algn="just" rtl="0">
              <a:lnSpc>
                <a:spcPct val="100000"/>
              </a:lnSpc>
              <a:spcBef>
                <a:spcPts val="0"/>
              </a:spcBef>
              <a:spcAft>
                <a:spcPts val="0"/>
              </a:spcAft>
              <a:buClr>
                <a:srgbClr val="000000"/>
              </a:buClr>
              <a:buSzPts val="3200"/>
              <a:buFont typeface="Arial"/>
              <a:buNone/>
            </a:pPr>
            <a:r>
              <a:rPr lang="en-US" sz="3200" b="0" i="0" u="none" strike="noStrike" cap="none">
                <a:solidFill>
                  <a:srgbClr val="0D0D0D"/>
                </a:solidFill>
                <a:highlight>
                  <a:srgbClr val="FFFFFF"/>
                </a:highlight>
                <a:latin typeface="Roboto"/>
                <a:ea typeface="Roboto"/>
                <a:cs typeface="Roboto"/>
                <a:sym typeface="Roboto"/>
              </a:rPr>
              <a:t>Las tablas y gráficos son herramientas para visualizar y analizar datos en matemáticas. Permiten organizar información de manera clara y concisa, lo que facilita la identificación de tendencias, patrones y relaciones entre variables.</a:t>
            </a: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r>
              <a:rPr lang="en-US" sz="3200" b="0" i="0" u="none" strike="noStrike" cap="none">
                <a:solidFill>
                  <a:srgbClr val="0D0D0D"/>
                </a:solidFill>
                <a:highlight>
                  <a:srgbClr val="FFFFFF"/>
                </a:highlight>
                <a:latin typeface="Roboto"/>
                <a:ea typeface="Roboto"/>
                <a:cs typeface="Roboto"/>
                <a:sym typeface="Roboto"/>
              </a:rPr>
              <a:t>Interpretar tablas y gráficos es fundamental en áreas como estadística, análisis de funciones, y modelado matemático, donde los datos son clave para la toma de decisiones y la formulación de conclusiones. Además, la habilidad para crear representaciones visuales precisas de datos es útil en campos tan diversos como la educación, la ciencia, la economía y la ingeniería.</a:t>
            </a:r>
            <a:endParaRPr sz="3600" b="0" i="0" u="none" strike="noStrike" cap="none">
              <a:solidFill>
                <a:srgbClr val="000000"/>
              </a:solidFill>
              <a:latin typeface="Arial"/>
              <a:ea typeface="Arial"/>
              <a:cs typeface="Arial"/>
              <a:sym typeface="Arial"/>
            </a:endParaRPr>
          </a:p>
        </p:txBody>
      </p:sp>
      <p:pic>
        <p:nvPicPr>
          <p:cNvPr id="1224" name="Google Shape;1224;g2d3faae0a78_0_347"/>
          <p:cNvPicPr preferRelativeResize="0"/>
          <p:nvPr/>
        </p:nvPicPr>
        <p:blipFill rotWithShape="1">
          <a:blip r:embed="rId5">
            <a:alphaModFix/>
          </a:blip>
          <a:srcRect/>
          <a:stretch/>
        </p:blipFill>
        <p:spPr>
          <a:xfrm>
            <a:off x="12298375" y="3139850"/>
            <a:ext cx="5759576" cy="34413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g2d3faae0a78_0_36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g2d3faae0a78_0_36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31" name="Google Shape;1231;g2d3faae0a78_0_36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g2d3faae0a78_0_36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g2d3faae0a78_0_36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234" name="Google Shape;1234;g2d3faae0a78_0_36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g2d3faae0a78_0_36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g2d3faae0a78_0_36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g2d3faae0a78_0_36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g2d3faae0a78_0_36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g2d3faae0a78_0_36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240" name="Google Shape;1240;g2d3faae0a78_0_36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241" name="Google Shape;1241;g2d3faae0a78_0_364"/>
          <p:cNvSpPr txBox="1"/>
          <p:nvPr/>
        </p:nvSpPr>
        <p:spPr>
          <a:xfrm>
            <a:off x="1933025" y="2203375"/>
            <a:ext cx="11712900" cy="7431300"/>
          </a:xfrm>
          <a:prstGeom prst="rect">
            <a:avLst/>
          </a:prstGeom>
          <a:noFill/>
          <a:ln>
            <a:noFill/>
          </a:ln>
        </p:spPr>
        <p:txBody>
          <a:bodyPr spcFirstLastPara="1" wrap="square" lIns="182850" tIns="182850" rIns="182850" bIns="182850" anchor="t" anchorCtr="0">
            <a:spAutoFit/>
          </a:bodyPr>
          <a:lstStyle/>
          <a:p>
            <a:pPr marL="914400" marR="0" lvl="0" indent="-654050" algn="just" rtl="0">
              <a:lnSpc>
                <a:spcPct val="115000"/>
              </a:lnSpc>
              <a:spcBef>
                <a:spcPts val="0"/>
              </a:spcBef>
              <a:spcAft>
                <a:spcPts val="0"/>
              </a:spcAft>
              <a:buClr>
                <a:srgbClr val="0D0D0D"/>
              </a:buClr>
              <a:buSzPts val="3100"/>
              <a:buFont typeface="Roboto"/>
              <a:buChar char="●"/>
            </a:pPr>
            <a:r>
              <a:rPr lang="en-US" sz="3100" b="0" i="0" u="none" strike="noStrike" cap="none">
                <a:solidFill>
                  <a:srgbClr val="0D0D0D"/>
                </a:solidFill>
                <a:highlight>
                  <a:srgbClr val="FFFFFF"/>
                </a:highlight>
                <a:latin typeface="Roboto"/>
                <a:ea typeface="Roboto"/>
                <a:cs typeface="Roboto"/>
                <a:sym typeface="Roboto"/>
              </a:rPr>
              <a:t>Tablas: Son conjuntos de datos organizados en filas y columnas. Son útiles para mostrar información de manera estructurada y fácilmente legible y se utilizan para representar datos numéricos, relaciones entre variables y resultados de experimentos.</a:t>
            </a:r>
            <a:endParaRPr sz="3100" b="0" i="0" u="none" strike="noStrike" cap="none">
              <a:solidFill>
                <a:srgbClr val="0D0D0D"/>
              </a:solidFill>
              <a:highlight>
                <a:srgbClr val="FFFFFF"/>
              </a:highlight>
              <a:latin typeface="Roboto"/>
              <a:ea typeface="Roboto"/>
              <a:cs typeface="Roboto"/>
              <a:sym typeface="Roboto"/>
            </a:endParaRPr>
          </a:p>
          <a:p>
            <a:pPr marL="914400" marR="0" lvl="0" indent="0" algn="just" rtl="0">
              <a:lnSpc>
                <a:spcPct val="115000"/>
              </a:lnSpc>
              <a:spcBef>
                <a:spcPts val="0"/>
              </a:spcBef>
              <a:spcAft>
                <a:spcPts val="0"/>
              </a:spcAft>
              <a:buClr>
                <a:srgbClr val="000000"/>
              </a:buClr>
              <a:buSzPts val="3600"/>
              <a:buFont typeface="Arial"/>
              <a:buNone/>
            </a:pPr>
            <a:endParaRPr sz="3100" b="0" i="0" u="none" strike="noStrike" cap="none">
              <a:solidFill>
                <a:srgbClr val="0D0D0D"/>
              </a:solidFill>
              <a:highlight>
                <a:srgbClr val="FFFFFF"/>
              </a:highlight>
              <a:latin typeface="Roboto"/>
              <a:ea typeface="Roboto"/>
              <a:cs typeface="Roboto"/>
              <a:sym typeface="Roboto"/>
            </a:endParaRPr>
          </a:p>
          <a:p>
            <a:pPr marL="914400" marR="0" lvl="0" indent="-654050" algn="just" rtl="0">
              <a:lnSpc>
                <a:spcPct val="115000"/>
              </a:lnSpc>
              <a:spcBef>
                <a:spcPts val="0"/>
              </a:spcBef>
              <a:spcAft>
                <a:spcPts val="0"/>
              </a:spcAft>
              <a:buClr>
                <a:srgbClr val="0D0D0D"/>
              </a:buClr>
              <a:buSzPts val="3100"/>
              <a:buFont typeface="Roboto"/>
              <a:buChar char="●"/>
            </a:pPr>
            <a:r>
              <a:rPr lang="en-US" sz="3100" b="0" i="0" u="none" strike="noStrike" cap="none">
                <a:solidFill>
                  <a:srgbClr val="0D0D0D"/>
                </a:solidFill>
                <a:highlight>
                  <a:srgbClr val="FFFFFF"/>
                </a:highlight>
                <a:latin typeface="Roboto"/>
                <a:ea typeface="Roboto"/>
                <a:cs typeface="Roboto"/>
                <a:sym typeface="Roboto"/>
              </a:rPr>
              <a:t>Gráficos: Son representaciones visuales de datos que permiten identificar patrones y tendencias de manera rápida y efectiva. Los tipos comunes de gráficos incluyen gráficos de barras, circulares,  de líneas y diagramas de dispersión; todos estos se utilizan para representar funciones, modelar fenómenos naturales y analizar datos estadísticos.</a:t>
            </a:r>
            <a:endParaRPr sz="3100" b="0" i="0" u="none" strike="noStrike" cap="none">
              <a:solidFill>
                <a:srgbClr val="0D0D0D"/>
              </a:solidFill>
              <a:highlight>
                <a:srgbClr val="FFFFFF"/>
              </a:highlight>
              <a:latin typeface="Roboto"/>
              <a:ea typeface="Roboto"/>
              <a:cs typeface="Roboto"/>
              <a:sym typeface="Roboto"/>
            </a:endParaRPr>
          </a:p>
        </p:txBody>
      </p:sp>
      <p:pic>
        <p:nvPicPr>
          <p:cNvPr id="1242" name="Google Shape;1242;g2d3faae0a78_0_364"/>
          <p:cNvPicPr preferRelativeResize="0"/>
          <p:nvPr/>
        </p:nvPicPr>
        <p:blipFill rotWithShape="1">
          <a:blip r:embed="rId5">
            <a:alphaModFix/>
          </a:blip>
          <a:srcRect/>
          <a:stretch/>
        </p:blipFill>
        <p:spPr>
          <a:xfrm>
            <a:off x="14429900" y="2275273"/>
            <a:ext cx="3673250" cy="2838210"/>
          </a:xfrm>
          <a:prstGeom prst="rect">
            <a:avLst/>
          </a:prstGeom>
          <a:noFill/>
          <a:ln>
            <a:noFill/>
          </a:ln>
        </p:spPr>
      </p:pic>
      <p:pic>
        <p:nvPicPr>
          <p:cNvPr id="1243" name="Google Shape;1243;g2d3faae0a78_0_364"/>
          <p:cNvPicPr preferRelativeResize="0"/>
          <p:nvPr/>
        </p:nvPicPr>
        <p:blipFill rotWithShape="1">
          <a:blip r:embed="rId6">
            <a:alphaModFix/>
          </a:blip>
          <a:srcRect/>
          <a:stretch/>
        </p:blipFill>
        <p:spPr>
          <a:xfrm>
            <a:off x="14429900" y="5741870"/>
            <a:ext cx="3491142" cy="263655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g2d3faae0a78_0_37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g2d3faae0a78_0_37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50" name="Google Shape;1250;g2d3faae0a78_0_37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g2d3faae0a78_0_37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g2d3faae0a78_0_37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253" name="Google Shape;1253;g2d3faae0a78_0_37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g2d3faae0a78_0_37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g2d3faae0a78_0_37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g2d3faae0a78_0_37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g2d3faae0a78_0_37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g2d3faae0a78_0_37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259" name="Google Shape;1259;g2d3faae0a78_0_37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260" name="Google Shape;1260;g2d3faae0a78_0_379"/>
          <p:cNvSpPr txBox="1"/>
          <p:nvPr/>
        </p:nvSpPr>
        <p:spPr>
          <a:xfrm>
            <a:off x="5725225" y="2041300"/>
            <a:ext cx="11790000" cy="7734600"/>
          </a:xfrm>
          <a:prstGeom prst="rect">
            <a:avLst/>
          </a:prstGeom>
          <a:noFill/>
          <a:ln>
            <a:noFill/>
          </a:ln>
        </p:spPr>
        <p:txBody>
          <a:bodyPr spcFirstLastPara="1" wrap="square" lIns="182850" tIns="182850" rIns="182850" bIns="182850" anchor="t" anchorCtr="0">
            <a:spAutoFit/>
          </a:bodyPr>
          <a:lstStyle/>
          <a:p>
            <a:pPr marL="914400" marR="0" lvl="0"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Tablas: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Construcción de tablas a partir de datos numéricos.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Interpretación de tablas de frecuencia.</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Organización de datos en tablas de doble entrada.</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Tablas de valores de funciones y su representación gráfica.</a:t>
            </a:r>
            <a:endParaRPr sz="3000" b="0" i="0" u="none" strike="noStrike" cap="none">
              <a:solidFill>
                <a:srgbClr val="0D0D0D"/>
              </a:solidFill>
              <a:highlight>
                <a:srgbClr val="FFFFFF"/>
              </a:highlight>
              <a:latin typeface="Roboto"/>
              <a:ea typeface="Roboto"/>
              <a:cs typeface="Roboto"/>
              <a:sym typeface="Roboto"/>
            </a:endParaRPr>
          </a:p>
          <a:p>
            <a:pPr marL="914400" marR="0" lvl="0"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Gráficos: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Tipos de gráficos y sus aplicaciones.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Construcción de gráficos a partir de datos experimentales.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Interpretación de gráficos de funciones.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Diagramas de dispersión y su análisis.</a:t>
            </a:r>
            <a:endParaRPr sz="3000" b="0" i="0" u="none" strike="noStrike" cap="none">
              <a:solidFill>
                <a:srgbClr val="0D0D0D"/>
              </a:solidFill>
              <a:highlight>
                <a:srgbClr val="FFFFFF"/>
              </a:highlight>
              <a:latin typeface="Roboto"/>
              <a:ea typeface="Roboto"/>
              <a:cs typeface="Roboto"/>
              <a:sym typeface="Roboto"/>
            </a:endParaRPr>
          </a:p>
          <a:p>
            <a:pPr marL="1828800" marR="0" lvl="1" indent="-647700" algn="l" rtl="0">
              <a:lnSpc>
                <a:spcPct val="115000"/>
              </a:lnSpc>
              <a:spcBef>
                <a:spcPts val="0"/>
              </a:spcBef>
              <a:spcAft>
                <a:spcPts val="0"/>
              </a:spcAft>
              <a:buClr>
                <a:srgbClr val="0D0D0D"/>
              </a:buClr>
              <a:buSzPts val="3000"/>
              <a:buFont typeface="Roboto"/>
              <a:buChar char="●"/>
            </a:pPr>
            <a:r>
              <a:rPr lang="en-US" sz="3000" b="0" i="0" u="none" strike="noStrike" cap="none">
                <a:solidFill>
                  <a:srgbClr val="0D0D0D"/>
                </a:solidFill>
                <a:highlight>
                  <a:srgbClr val="FFFFFF"/>
                </a:highlight>
                <a:latin typeface="Roboto"/>
                <a:ea typeface="Roboto"/>
                <a:cs typeface="Roboto"/>
                <a:sym typeface="Roboto"/>
              </a:rPr>
              <a:t>Herramientas computacionales para la </a:t>
            </a:r>
            <a:endParaRPr sz="3000" b="0" i="0" u="none" strike="noStrike" cap="none">
              <a:solidFill>
                <a:srgbClr val="0D0D0D"/>
              </a:solidFill>
              <a:highlight>
                <a:srgbClr val="FFFFFF"/>
              </a:highlight>
              <a:latin typeface="Roboto"/>
              <a:ea typeface="Roboto"/>
              <a:cs typeface="Roboto"/>
              <a:sym typeface="Roboto"/>
            </a:endParaRPr>
          </a:p>
          <a:p>
            <a:pPr marL="1828800" marR="0" lvl="0" indent="0" algn="l" rtl="0">
              <a:lnSpc>
                <a:spcPct val="115000"/>
              </a:lnSpc>
              <a:spcBef>
                <a:spcPts val="0"/>
              </a:spcBef>
              <a:spcAft>
                <a:spcPts val="0"/>
              </a:spcAft>
              <a:buNone/>
            </a:pPr>
            <a:r>
              <a:rPr lang="en-US" sz="3000" b="0" i="0" u="none" strike="noStrike" cap="none">
                <a:solidFill>
                  <a:srgbClr val="0D0D0D"/>
                </a:solidFill>
                <a:highlight>
                  <a:srgbClr val="FFFFFF"/>
                </a:highlight>
                <a:latin typeface="Roboto"/>
                <a:ea typeface="Roboto"/>
                <a:cs typeface="Roboto"/>
                <a:sym typeface="Roboto"/>
              </a:rPr>
              <a:t>creación y visualización de gráficos.</a:t>
            </a:r>
            <a:endParaRPr sz="3000" b="0" i="0" u="none" strike="noStrike" cap="none">
              <a:solidFill>
                <a:srgbClr val="0D0D0D"/>
              </a:solidFill>
              <a:highlight>
                <a:srgbClr val="FFFFFF"/>
              </a:highlight>
              <a:latin typeface="Roboto"/>
              <a:ea typeface="Roboto"/>
              <a:cs typeface="Roboto"/>
              <a:sym typeface="Roboto"/>
            </a:endParaRPr>
          </a:p>
        </p:txBody>
      </p:sp>
      <p:pic>
        <p:nvPicPr>
          <p:cNvPr id="1261" name="Google Shape;1261;g2d3faae0a78_0_379"/>
          <p:cNvPicPr preferRelativeResize="0"/>
          <p:nvPr/>
        </p:nvPicPr>
        <p:blipFill rotWithShape="1">
          <a:blip r:embed="rId5">
            <a:alphaModFix/>
          </a:blip>
          <a:srcRect/>
          <a:stretch/>
        </p:blipFill>
        <p:spPr>
          <a:xfrm>
            <a:off x="370201" y="3806801"/>
            <a:ext cx="5061750" cy="4140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g2d3faae0a78_0_39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g2d3faae0a78_0_39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68" name="Google Shape;1268;g2d3faae0a78_0_39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g2d3faae0a78_0_39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g2d3faae0a78_0_39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271" name="Google Shape;1271;g2d3faae0a78_0_39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g2d3faae0a78_0_39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g2d3faae0a78_0_39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g2d3faae0a78_0_39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g2d3faae0a78_0_39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g2d3faae0a78_0_39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277" name="Google Shape;1277;g2d3faae0a78_0_39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278" name="Google Shape;1278;g2d3faae0a78_0_394"/>
          <p:cNvSpPr txBox="1"/>
          <p:nvPr/>
        </p:nvSpPr>
        <p:spPr>
          <a:xfrm>
            <a:off x="6517009" y="2211487"/>
            <a:ext cx="6192600" cy="8619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TABLAS ESTADÍSTICAS</a:t>
            </a:r>
            <a:endParaRPr sz="4400" b="1">
              <a:solidFill>
                <a:schemeClr val="dk1"/>
              </a:solidFill>
              <a:latin typeface="Calibri"/>
              <a:ea typeface="Calibri"/>
              <a:cs typeface="Calibri"/>
              <a:sym typeface="Calibri"/>
            </a:endParaRPr>
          </a:p>
        </p:txBody>
      </p:sp>
      <p:sp>
        <p:nvSpPr>
          <p:cNvPr id="1279" name="Google Shape;1279;g2d3faae0a78_0_394"/>
          <p:cNvSpPr/>
          <p:nvPr/>
        </p:nvSpPr>
        <p:spPr>
          <a:xfrm>
            <a:off x="2067825" y="3073375"/>
            <a:ext cx="15573000" cy="19500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Es un cuadro que se usa para organizar, clasificar y resumir datos relevantes que se han recolectado, con la finalidad de informarse sobre algún tema. Su uso permite registrar, ordenar y resumir los resultados cuantitativos recolectados de alguna variable investigada, así como establecer relaciones entre diversas variables.</a:t>
            </a:r>
            <a:endParaRPr sz="2800"/>
          </a:p>
        </p:txBody>
      </p:sp>
      <p:graphicFrame>
        <p:nvGraphicFramePr>
          <p:cNvPr id="1280" name="Google Shape;1280;g2d3faae0a78_0_394"/>
          <p:cNvGraphicFramePr/>
          <p:nvPr/>
        </p:nvGraphicFramePr>
        <p:xfrm>
          <a:off x="4294804" y="5382348"/>
          <a:ext cx="8614300" cy="3740275"/>
        </p:xfrm>
        <a:graphic>
          <a:graphicData uri="http://schemas.openxmlformats.org/drawingml/2006/table">
            <a:tbl>
              <a:tblPr>
                <a:gradFill>
                  <a:gsLst>
                    <a:gs pos="0">
                      <a:srgbClr val="9BE9FF"/>
                    </a:gs>
                    <a:gs pos="35000">
                      <a:srgbClr val="B8F1FF"/>
                    </a:gs>
                    <a:gs pos="100000">
                      <a:srgbClr val="E2FBFF"/>
                    </a:gs>
                  </a:gsLst>
                  <a:lin ang="16200038" scaled="0"/>
                </a:gradFill>
                <a:tableStyleId>{23BDB6F0-1024-48DC-875A-ED4F7E1B6867}</a:tableStyleId>
              </a:tblPr>
              <a:tblGrid>
                <a:gridCol w="2203350">
                  <a:extLst>
                    <a:ext uri="{9D8B030D-6E8A-4147-A177-3AD203B41FA5}">
                      <a16:colId xmlns:a16="http://schemas.microsoft.com/office/drawing/2014/main" val="20000"/>
                    </a:ext>
                  </a:extLst>
                </a:gridCol>
                <a:gridCol w="2608175">
                  <a:extLst>
                    <a:ext uri="{9D8B030D-6E8A-4147-A177-3AD203B41FA5}">
                      <a16:colId xmlns:a16="http://schemas.microsoft.com/office/drawing/2014/main" val="20001"/>
                    </a:ext>
                  </a:extLst>
                </a:gridCol>
                <a:gridCol w="1821400">
                  <a:extLst>
                    <a:ext uri="{9D8B030D-6E8A-4147-A177-3AD203B41FA5}">
                      <a16:colId xmlns:a16="http://schemas.microsoft.com/office/drawing/2014/main" val="20002"/>
                    </a:ext>
                  </a:extLst>
                </a:gridCol>
                <a:gridCol w="1981375">
                  <a:extLst>
                    <a:ext uri="{9D8B030D-6E8A-4147-A177-3AD203B41FA5}">
                      <a16:colId xmlns:a16="http://schemas.microsoft.com/office/drawing/2014/main" val="20003"/>
                    </a:ext>
                  </a:extLst>
                </a:gridCol>
              </a:tblGrid>
              <a:tr h="534325">
                <a:tc>
                  <a:txBody>
                    <a:bodyPr/>
                    <a:lstStyle/>
                    <a:p>
                      <a:pPr marL="0" marR="0" lvl="0" indent="0" algn="ctr" rtl="0">
                        <a:spcBef>
                          <a:spcPts val="0"/>
                        </a:spcBef>
                        <a:spcAft>
                          <a:spcPts val="0"/>
                        </a:spcAft>
                        <a:buNone/>
                      </a:pPr>
                      <a:r>
                        <a:rPr lang="en-US" sz="3200" u="none" strike="noStrike" cap="none"/>
                        <a:t>SEMESTRE</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HOMBRES</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MUJERES</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TOTALES</a:t>
                      </a:r>
                      <a:endParaRPr sz="3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0"/>
                  </a:ext>
                </a:extLst>
              </a:tr>
              <a:tr h="534325">
                <a:tc>
                  <a:txBody>
                    <a:bodyPr/>
                    <a:lstStyle/>
                    <a:p>
                      <a:pPr marL="0" marR="0" lvl="0" indent="0" algn="ctr" rtl="0">
                        <a:spcBef>
                          <a:spcPts val="0"/>
                        </a:spcBef>
                        <a:spcAft>
                          <a:spcPts val="0"/>
                        </a:spcAft>
                        <a:buNone/>
                      </a:pPr>
                      <a:r>
                        <a:rPr lang="en-US" sz="3200" u="none" strike="noStrike" cap="none"/>
                        <a:t>PRIMERO</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40</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48</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88</a:t>
                      </a:r>
                      <a:endParaRPr sz="3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1"/>
                  </a:ext>
                </a:extLst>
              </a:tr>
              <a:tr h="534325">
                <a:tc>
                  <a:txBody>
                    <a:bodyPr/>
                    <a:lstStyle/>
                    <a:p>
                      <a:pPr marL="0" marR="0" lvl="0" indent="0" algn="ctr" rtl="0">
                        <a:spcBef>
                          <a:spcPts val="0"/>
                        </a:spcBef>
                        <a:spcAft>
                          <a:spcPts val="0"/>
                        </a:spcAft>
                        <a:buNone/>
                      </a:pPr>
                      <a:r>
                        <a:rPr lang="en-US" sz="3200" u="none" strike="noStrike" cap="none"/>
                        <a:t>SEGUNDO</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52</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46</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98</a:t>
                      </a:r>
                      <a:endParaRPr sz="3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2"/>
                  </a:ext>
                </a:extLst>
              </a:tr>
              <a:tr h="534325">
                <a:tc>
                  <a:txBody>
                    <a:bodyPr/>
                    <a:lstStyle/>
                    <a:p>
                      <a:pPr marL="0" marR="0" lvl="0" indent="0" algn="ctr" rtl="0">
                        <a:spcBef>
                          <a:spcPts val="0"/>
                        </a:spcBef>
                        <a:spcAft>
                          <a:spcPts val="0"/>
                        </a:spcAft>
                        <a:buNone/>
                      </a:pPr>
                      <a:r>
                        <a:rPr lang="en-US" sz="3200" u="none" strike="noStrike" cap="none"/>
                        <a:t>TERCERO</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45</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42</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87</a:t>
                      </a:r>
                      <a:endParaRPr sz="3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3"/>
                  </a:ext>
                </a:extLst>
              </a:tr>
              <a:tr h="534325">
                <a:tc>
                  <a:txBody>
                    <a:bodyPr/>
                    <a:lstStyle/>
                    <a:p>
                      <a:pPr marL="0" marR="0" lvl="0" indent="0" algn="ctr" rtl="0">
                        <a:spcBef>
                          <a:spcPts val="0"/>
                        </a:spcBef>
                        <a:spcAft>
                          <a:spcPts val="0"/>
                        </a:spcAft>
                        <a:buNone/>
                      </a:pPr>
                      <a:r>
                        <a:rPr lang="en-US" sz="3200" u="none" strike="noStrike" cap="none"/>
                        <a:t>CUARTO</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43</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43</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86</a:t>
                      </a:r>
                      <a:endParaRPr sz="3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4"/>
                  </a:ext>
                </a:extLst>
              </a:tr>
              <a:tr h="534325">
                <a:tc>
                  <a:txBody>
                    <a:bodyPr/>
                    <a:lstStyle/>
                    <a:p>
                      <a:pPr marL="0" marR="0" lvl="0" indent="0" algn="ctr" rtl="0">
                        <a:spcBef>
                          <a:spcPts val="0"/>
                        </a:spcBef>
                        <a:spcAft>
                          <a:spcPts val="0"/>
                        </a:spcAft>
                        <a:buNone/>
                      </a:pPr>
                      <a:r>
                        <a:rPr lang="en-US" sz="3200" u="none" strike="noStrike" cap="none"/>
                        <a:t>QUINTO</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46</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47</a:t>
                      </a:r>
                      <a:endParaRPr sz="3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93</a:t>
                      </a:r>
                      <a:endParaRPr sz="3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5"/>
                  </a:ext>
                </a:extLst>
              </a:tr>
              <a:tr h="534325">
                <a:tc>
                  <a:txBody>
                    <a:bodyPr/>
                    <a:lstStyle/>
                    <a:p>
                      <a:pPr marL="0" marR="0" lvl="0" indent="0" algn="ctr" rtl="0">
                        <a:spcBef>
                          <a:spcPts val="0"/>
                        </a:spcBef>
                        <a:spcAft>
                          <a:spcPts val="0"/>
                        </a:spcAft>
                        <a:buNone/>
                      </a:pPr>
                      <a:r>
                        <a:rPr lang="en-US" sz="3200" u="none" strike="noStrike" cap="none"/>
                        <a:t>TOTAL</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226</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226</a:t>
                      </a:r>
                      <a:endParaRPr sz="3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3200" u="none" strike="noStrike" cap="none"/>
                        <a:t>452</a:t>
                      </a:r>
                      <a:endParaRPr sz="3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6"/>
                  </a:ext>
                </a:extLst>
              </a:tr>
            </a:tbl>
          </a:graphicData>
        </a:graphic>
      </p:graphicFrame>
      <p:sp>
        <p:nvSpPr>
          <p:cNvPr id="1281" name="Google Shape;1281;g2d3faae0a78_0_394"/>
          <p:cNvSpPr txBox="1"/>
          <p:nvPr/>
        </p:nvSpPr>
        <p:spPr>
          <a:xfrm>
            <a:off x="2370000" y="2091238"/>
            <a:ext cx="4404000" cy="821400"/>
          </a:xfrm>
          <a:prstGeom prst="rect">
            <a:avLst/>
          </a:prstGeom>
          <a:noFill/>
          <a:ln>
            <a:noFill/>
          </a:ln>
        </p:spPr>
        <p:txBody>
          <a:bodyPr spcFirstLastPara="1" wrap="square" lIns="182850" tIns="182850" rIns="182850" bIns="182850" anchor="t" anchorCtr="0">
            <a:noAutofit/>
          </a:bodyPr>
          <a:lstStyle/>
          <a:p>
            <a:pPr marL="0" lvl="0" indent="0" algn="l" rtl="0">
              <a:spcBef>
                <a:spcPts val="0"/>
              </a:spcBef>
              <a:spcAft>
                <a:spcPts val="0"/>
              </a:spcAft>
              <a:buNone/>
            </a:pPr>
            <a:r>
              <a:rPr lang="en-US" sz="2800" b="1">
                <a:solidFill>
                  <a:srgbClr val="A7291E"/>
                </a:solidFill>
              </a:rPr>
              <a:t>TIPS DE PRESABERES</a:t>
            </a:r>
            <a:endParaRPr sz="2800" b="1">
              <a:solidFill>
                <a:srgbClr val="A7291E"/>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g2d3faae0a78_0_40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g2d3faae0a78_0_40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88" name="Google Shape;1288;g2d3faae0a78_0_40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g2d3faae0a78_0_40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g2d3faae0a78_0_40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291" name="Google Shape;1291;g2d3faae0a78_0_40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g2d3faae0a78_0_40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g2d3faae0a78_0_40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g2d3faae0a78_0_40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g2d3faae0a78_0_40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g2d3faae0a78_0_40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297" name="Google Shape;1297;g2d3faae0a78_0_40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298" name="Google Shape;1298;g2d3faae0a78_0_409"/>
          <p:cNvSpPr txBox="1"/>
          <p:nvPr/>
        </p:nvSpPr>
        <p:spPr>
          <a:xfrm>
            <a:off x="4391472" y="2038638"/>
            <a:ext cx="11233200" cy="8619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TABLAS ESTADÍSTICAS – TIPOS DE VARIABLES</a:t>
            </a:r>
            <a:endParaRPr sz="4400" b="1" i="0" u="none" strike="noStrike" cap="none">
              <a:solidFill>
                <a:schemeClr val="dk1"/>
              </a:solidFill>
              <a:latin typeface="Calibri"/>
              <a:ea typeface="Calibri"/>
              <a:cs typeface="Calibri"/>
              <a:sym typeface="Calibri"/>
            </a:endParaRPr>
          </a:p>
        </p:txBody>
      </p:sp>
      <p:sp>
        <p:nvSpPr>
          <p:cNvPr id="1299" name="Google Shape;1299;g2d3faae0a78_0_409"/>
          <p:cNvSpPr/>
          <p:nvPr/>
        </p:nvSpPr>
        <p:spPr>
          <a:xfrm>
            <a:off x="2931861" y="3253946"/>
            <a:ext cx="8497200" cy="2400600"/>
          </a:xfrm>
          <a:prstGeom prst="rect">
            <a:avLst/>
          </a:prstGeom>
          <a:gradFill>
            <a:gsLst>
              <a:gs pos="0">
                <a:srgbClr val="9FC3FF"/>
              </a:gs>
              <a:gs pos="35000">
                <a:srgbClr val="BDD5FF"/>
              </a:gs>
              <a:gs pos="100000">
                <a:srgbClr val="E4EEFF"/>
              </a:gs>
            </a:gsLst>
            <a:lin ang="16200038" scaled="0"/>
          </a:gradFill>
          <a:ln w="9525" cap="flat" cmpd="sng">
            <a:solidFill>
              <a:srgbClr val="4A7DBA"/>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chemeClr val="dk1"/>
              </a:buClr>
              <a:buSzPts val="3600"/>
              <a:buFont typeface="Calibri"/>
              <a:buNone/>
            </a:pPr>
            <a:r>
              <a:rPr lang="en-US" sz="3600" b="1" i="0" u="none" strike="noStrike" cap="none">
                <a:solidFill>
                  <a:schemeClr val="dk1"/>
                </a:solidFill>
                <a:latin typeface="Calibri"/>
                <a:ea typeface="Calibri"/>
                <a:cs typeface="Calibri"/>
                <a:sym typeface="Calibri"/>
              </a:rPr>
              <a:t>* Clasificar por el nombre</a:t>
            </a:r>
            <a:endParaRPr sz="2800"/>
          </a:p>
          <a:p>
            <a:pPr marL="0" marR="0" lvl="0" indent="0" algn="just" rtl="0">
              <a:lnSpc>
                <a:spcPct val="100000"/>
              </a:lnSpc>
              <a:spcBef>
                <a:spcPts val="0"/>
              </a:spcBef>
              <a:spcAft>
                <a:spcPts val="0"/>
              </a:spcAft>
              <a:buClr>
                <a:srgbClr val="000000"/>
              </a:buClr>
              <a:buSzPts val="3600"/>
              <a:buFont typeface="Calibri"/>
              <a:buNone/>
            </a:pPr>
            <a:r>
              <a:rPr lang="en-US" sz="3600" b="1" i="0" u="none" strike="noStrike" cap="none">
                <a:solidFill>
                  <a:srgbClr val="000000"/>
                </a:solidFill>
                <a:latin typeface="Calibri"/>
                <a:ea typeface="Calibri"/>
                <a:cs typeface="Calibri"/>
                <a:sym typeface="Calibri"/>
              </a:rPr>
              <a:t>Variable nominal </a:t>
            </a:r>
            <a:r>
              <a:rPr lang="en-US" sz="3600" b="0" i="0" u="none" strike="noStrike" cap="none">
                <a:solidFill>
                  <a:srgbClr val="000000"/>
                </a:solidFill>
                <a:latin typeface="Calibri"/>
                <a:ea typeface="Calibri"/>
                <a:cs typeface="Calibri"/>
                <a:sym typeface="Calibri"/>
              </a:rPr>
              <a:t>(Número de hombres que hay por semestre de un grupo de estudiantes)</a:t>
            </a:r>
            <a:endParaRPr sz="3600" b="0" i="0" u="none" strike="noStrike" cap="none">
              <a:solidFill>
                <a:srgbClr val="000000"/>
              </a:solidFill>
              <a:latin typeface="Calibri"/>
              <a:ea typeface="Calibri"/>
              <a:cs typeface="Calibri"/>
              <a:sym typeface="Calibri"/>
            </a:endParaRPr>
          </a:p>
        </p:txBody>
      </p:sp>
      <p:sp>
        <p:nvSpPr>
          <p:cNvPr id="1300" name="Google Shape;1300;g2d3faae0a78_0_409"/>
          <p:cNvSpPr/>
          <p:nvPr/>
        </p:nvSpPr>
        <p:spPr>
          <a:xfrm>
            <a:off x="2917440" y="6315096"/>
            <a:ext cx="8526000" cy="1846800"/>
          </a:xfrm>
          <a:prstGeom prst="rect">
            <a:avLst/>
          </a:prstGeom>
          <a:gradFill>
            <a:gsLst>
              <a:gs pos="0">
                <a:srgbClr val="9FC3FF"/>
              </a:gs>
              <a:gs pos="35000">
                <a:srgbClr val="BDD5FF"/>
              </a:gs>
              <a:gs pos="100000">
                <a:srgbClr val="E4EEFF"/>
              </a:gs>
            </a:gsLst>
            <a:lin ang="16200038" scaled="0"/>
          </a:gradFill>
          <a:ln w="9525" cap="flat" cmpd="sng">
            <a:solidFill>
              <a:srgbClr val="4A7DBA"/>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b="1" i="0" u="none" strike="noStrike" cap="none">
                <a:solidFill>
                  <a:schemeClr val="dk1"/>
                </a:solidFill>
                <a:latin typeface="Calibri"/>
                <a:ea typeface="Calibri"/>
                <a:cs typeface="Calibri"/>
                <a:sym typeface="Calibri"/>
              </a:rPr>
              <a:t>* Ordenar según algún tipo de </a:t>
            </a:r>
            <a:r>
              <a:rPr lang="en-US" sz="3600" b="1">
                <a:solidFill>
                  <a:schemeClr val="dk1"/>
                </a:solidFill>
                <a:latin typeface="Calibri"/>
                <a:ea typeface="Calibri"/>
                <a:cs typeface="Calibri"/>
                <a:sym typeface="Calibri"/>
              </a:rPr>
              <a:t>orden </a:t>
            </a:r>
            <a:r>
              <a:rPr lang="en-US" sz="3600" b="1" i="0" u="none" strike="noStrike" cap="none">
                <a:solidFill>
                  <a:schemeClr val="dk1"/>
                </a:solidFill>
                <a:latin typeface="Calibri"/>
                <a:ea typeface="Calibri"/>
                <a:cs typeface="Calibri"/>
                <a:sym typeface="Calibri"/>
              </a:rPr>
              <a:t> </a:t>
            </a:r>
            <a:r>
              <a:rPr lang="en-US" sz="3600" b="0" i="0" u="none" strike="noStrike" cap="none">
                <a:solidFill>
                  <a:schemeClr val="dk1"/>
                </a:solidFill>
                <a:latin typeface="Calibri"/>
                <a:ea typeface="Calibri"/>
                <a:cs typeface="Calibri"/>
                <a:sym typeface="Calibri"/>
              </a:rPr>
              <a:t> </a:t>
            </a:r>
            <a:r>
              <a:rPr lang="en-US" sz="3600" b="1" i="0" u="none" strike="noStrike" cap="none">
                <a:solidFill>
                  <a:srgbClr val="000000"/>
                </a:solidFill>
                <a:latin typeface="Calibri"/>
                <a:ea typeface="Calibri"/>
                <a:cs typeface="Calibri"/>
                <a:sym typeface="Calibri"/>
              </a:rPr>
              <a:t>Variable ordinal </a:t>
            </a:r>
            <a:r>
              <a:rPr lang="en-US" sz="3600" b="0" i="0" u="none" strike="noStrike" cap="none">
                <a:solidFill>
                  <a:srgbClr val="000000"/>
                </a:solidFill>
                <a:latin typeface="Calibri"/>
                <a:ea typeface="Calibri"/>
                <a:cs typeface="Calibri"/>
                <a:sym typeface="Calibri"/>
              </a:rPr>
              <a:t>(Nivel de preferencia de los estudiantes de ciertas asignaturas)</a:t>
            </a:r>
            <a:endParaRPr sz="3600" b="0" i="0" u="none" strike="noStrike" cap="none">
              <a:solidFill>
                <a:srgbClr val="000000"/>
              </a:solidFill>
              <a:latin typeface="Calibri"/>
              <a:ea typeface="Calibri"/>
              <a:cs typeface="Calibri"/>
              <a:sym typeface="Calibri"/>
            </a:endParaRPr>
          </a:p>
        </p:txBody>
      </p:sp>
      <p:graphicFrame>
        <p:nvGraphicFramePr>
          <p:cNvPr id="1301" name="Google Shape;1301;g2d3faae0a78_0_409"/>
          <p:cNvGraphicFramePr/>
          <p:nvPr/>
        </p:nvGraphicFramePr>
        <p:xfrm>
          <a:off x="11804983" y="3122451"/>
          <a:ext cx="5403875" cy="2400625"/>
        </p:xfrm>
        <a:graphic>
          <a:graphicData uri="http://schemas.openxmlformats.org/drawingml/2006/table">
            <a:tbl>
              <a:tblPr>
                <a:noFill/>
                <a:tableStyleId>{23BDB6F0-1024-48DC-875A-ED4F7E1B6867}</a:tableStyleId>
              </a:tblPr>
              <a:tblGrid>
                <a:gridCol w="2474600">
                  <a:extLst>
                    <a:ext uri="{9D8B030D-6E8A-4147-A177-3AD203B41FA5}">
                      <a16:colId xmlns:a16="http://schemas.microsoft.com/office/drawing/2014/main" val="20000"/>
                    </a:ext>
                  </a:extLst>
                </a:gridCol>
                <a:gridCol w="2929275">
                  <a:extLst>
                    <a:ext uri="{9D8B030D-6E8A-4147-A177-3AD203B41FA5}">
                      <a16:colId xmlns:a16="http://schemas.microsoft.com/office/drawing/2014/main" val="20001"/>
                    </a:ext>
                  </a:extLst>
                </a:gridCol>
              </a:tblGrid>
              <a:tr h="480125">
                <a:tc>
                  <a:txBody>
                    <a:bodyPr/>
                    <a:lstStyle/>
                    <a:p>
                      <a:pPr marL="0" marR="0" lvl="0" indent="0" algn="ctr" rtl="0">
                        <a:spcBef>
                          <a:spcPts val="0"/>
                        </a:spcBef>
                        <a:spcAft>
                          <a:spcPts val="0"/>
                        </a:spcAft>
                        <a:buNone/>
                      </a:pPr>
                      <a:r>
                        <a:rPr lang="en-US" sz="2200" u="none" strike="noStrike" cap="none"/>
                        <a:t>SEMESTRE</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HOMBRES</a:t>
                      </a:r>
                      <a:endParaRPr sz="2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0"/>
                  </a:ext>
                </a:extLst>
              </a:tr>
              <a:tr h="480125">
                <a:tc>
                  <a:txBody>
                    <a:bodyPr/>
                    <a:lstStyle/>
                    <a:p>
                      <a:pPr marL="0" marR="0" lvl="0" indent="0" algn="ctr" rtl="0">
                        <a:spcBef>
                          <a:spcPts val="0"/>
                        </a:spcBef>
                        <a:spcAft>
                          <a:spcPts val="0"/>
                        </a:spcAft>
                        <a:buNone/>
                      </a:pPr>
                      <a:r>
                        <a:rPr lang="en-US" sz="2200" u="none" strike="noStrike" cap="none"/>
                        <a:t>PRIMERO</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40</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1"/>
                  </a:ext>
                </a:extLst>
              </a:tr>
              <a:tr h="480125">
                <a:tc>
                  <a:txBody>
                    <a:bodyPr/>
                    <a:lstStyle/>
                    <a:p>
                      <a:pPr marL="0" marR="0" lvl="0" indent="0" algn="ctr" rtl="0">
                        <a:spcBef>
                          <a:spcPts val="0"/>
                        </a:spcBef>
                        <a:spcAft>
                          <a:spcPts val="0"/>
                        </a:spcAft>
                        <a:buNone/>
                      </a:pPr>
                      <a:r>
                        <a:rPr lang="en-US" sz="2200" u="none" strike="noStrike" cap="none"/>
                        <a:t>SEGUNDO</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52</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2"/>
                  </a:ext>
                </a:extLst>
              </a:tr>
              <a:tr h="480125">
                <a:tc>
                  <a:txBody>
                    <a:bodyPr/>
                    <a:lstStyle/>
                    <a:p>
                      <a:pPr marL="0" marR="0" lvl="0" indent="0" algn="ctr" rtl="0">
                        <a:spcBef>
                          <a:spcPts val="0"/>
                        </a:spcBef>
                        <a:spcAft>
                          <a:spcPts val="0"/>
                        </a:spcAft>
                        <a:buNone/>
                      </a:pPr>
                      <a:r>
                        <a:rPr lang="en-US" sz="2200" u="none" strike="noStrike" cap="none"/>
                        <a:t>TERCERO</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45</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3"/>
                  </a:ext>
                </a:extLst>
              </a:tr>
              <a:tr h="480125">
                <a:tc>
                  <a:txBody>
                    <a:bodyPr/>
                    <a:lstStyle/>
                    <a:p>
                      <a:pPr marL="0" marR="0" lvl="0" indent="0" algn="ctr" rtl="0">
                        <a:spcBef>
                          <a:spcPts val="0"/>
                        </a:spcBef>
                        <a:spcAft>
                          <a:spcPts val="0"/>
                        </a:spcAft>
                        <a:buNone/>
                      </a:pPr>
                      <a:r>
                        <a:rPr lang="en-US" sz="2200" u="none" strike="noStrike" cap="none"/>
                        <a:t>TOTAL</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137</a:t>
                      </a:r>
                      <a:endParaRPr sz="2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4"/>
                  </a:ext>
                </a:extLst>
              </a:tr>
            </a:tbl>
          </a:graphicData>
        </a:graphic>
      </p:graphicFrame>
      <p:sp>
        <p:nvSpPr>
          <p:cNvPr id="1302" name="Google Shape;1302;g2d3faae0a78_0_409"/>
          <p:cNvSpPr txBox="1"/>
          <p:nvPr/>
        </p:nvSpPr>
        <p:spPr>
          <a:xfrm>
            <a:off x="2237143" y="2592231"/>
            <a:ext cx="376200" cy="6834000"/>
          </a:xfrm>
          <a:prstGeom prst="rect">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Clr>
                <a:srgbClr val="000000"/>
              </a:buClr>
              <a:buSzPts val="3600"/>
              <a:buFont typeface="Calibri"/>
              <a:buNone/>
            </a:pPr>
            <a:r>
              <a:rPr lang="en-US" sz="3600" b="1" i="0" u="none" strike="noStrike" cap="none">
                <a:solidFill>
                  <a:srgbClr val="000000"/>
                </a:solidFill>
                <a:latin typeface="Calibri"/>
                <a:ea typeface="Calibri"/>
                <a:cs typeface="Calibri"/>
                <a:sym typeface="Calibri"/>
              </a:rPr>
              <a:t>cualitativas</a:t>
            </a:r>
            <a:endParaRPr sz="3600" b="1" i="0" u="none" strike="noStrike" cap="none">
              <a:solidFill>
                <a:srgbClr val="000000"/>
              </a:solidFill>
              <a:latin typeface="Calibri"/>
              <a:ea typeface="Calibri"/>
              <a:cs typeface="Calibri"/>
              <a:sym typeface="Calibri"/>
            </a:endParaRPr>
          </a:p>
        </p:txBody>
      </p:sp>
      <p:graphicFrame>
        <p:nvGraphicFramePr>
          <p:cNvPr id="1303" name="Google Shape;1303;g2d3faae0a78_0_409"/>
          <p:cNvGraphicFramePr/>
          <p:nvPr/>
        </p:nvGraphicFramePr>
        <p:xfrm>
          <a:off x="12150633" y="6172233"/>
          <a:ext cx="4712575" cy="4024600"/>
        </p:xfrm>
        <a:graphic>
          <a:graphicData uri="http://schemas.openxmlformats.org/drawingml/2006/table">
            <a:tbl>
              <a:tblPr>
                <a:noFill/>
                <a:tableStyleId>{23BDB6F0-1024-48DC-875A-ED4F7E1B6867}</a:tableStyleId>
              </a:tblPr>
              <a:tblGrid>
                <a:gridCol w="1545775">
                  <a:extLst>
                    <a:ext uri="{9D8B030D-6E8A-4147-A177-3AD203B41FA5}">
                      <a16:colId xmlns:a16="http://schemas.microsoft.com/office/drawing/2014/main" val="20000"/>
                    </a:ext>
                  </a:extLst>
                </a:gridCol>
                <a:gridCol w="1195575">
                  <a:extLst>
                    <a:ext uri="{9D8B030D-6E8A-4147-A177-3AD203B41FA5}">
                      <a16:colId xmlns:a16="http://schemas.microsoft.com/office/drawing/2014/main" val="20001"/>
                    </a:ext>
                  </a:extLst>
                </a:gridCol>
                <a:gridCol w="1007275">
                  <a:extLst>
                    <a:ext uri="{9D8B030D-6E8A-4147-A177-3AD203B41FA5}">
                      <a16:colId xmlns:a16="http://schemas.microsoft.com/office/drawing/2014/main" val="20002"/>
                    </a:ext>
                  </a:extLst>
                </a:gridCol>
                <a:gridCol w="963950">
                  <a:extLst>
                    <a:ext uri="{9D8B030D-6E8A-4147-A177-3AD203B41FA5}">
                      <a16:colId xmlns:a16="http://schemas.microsoft.com/office/drawing/2014/main" val="20003"/>
                    </a:ext>
                  </a:extLst>
                </a:gridCol>
              </a:tblGrid>
              <a:tr h="595600">
                <a:tc gridSpan="4">
                  <a:txBody>
                    <a:bodyPr/>
                    <a:lstStyle/>
                    <a:p>
                      <a:pPr marL="0" marR="0" lvl="0" indent="0" algn="ctr" rtl="0">
                        <a:spcBef>
                          <a:spcPts val="0"/>
                        </a:spcBef>
                        <a:spcAft>
                          <a:spcPts val="0"/>
                        </a:spcAft>
                        <a:buNone/>
                      </a:pPr>
                      <a:r>
                        <a:rPr lang="en-US" sz="2200" u="none" strike="noStrike" cap="none"/>
                        <a:t>NIVEL DE PREFERENCIA</a:t>
                      </a:r>
                      <a:endParaRPr sz="2200" b="1" i="0" u="none" strike="noStrike" cap="none">
                        <a:solidFill>
                          <a:srgbClr val="000000"/>
                        </a:solidFill>
                        <a:latin typeface="Calibri"/>
                        <a:ea typeface="Calibri"/>
                        <a:cs typeface="Calibri"/>
                        <a:sym typeface="Calibri"/>
                      </a:endParaRPr>
                    </a:p>
                  </a:txBody>
                  <a:tcPr marL="19050" marR="19050" marT="19050" marB="0" anchor="b"/>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918825">
                <a:tc>
                  <a:txBody>
                    <a:bodyPr/>
                    <a:lstStyle/>
                    <a:p>
                      <a:pPr marL="0" marR="0" lvl="0" indent="0" algn="ctr" rtl="0">
                        <a:spcBef>
                          <a:spcPts val="0"/>
                        </a:spcBef>
                        <a:spcAft>
                          <a:spcPts val="0"/>
                        </a:spcAft>
                        <a:buNone/>
                      </a:pPr>
                      <a:r>
                        <a:rPr lang="en-US" sz="2400" u="none" strike="noStrike" cap="none"/>
                        <a:t>ASIGNATURAS</a:t>
                      </a:r>
                      <a:endParaRPr sz="2400" b="1"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LE GUSTA MUCHO</a:t>
                      </a:r>
                      <a:endParaRPr sz="2200" b="1"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LE GUSTA POCO</a:t>
                      </a:r>
                      <a:endParaRPr sz="2200" b="1"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NO LE GUSTA</a:t>
                      </a:r>
                      <a:endParaRPr sz="2200" b="1" i="0" u="none" strike="noStrike" cap="none">
                        <a:solidFill>
                          <a:srgbClr val="000000"/>
                        </a:solidFill>
                        <a:latin typeface="Calibri"/>
                        <a:ea typeface="Calibri"/>
                        <a:cs typeface="Calibri"/>
                        <a:sym typeface="Calibri"/>
                      </a:endParaRPr>
                    </a:p>
                  </a:txBody>
                  <a:tcPr marL="19050" marR="19050" marT="19050" marB="0" anchor="b"/>
                </a:tc>
                <a:extLst>
                  <a:ext uri="{0D108BD9-81ED-4DB2-BD59-A6C34878D82A}">
                    <a16:rowId xmlns:a16="http://schemas.microsoft.com/office/drawing/2014/main" val="10001"/>
                  </a:ext>
                </a:extLst>
              </a:tr>
              <a:tr h="1219400">
                <a:tc>
                  <a:txBody>
                    <a:bodyPr/>
                    <a:lstStyle/>
                    <a:p>
                      <a:pPr marL="0" marR="0" lvl="0" indent="0" algn="ctr" rtl="0">
                        <a:spcBef>
                          <a:spcPts val="0"/>
                        </a:spcBef>
                        <a:spcAft>
                          <a:spcPts val="0"/>
                        </a:spcAft>
                        <a:buNone/>
                      </a:pPr>
                      <a:r>
                        <a:rPr lang="en-US" sz="2200" u="none" strike="noStrike" cap="none"/>
                        <a:t>RAZONAMIENTO CUANTITATIVO</a:t>
                      </a:r>
                      <a:endParaRPr sz="2200" b="0"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2</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12</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6</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2"/>
                  </a:ext>
                </a:extLst>
              </a:tr>
              <a:tr h="349475">
                <a:tc>
                  <a:txBody>
                    <a:bodyPr/>
                    <a:lstStyle/>
                    <a:p>
                      <a:pPr marL="0" marR="0" lvl="0" indent="0" algn="ctr" rtl="0">
                        <a:spcBef>
                          <a:spcPts val="0"/>
                        </a:spcBef>
                        <a:spcAft>
                          <a:spcPts val="0"/>
                        </a:spcAft>
                        <a:buNone/>
                      </a:pPr>
                      <a:r>
                        <a:rPr lang="en-US" sz="2200" u="none" strike="noStrike" cap="none"/>
                        <a:t>INGLÉS</a:t>
                      </a:r>
                      <a:endParaRPr sz="2200" b="0"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8</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7</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5</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3"/>
                  </a:ext>
                </a:extLst>
              </a:tr>
              <a:tr h="618250">
                <a:tc>
                  <a:txBody>
                    <a:bodyPr/>
                    <a:lstStyle/>
                    <a:p>
                      <a:pPr marL="0" marR="0" lvl="0" indent="0" algn="ctr" rtl="0">
                        <a:spcBef>
                          <a:spcPts val="0"/>
                        </a:spcBef>
                        <a:spcAft>
                          <a:spcPts val="0"/>
                        </a:spcAft>
                        <a:buNone/>
                      </a:pPr>
                      <a:r>
                        <a:rPr lang="en-US" sz="2200" u="none" strike="noStrike" cap="none"/>
                        <a:t>LECTURA CRÍTICA</a:t>
                      </a:r>
                      <a:endParaRPr sz="2200" b="0" i="0" u="none" strike="noStrike" cap="none">
                        <a:solidFill>
                          <a:srgbClr val="000000"/>
                        </a:solidFill>
                        <a:latin typeface="Calibri"/>
                        <a:ea typeface="Calibri"/>
                        <a:cs typeface="Calibri"/>
                        <a:sym typeface="Calibri"/>
                      </a:endParaRPr>
                    </a:p>
                  </a:txBody>
                  <a:tcPr marL="19050" marR="19050" marT="19050" marB="0" anchor="b"/>
                </a:tc>
                <a:tc>
                  <a:txBody>
                    <a:bodyPr/>
                    <a:lstStyle/>
                    <a:p>
                      <a:pPr marL="0" marR="0" lvl="0" indent="0" algn="ctr" rtl="0">
                        <a:spcBef>
                          <a:spcPts val="0"/>
                        </a:spcBef>
                        <a:spcAft>
                          <a:spcPts val="0"/>
                        </a:spcAft>
                        <a:buNone/>
                      </a:pPr>
                      <a:r>
                        <a:rPr lang="en-US" sz="2200" u="none" strike="noStrike" cap="none"/>
                        <a:t>5</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8</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7</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g2d3faae0a78_0_42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g2d3faae0a78_0_42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310" name="Google Shape;1310;g2d3faae0a78_0_42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g2d3faae0a78_0_42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g2d3faae0a78_0_42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13" name="Google Shape;1313;g2d3faae0a78_0_42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g2d3faae0a78_0_42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g2d3faae0a78_0_42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g2d3faae0a78_0_42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g2d3faae0a78_0_42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g2d3faae0a78_0_42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319" name="Google Shape;1319;g2d3faae0a78_0_42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320" name="Google Shape;1320;g2d3faae0a78_0_424"/>
          <p:cNvSpPr txBox="1"/>
          <p:nvPr/>
        </p:nvSpPr>
        <p:spPr>
          <a:xfrm>
            <a:off x="2326299" y="2091262"/>
            <a:ext cx="432000" cy="7388400"/>
          </a:xfrm>
          <a:prstGeom prst="rect">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spAutoFit/>
          </a:bodyPr>
          <a:lstStyle/>
          <a:p>
            <a:pPr marL="0" marR="0" lvl="0" indent="0" algn="ctr" rtl="0">
              <a:lnSpc>
                <a:spcPct val="100000"/>
              </a:lnSpc>
              <a:spcBef>
                <a:spcPts val="0"/>
              </a:spcBef>
              <a:spcAft>
                <a:spcPts val="0"/>
              </a:spcAft>
              <a:buClr>
                <a:srgbClr val="000000"/>
              </a:buClr>
              <a:buSzPts val="3600"/>
              <a:buFont typeface="Calibri"/>
              <a:buNone/>
            </a:pPr>
            <a:r>
              <a:rPr lang="en-US" sz="3600" b="1" i="0" u="none" strike="noStrike" cap="none">
                <a:solidFill>
                  <a:srgbClr val="000000"/>
                </a:solidFill>
                <a:latin typeface="Calibri"/>
                <a:ea typeface="Calibri"/>
                <a:cs typeface="Calibri"/>
                <a:sym typeface="Calibri"/>
              </a:rPr>
              <a:t>cuantitativas</a:t>
            </a:r>
            <a:endParaRPr sz="3600" b="1" i="0" u="none" strike="noStrike" cap="none">
              <a:solidFill>
                <a:srgbClr val="000000"/>
              </a:solidFill>
              <a:latin typeface="Calibri"/>
              <a:ea typeface="Calibri"/>
              <a:cs typeface="Calibri"/>
              <a:sym typeface="Calibri"/>
            </a:endParaRPr>
          </a:p>
        </p:txBody>
      </p:sp>
      <p:sp>
        <p:nvSpPr>
          <p:cNvPr id="1321" name="Google Shape;1321;g2d3faae0a78_0_424"/>
          <p:cNvSpPr/>
          <p:nvPr/>
        </p:nvSpPr>
        <p:spPr>
          <a:xfrm>
            <a:off x="3016764" y="2316584"/>
            <a:ext cx="7920600" cy="1662000"/>
          </a:xfrm>
          <a:prstGeom prst="rect">
            <a:avLst/>
          </a:prstGeom>
          <a:gradFill>
            <a:gsLst>
              <a:gs pos="0">
                <a:srgbClr val="9FC3FF"/>
              </a:gs>
              <a:gs pos="35000">
                <a:srgbClr val="BDD5FF"/>
              </a:gs>
              <a:gs pos="100000">
                <a:srgbClr val="E4EEFF"/>
              </a:gs>
            </a:gsLst>
            <a:lin ang="16200038" scaled="0"/>
          </a:gradFill>
          <a:ln w="9525" cap="flat" cmpd="sng">
            <a:solidFill>
              <a:srgbClr val="4A7DBA"/>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Variables discretas </a:t>
            </a:r>
            <a:endParaRPr sz="3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Son el resultado de contar y toman valores enteros.</a:t>
            </a:r>
            <a:endParaRPr sz="2800"/>
          </a:p>
        </p:txBody>
      </p:sp>
      <p:sp>
        <p:nvSpPr>
          <p:cNvPr id="1322" name="Google Shape;1322;g2d3faae0a78_0_424"/>
          <p:cNvSpPr/>
          <p:nvPr/>
        </p:nvSpPr>
        <p:spPr>
          <a:xfrm>
            <a:off x="3016775" y="6502221"/>
            <a:ext cx="7920600" cy="1662000"/>
          </a:xfrm>
          <a:prstGeom prst="rect">
            <a:avLst/>
          </a:prstGeom>
          <a:gradFill>
            <a:gsLst>
              <a:gs pos="0">
                <a:srgbClr val="9FC3FF"/>
              </a:gs>
              <a:gs pos="35000">
                <a:srgbClr val="BDD5FF"/>
              </a:gs>
              <a:gs pos="100000">
                <a:srgbClr val="E4EEFF"/>
              </a:gs>
            </a:gsLst>
            <a:lin ang="16200038" scaled="0"/>
          </a:gradFill>
          <a:ln w="9525" cap="flat" cmpd="sng">
            <a:solidFill>
              <a:srgbClr val="4A7DBA"/>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chemeClr val="dk1"/>
              </a:buClr>
              <a:buSzPts val="3200"/>
              <a:buFont typeface="Calibri"/>
              <a:buNone/>
            </a:pPr>
            <a:r>
              <a:rPr lang="en-US" sz="3200" b="1" i="0" u="none" strike="noStrike" cap="none">
                <a:solidFill>
                  <a:schemeClr val="dk1"/>
                </a:solidFill>
                <a:latin typeface="Calibri"/>
                <a:ea typeface="Calibri"/>
                <a:cs typeface="Calibri"/>
                <a:sym typeface="Calibri"/>
              </a:rPr>
              <a:t>Variables continuas </a:t>
            </a:r>
            <a:endParaRPr sz="32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Son el resultado de medir y se expresan en intervalos de clase.</a:t>
            </a:r>
            <a:endParaRPr sz="3200" b="0" i="0" u="none" strike="noStrike" cap="none">
              <a:solidFill>
                <a:srgbClr val="000000"/>
              </a:solidFill>
              <a:latin typeface="Calibri"/>
              <a:ea typeface="Calibri"/>
              <a:cs typeface="Calibri"/>
              <a:sym typeface="Calibri"/>
            </a:endParaRPr>
          </a:p>
        </p:txBody>
      </p:sp>
      <p:graphicFrame>
        <p:nvGraphicFramePr>
          <p:cNvPr id="1323" name="Google Shape;1323;g2d3faae0a78_0_424"/>
          <p:cNvGraphicFramePr/>
          <p:nvPr/>
        </p:nvGraphicFramePr>
        <p:xfrm>
          <a:off x="11563888" y="2477071"/>
          <a:ext cx="4896550" cy="2489500"/>
        </p:xfrm>
        <a:graphic>
          <a:graphicData uri="http://schemas.openxmlformats.org/drawingml/2006/table">
            <a:tbl>
              <a:tblPr>
                <a:noFill/>
                <a:tableStyleId>{23BDB6F0-1024-48DC-875A-ED4F7E1B6867}</a:tableStyleId>
              </a:tblPr>
              <a:tblGrid>
                <a:gridCol w="2242300">
                  <a:extLst>
                    <a:ext uri="{9D8B030D-6E8A-4147-A177-3AD203B41FA5}">
                      <a16:colId xmlns:a16="http://schemas.microsoft.com/office/drawing/2014/main" val="20000"/>
                    </a:ext>
                  </a:extLst>
                </a:gridCol>
                <a:gridCol w="2654250">
                  <a:extLst>
                    <a:ext uri="{9D8B030D-6E8A-4147-A177-3AD203B41FA5}">
                      <a16:colId xmlns:a16="http://schemas.microsoft.com/office/drawing/2014/main" val="20001"/>
                    </a:ext>
                  </a:extLst>
                </a:gridCol>
              </a:tblGrid>
              <a:tr h="497900">
                <a:tc>
                  <a:txBody>
                    <a:bodyPr/>
                    <a:lstStyle/>
                    <a:p>
                      <a:pPr marL="0" marR="0" lvl="0" indent="0" algn="ctr" rtl="0">
                        <a:spcBef>
                          <a:spcPts val="0"/>
                        </a:spcBef>
                        <a:spcAft>
                          <a:spcPts val="0"/>
                        </a:spcAft>
                        <a:buNone/>
                      </a:pPr>
                      <a:r>
                        <a:rPr lang="en-US" sz="2200" u="none" strike="noStrike" cap="none"/>
                        <a:t>N° de Hijos</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Frecuencia</a:t>
                      </a:r>
                      <a:endParaRPr sz="2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0"/>
                  </a:ext>
                </a:extLst>
              </a:tr>
              <a:tr h="497900">
                <a:tc>
                  <a:txBody>
                    <a:bodyPr/>
                    <a:lstStyle/>
                    <a:p>
                      <a:pPr marL="0" marR="0" lvl="0" indent="0" algn="ctr" rtl="0">
                        <a:spcBef>
                          <a:spcPts val="0"/>
                        </a:spcBef>
                        <a:spcAft>
                          <a:spcPts val="0"/>
                        </a:spcAft>
                        <a:buNone/>
                      </a:pPr>
                      <a:r>
                        <a:rPr lang="en-US" sz="2200" u="none" strike="noStrike" cap="none"/>
                        <a:t>1</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15</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1"/>
                  </a:ext>
                </a:extLst>
              </a:tr>
              <a:tr h="497900">
                <a:tc>
                  <a:txBody>
                    <a:bodyPr/>
                    <a:lstStyle/>
                    <a:p>
                      <a:pPr marL="0" marR="0" lvl="0" indent="0" algn="ctr" rtl="0">
                        <a:spcBef>
                          <a:spcPts val="0"/>
                        </a:spcBef>
                        <a:spcAft>
                          <a:spcPts val="0"/>
                        </a:spcAft>
                        <a:buNone/>
                      </a:pPr>
                      <a:r>
                        <a:rPr lang="en-US" sz="2200" u="none" strike="noStrike" cap="none"/>
                        <a:t>2</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12</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2"/>
                  </a:ext>
                </a:extLst>
              </a:tr>
              <a:tr h="497900">
                <a:tc>
                  <a:txBody>
                    <a:bodyPr/>
                    <a:lstStyle/>
                    <a:p>
                      <a:pPr marL="0" marR="0" lvl="0" indent="0" algn="ctr" rtl="0">
                        <a:spcBef>
                          <a:spcPts val="0"/>
                        </a:spcBef>
                        <a:spcAft>
                          <a:spcPts val="0"/>
                        </a:spcAft>
                        <a:buNone/>
                      </a:pPr>
                      <a:r>
                        <a:rPr lang="en-US" sz="2200" u="none" strike="noStrike" cap="none"/>
                        <a:t>3</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6</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3"/>
                  </a:ext>
                </a:extLst>
              </a:tr>
              <a:tr h="497900">
                <a:tc>
                  <a:txBody>
                    <a:bodyPr/>
                    <a:lstStyle/>
                    <a:p>
                      <a:pPr marL="0" marR="0" lvl="0" indent="0" algn="ctr" rtl="0">
                        <a:spcBef>
                          <a:spcPts val="0"/>
                        </a:spcBef>
                        <a:spcAft>
                          <a:spcPts val="0"/>
                        </a:spcAft>
                        <a:buNone/>
                      </a:pPr>
                      <a:r>
                        <a:rPr lang="en-US" sz="2200" u="none" strike="noStrike" cap="none"/>
                        <a:t>4</a:t>
                      </a:r>
                      <a:endParaRPr sz="22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2</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4"/>
                  </a:ext>
                </a:extLst>
              </a:tr>
            </a:tbl>
          </a:graphicData>
        </a:graphic>
      </p:graphicFrame>
      <p:graphicFrame>
        <p:nvGraphicFramePr>
          <p:cNvPr id="1324" name="Google Shape;1324;g2d3faae0a78_0_424"/>
          <p:cNvGraphicFramePr/>
          <p:nvPr/>
        </p:nvGraphicFramePr>
        <p:xfrm>
          <a:off x="11563888" y="6127642"/>
          <a:ext cx="5040550" cy="2411150"/>
        </p:xfrm>
        <a:graphic>
          <a:graphicData uri="http://schemas.openxmlformats.org/drawingml/2006/table">
            <a:tbl>
              <a:tblPr>
                <a:noFill/>
                <a:tableStyleId>{23BDB6F0-1024-48DC-875A-ED4F7E1B6867}</a:tableStyleId>
              </a:tblPr>
              <a:tblGrid>
                <a:gridCol w="2842250">
                  <a:extLst>
                    <a:ext uri="{9D8B030D-6E8A-4147-A177-3AD203B41FA5}">
                      <a16:colId xmlns:a16="http://schemas.microsoft.com/office/drawing/2014/main" val="20000"/>
                    </a:ext>
                  </a:extLst>
                </a:gridCol>
                <a:gridCol w="2198300">
                  <a:extLst>
                    <a:ext uri="{9D8B030D-6E8A-4147-A177-3AD203B41FA5}">
                      <a16:colId xmlns:a16="http://schemas.microsoft.com/office/drawing/2014/main" val="20001"/>
                    </a:ext>
                  </a:extLst>
                </a:gridCol>
              </a:tblGrid>
              <a:tr h="640850">
                <a:tc>
                  <a:txBody>
                    <a:bodyPr/>
                    <a:lstStyle/>
                    <a:p>
                      <a:pPr marL="0" marR="0" lvl="0" indent="0" algn="ctr" rtl="0">
                        <a:spcBef>
                          <a:spcPts val="0"/>
                        </a:spcBef>
                        <a:spcAft>
                          <a:spcPts val="0"/>
                        </a:spcAft>
                        <a:buNone/>
                      </a:pPr>
                      <a:r>
                        <a:rPr lang="en-US" sz="2400" u="none" strike="noStrike" cap="none"/>
                        <a:t>EDADES</a:t>
                      </a:r>
                      <a:endParaRPr sz="2400" b="1"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Frecuencia</a:t>
                      </a:r>
                      <a:endParaRPr sz="2200" b="1"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0"/>
                  </a:ext>
                </a:extLst>
              </a:tr>
              <a:tr h="590100">
                <a:tc>
                  <a:txBody>
                    <a:bodyPr/>
                    <a:lstStyle/>
                    <a:p>
                      <a:pPr marL="0" marR="0" lvl="0" indent="0" algn="ctr" rtl="0">
                        <a:spcBef>
                          <a:spcPts val="0"/>
                        </a:spcBef>
                        <a:spcAft>
                          <a:spcPts val="0"/>
                        </a:spcAft>
                        <a:buNone/>
                      </a:pPr>
                      <a:r>
                        <a:rPr lang="en-US" sz="2200" u="none" strike="noStrike" cap="none"/>
                        <a:t>(19 – 24]</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12</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1"/>
                  </a:ext>
                </a:extLst>
              </a:tr>
              <a:tr h="590100">
                <a:tc>
                  <a:txBody>
                    <a:bodyPr/>
                    <a:lstStyle/>
                    <a:p>
                      <a:pPr marL="0" marR="0" lvl="0" indent="0" algn="ctr" rtl="0">
                        <a:spcBef>
                          <a:spcPts val="0"/>
                        </a:spcBef>
                        <a:spcAft>
                          <a:spcPts val="0"/>
                        </a:spcAft>
                        <a:buNone/>
                      </a:pPr>
                      <a:r>
                        <a:rPr lang="en-US" sz="2200" u="none" strike="noStrike" cap="none"/>
                        <a:t>(24 – 29]</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18</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2"/>
                  </a:ext>
                </a:extLst>
              </a:tr>
              <a:tr h="590100">
                <a:tc>
                  <a:txBody>
                    <a:bodyPr/>
                    <a:lstStyle/>
                    <a:p>
                      <a:pPr marL="0" marR="0" lvl="0" indent="0" algn="ctr" rtl="0">
                        <a:spcBef>
                          <a:spcPts val="0"/>
                        </a:spcBef>
                        <a:spcAft>
                          <a:spcPts val="0"/>
                        </a:spcAft>
                        <a:buNone/>
                      </a:pPr>
                      <a:r>
                        <a:rPr lang="en-US" sz="2200" u="none" strike="noStrike" cap="none"/>
                        <a:t>(29 – 34]</a:t>
                      </a:r>
                      <a:endParaRPr sz="2200" b="0" i="0" u="none" strike="noStrike" cap="none">
                        <a:solidFill>
                          <a:srgbClr val="000000"/>
                        </a:solidFill>
                        <a:latin typeface="Calibri"/>
                        <a:ea typeface="Calibri"/>
                        <a:cs typeface="Calibri"/>
                        <a:sym typeface="Calibri"/>
                      </a:endParaRPr>
                    </a:p>
                  </a:txBody>
                  <a:tcPr marL="19050" marR="19050" marT="19050" marB="0" anchor="ctr"/>
                </a:tc>
                <a:tc>
                  <a:txBody>
                    <a:bodyPr/>
                    <a:lstStyle/>
                    <a:p>
                      <a:pPr marL="0" marR="0" lvl="0" indent="0" algn="ctr" rtl="0">
                        <a:spcBef>
                          <a:spcPts val="0"/>
                        </a:spcBef>
                        <a:spcAft>
                          <a:spcPts val="0"/>
                        </a:spcAft>
                        <a:buNone/>
                      </a:pPr>
                      <a:r>
                        <a:rPr lang="en-US" sz="2200" u="none" strike="noStrike" cap="none"/>
                        <a:t>5</a:t>
                      </a:r>
                      <a:endParaRPr sz="2200" b="0" i="0" u="none" strike="noStrike" cap="none">
                        <a:solidFill>
                          <a:srgbClr val="000000"/>
                        </a:solidFill>
                        <a:latin typeface="Calibri"/>
                        <a:ea typeface="Calibri"/>
                        <a:cs typeface="Calibri"/>
                        <a:sym typeface="Calibri"/>
                      </a:endParaRPr>
                    </a:p>
                  </a:txBody>
                  <a:tcPr marL="19050" marR="19050" marT="19050" marB="0"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g2d3faae0a78_0_43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g2d3faae0a78_0_43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331" name="Google Shape;1331;g2d3faae0a78_0_43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g2d3faae0a78_0_43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g2d3faae0a78_0_43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34" name="Google Shape;1334;g2d3faae0a78_0_43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g2d3faae0a78_0_43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g2d3faae0a78_0_43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g2d3faae0a78_0_43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g2d3faae0a78_0_43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g2d3faae0a78_0_43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340" name="Google Shape;1340;g2d3faae0a78_0_43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341" name="Google Shape;1341;g2d3faae0a78_0_439"/>
          <p:cNvSpPr/>
          <p:nvPr/>
        </p:nvSpPr>
        <p:spPr>
          <a:xfrm>
            <a:off x="6298374" y="2203375"/>
            <a:ext cx="8432100" cy="8331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ctr" rtl="0">
              <a:lnSpc>
                <a:spcPct val="10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GRÁFICOS ESTADÍSTICOS</a:t>
            </a:r>
            <a:endParaRPr sz="4400" b="0" i="0" u="none" strike="noStrike" cap="none">
              <a:solidFill>
                <a:schemeClr val="dk1"/>
              </a:solidFill>
              <a:latin typeface="Calibri"/>
              <a:ea typeface="Calibri"/>
              <a:cs typeface="Calibri"/>
              <a:sym typeface="Calibri"/>
            </a:endParaRPr>
          </a:p>
        </p:txBody>
      </p:sp>
      <p:pic>
        <p:nvPicPr>
          <p:cNvPr id="1342" name="Google Shape;1342;g2d3faae0a78_0_439"/>
          <p:cNvPicPr preferRelativeResize="0"/>
          <p:nvPr/>
        </p:nvPicPr>
        <p:blipFill rotWithShape="1">
          <a:blip r:embed="rId5">
            <a:alphaModFix/>
          </a:blip>
          <a:srcRect b="19028"/>
          <a:stretch/>
        </p:blipFill>
        <p:spPr>
          <a:xfrm>
            <a:off x="2067825" y="3178205"/>
            <a:ext cx="15281526" cy="57097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g2d3faae0a78_0_45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g2d3faae0a78_0_45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349" name="Google Shape;1349;g2d3faae0a78_0_45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g2d3faae0a78_0_45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g2d3faae0a78_0_45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52" name="Google Shape;1352;g2d3faae0a78_0_45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g2d3faae0a78_0_45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g2d3faae0a78_0_45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g2d3faae0a78_0_45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g2d3faae0a78_0_45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g2d3faae0a78_0_45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358" name="Google Shape;1358;g2d3faae0a78_0_45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359" name="Google Shape;1359;g2d3faae0a78_0_454"/>
          <p:cNvSpPr/>
          <p:nvPr/>
        </p:nvSpPr>
        <p:spPr>
          <a:xfrm>
            <a:off x="7218594" y="2351025"/>
            <a:ext cx="7051800" cy="7641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GRÁFICO DE BARRAS</a:t>
            </a:r>
            <a:endParaRPr sz="4400" b="0" i="0" u="none" strike="noStrike" cap="none">
              <a:solidFill>
                <a:schemeClr val="dk1"/>
              </a:solidFill>
              <a:latin typeface="Calibri"/>
              <a:ea typeface="Calibri"/>
              <a:cs typeface="Calibri"/>
              <a:sym typeface="Calibri"/>
            </a:endParaRPr>
          </a:p>
        </p:txBody>
      </p:sp>
      <p:sp>
        <p:nvSpPr>
          <p:cNvPr id="1360" name="Google Shape;1360;g2d3faae0a78_0_454"/>
          <p:cNvSpPr/>
          <p:nvPr/>
        </p:nvSpPr>
        <p:spPr>
          <a:xfrm>
            <a:off x="1864600" y="3114281"/>
            <a:ext cx="15256800" cy="1145700"/>
          </a:xfrm>
          <a:prstGeom prst="rect">
            <a:avLst/>
          </a:prstGeom>
          <a:noFill/>
          <a:ln>
            <a:noFill/>
          </a:ln>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rgbClr val="000000"/>
              </a:buClr>
              <a:buSzPts val="3600"/>
              <a:buFont typeface="Calibri"/>
              <a:buNone/>
            </a:pPr>
            <a:r>
              <a:rPr lang="en-US" sz="3600" b="0" i="0" u="none" strike="noStrike" cap="none">
                <a:solidFill>
                  <a:srgbClr val="000000"/>
                </a:solidFill>
                <a:latin typeface="Calibri"/>
                <a:ea typeface="Calibri"/>
                <a:cs typeface="Calibri"/>
                <a:sym typeface="Calibri"/>
              </a:rPr>
              <a:t>Un gráfico de barras es una representación gráfica en un eje cartesiano de las frecuencias de una variable cualitativa o discreta. </a:t>
            </a:r>
            <a:endParaRPr sz="2800"/>
          </a:p>
        </p:txBody>
      </p:sp>
      <p:pic>
        <p:nvPicPr>
          <p:cNvPr id="1361" name="Google Shape;1361;g2d3faae0a78_0_454" descr="Resultado de imagen para EJE CARTESIANO"/>
          <p:cNvPicPr preferRelativeResize="0"/>
          <p:nvPr/>
        </p:nvPicPr>
        <p:blipFill rotWithShape="1">
          <a:blip r:embed="rId5">
            <a:alphaModFix/>
          </a:blip>
          <a:srcRect l="5053" t="6533" r="5348" b="9700"/>
          <a:stretch/>
        </p:blipFill>
        <p:spPr>
          <a:xfrm>
            <a:off x="2326762" y="4491700"/>
            <a:ext cx="3886260" cy="3570163"/>
          </a:xfrm>
          <a:prstGeom prst="rect">
            <a:avLst/>
          </a:prstGeom>
          <a:noFill/>
          <a:ln>
            <a:noFill/>
          </a:ln>
        </p:spPr>
      </p:pic>
      <p:pic>
        <p:nvPicPr>
          <p:cNvPr id="1362" name="Google Shape;1362;g2d3faae0a78_0_454"/>
          <p:cNvPicPr preferRelativeResize="0"/>
          <p:nvPr/>
        </p:nvPicPr>
        <p:blipFill rotWithShape="1">
          <a:blip r:embed="rId6">
            <a:alphaModFix/>
          </a:blip>
          <a:srcRect/>
          <a:stretch/>
        </p:blipFill>
        <p:spPr>
          <a:xfrm>
            <a:off x="6090699" y="4260332"/>
            <a:ext cx="10567770" cy="3541303"/>
          </a:xfrm>
          <a:prstGeom prst="rect">
            <a:avLst/>
          </a:prstGeom>
          <a:noFill/>
          <a:ln>
            <a:noFill/>
          </a:ln>
        </p:spPr>
      </p:pic>
      <p:sp>
        <p:nvSpPr>
          <p:cNvPr id="1363" name="Google Shape;1363;g2d3faae0a78_0_454"/>
          <p:cNvSpPr/>
          <p:nvPr/>
        </p:nvSpPr>
        <p:spPr>
          <a:xfrm>
            <a:off x="6213024" y="7789029"/>
            <a:ext cx="10908600" cy="1145700"/>
          </a:xfrm>
          <a:prstGeom prst="rect">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En uno de los ejes se posicionan las distintas categorías o modalidades de la variable cualitativa o discreta (en el ejemplo, el tipo de cereal) y en el otro el valor o frecuencia de cada categoría en una determinada escala (en el ejemplo, la producción en millones de toneladas de granos).</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p:nvPr/>
        </p:nvSpPr>
        <p:spPr>
          <a:xfrm>
            <a:off x="17121639" y="-174768"/>
            <a:ext cx="1352222" cy="1879548"/>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28" name="Google Shape;128;p4"/>
          <p:cNvSpPr/>
          <p:nvPr/>
        </p:nvSpPr>
        <p:spPr>
          <a:xfrm>
            <a:off x="7604107" y="670360"/>
            <a:ext cx="10869754" cy="125413"/>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47652" y="8336993"/>
            <a:ext cx="1457911" cy="1950007"/>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1" name="Google Shape;131;p4"/>
          <p:cNvSpPr/>
          <p:nvPr/>
        </p:nvSpPr>
        <p:spPr>
          <a:xfrm>
            <a:off x="-47652" y="9485506"/>
            <a:ext cx="10869754" cy="125413"/>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6582049">
            <a:off x="16874388" y="8718296"/>
            <a:ext cx="1075468" cy="1075468"/>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6582049">
            <a:off x="16692811" y="8654176"/>
            <a:ext cx="677655" cy="677655"/>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3994440">
            <a:off x="687039" y="2372847"/>
            <a:ext cx="1075468" cy="1075468"/>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3994440">
            <a:off x="1282714" y="2809504"/>
            <a:ext cx="677655" cy="677655"/>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137" name="Google Shape;137;p4"/>
          <p:cNvPicPr preferRelativeResize="0"/>
          <p:nvPr/>
        </p:nvPicPr>
        <p:blipFill rotWithShape="1">
          <a:blip r:embed="rId5">
            <a:alphaModFix/>
          </a:blip>
          <a:srcRect/>
          <a:stretch/>
        </p:blipFill>
        <p:spPr>
          <a:xfrm>
            <a:off x="3055087" y="2203375"/>
            <a:ext cx="1954500" cy="981675"/>
          </a:xfrm>
          <a:prstGeom prst="rect">
            <a:avLst/>
          </a:prstGeom>
          <a:noFill/>
          <a:ln>
            <a:noFill/>
          </a:ln>
        </p:spPr>
      </p:pic>
      <p:pic>
        <p:nvPicPr>
          <p:cNvPr id="138" name="Google Shape;138;p4"/>
          <p:cNvPicPr preferRelativeResize="0"/>
          <p:nvPr/>
        </p:nvPicPr>
        <p:blipFill rotWithShape="1">
          <a:blip r:embed="rId6">
            <a:alphaModFix/>
          </a:blip>
          <a:srcRect l="44466"/>
          <a:stretch/>
        </p:blipFill>
        <p:spPr>
          <a:xfrm>
            <a:off x="9800575" y="2091250"/>
            <a:ext cx="7664274" cy="6245750"/>
          </a:xfrm>
          <a:prstGeom prst="rect">
            <a:avLst/>
          </a:prstGeom>
          <a:noFill/>
          <a:ln>
            <a:noFill/>
          </a:ln>
        </p:spPr>
      </p:pic>
      <p:sp>
        <p:nvSpPr>
          <p:cNvPr id="139" name="Google Shape;139;p4"/>
          <p:cNvSpPr txBox="1"/>
          <p:nvPr/>
        </p:nvSpPr>
        <p:spPr>
          <a:xfrm>
            <a:off x="1410250" y="3916975"/>
            <a:ext cx="8258700" cy="2892900"/>
          </a:xfrm>
          <a:prstGeom prst="rect">
            <a:avLst/>
          </a:prstGeom>
          <a:gradFill>
            <a:gsLst>
              <a:gs pos="0">
                <a:srgbClr val="D4E5F5"/>
              </a:gs>
              <a:gs pos="100000">
                <a:srgbClr val="70A4D5"/>
              </a:gs>
            </a:gsLst>
            <a:path path="circle">
              <a:fillToRect l="50000" t="50000" r="50000" b="50000"/>
            </a:path>
            <a:tileRect/>
          </a:gradFill>
          <a:ln w="9525" cap="flat" cmpd="sng">
            <a:solidFill>
              <a:srgbClr val="073763"/>
            </a:solidFill>
            <a:prstDash val="solid"/>
            <a:round/>
            <a:headEnd type="none" w="sm" len="sm"/>
            <a:tailEnd type="none" w="sm" len="sm"/>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500"/>
              <a:buFont typeface="Arial"/>
              <a:buNone/>
            </a:pPr>
            <a:r>
              <a:rPr lang="en-US" sz="2600" b="0" i="0" u="none" strike="noStrike" cap="none">
                <a:solidFill>
                  <a:srgbClr val="000000"/>
                </a:solidFill>
                <a:latin typeface="Arial"/>
                <a:ea typeface="Arial"/>
                <a:cs typeface="Arial"/>
                <a:sym typeface="Arial"/>
              </a:rPr>
              <a:t>PRUEBAS SABER PRO</a:t>
            </a:r>
            <a:endParaRPr sz="26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500"/>
              <a:buFont typeface="Arial"/>
              <a:buNone/>
            </a:pPr>
            <a:r>
              <a:rPr lang="en-US" sz="2600" b="0" i="0" u="none" strike="noStrike" cap="none">
                <a:solidFill>
                  <a:srgbClr val="000000"/>
                </a:solidFill>
                <a:latin typeface="Arial"/>
                <a:ea typeface="Arial"/>
                <a:cs typeface="Arial"/>
                <a:sym typeface="Arial"/>
              </a:rPr>
              <a:t>Son un instrumento de evaluación estandarizada para la medición externa de la calidad de la educación superior que evalúa las competencias de los estudiantes que están próximos a culminar los distintos programas profesionales universitarios. </a:t>
            </a:r>
            <a:endParaRPr sz="2600" b="0" i="0" u="none" strike="noStrike" cap="none">
              <a:solidFill>
                <a:srgbClr val="000000"/>
              </a:solidFill>
              <a:latin typeface="Arial"/>
              <a:ea typeface="Arial"/>
              <a:cs typeface="Arial"/>
              <a:sym typeface="Arial"/>
            </a:endParaRPr>
          </a:p>
        </p:txBody>
      </p:sp>
      <p:sp>
        <p:nvSpPr>
          <p:cNvPr id="140" name="Google Shape;140;p4"/>
          <p:cNvSpPr txBox="1"/>
          <p:nvPr/>
        </p:nvSpPr>
        <p:spPr>
          <a:xfrm>
            <a:off x="3532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g2d3faae0a78_0_46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g2d3faae0a78_0_46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370" name="Google Shape;1370;g2d3faae0a78_0_46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g2d3faae0a78_0_46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g2d3faae0a78_0_46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73" name="Google Shape;1373;g2d3faae0a78_0_46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g2d3faae0a78_0_46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g2d3faae0a78_0_46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g2d3faae0a78_0_46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g2d3faae0a78_0_46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g2d3faae0a78_0_46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379" name="Google Shape;1379;g2d3faae0a78_0_46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380" name="Google Shape;1380;g2d3faae0a78_0_469"/>
          <p:cNvSpPr/>
          <p:nvPr/>
        </p:nvSpPr>
        <p:spPr>
          <a:xfrm>
            <a:off x="2198490" y="2203375"/>
            <a:ext cx="15425400" cy="18084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La orientación del gráfico puede ser </a:t>
            </a:r>
            <a:r>
              <a:rPr lang="en-US" sz="3200" b="0" i="0" u="none" strike="noStrike" cap="none">
                <a:solidFill>
                  <a:srgbClr val="C00000"/>
                </a:solidFill>
                <a:latin typeface="Calibri"/>
                <a:ea typeface="Calibri"/>
                <a:cs typeface="Calibri"/>
                <a:sym typeface="Calibri"/>
              </a:rPr>
              <a:t>vertical u horizontal</a:t>
            </a:r>
            <a:r>
              <a:rPr lang="en-US" sz="3200" b="0" i="0" u="none" strike="noStrike" cap="none">
                <a:solidFill>
                  <a:srgbClr val="000000"/>
                </a:solidFill>
                <a:latin typeface="Calibri"/>
                <a:ea typeface="Calibri"/>
                <a:cs typeface="Calibri"/>
                <a:sym typeface="Calibri"/>
              </a:rPr>
              <a:t>. Las categorías pueden ordenarse alfabéticamente facilitando su búsqueda o por sus frecuencias facilitando la comparación de los datos. Veamos el siguiente ejemplo del porcentaje habitantes usuarios de internet del año 2007 por países (Fuente: Unión Internacional de Telecomunicaciones). </a:t>
            </a:r>
            <a:endParaRPr sz="3200" b="0" i="0" u="none" strike="noStrike" cap="none">
              <a:solidFill>
                <a:srgbClr val="000000"/>
              </a:solidFill>
              <a:latin typeface="Calibri"/>
              <a:ea typeface="Calibri"/>
              <a:cs typeface="Calibri"/>
              <a:sym typeface="Calibri"/>
            </a:endParaRPr>
          </a:p>
        </p:txBody>
      </p:sp>
      <p:sp>
        <p:nvSpPr>
          <p:cNvPr id="1381" name="Google Shape;1381;g2d3faae0a78_0_469"/>
          <p:cNvSpPr/>
          <p:nvPr/>
        </p:nvSpPr>
        <p:spPr>
          <a:xfrm>
            <a:off x="2067825" y="4049772"/>
            <a:ext cx="7448100" cy="13431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C00000"/>
              </a:buClr>
              <a:buSzPts val="3600"/>
              <a:buFont typeface="Calibri"/>
              <a:buNone/>
            </a:pPr>
            <a:r>
              <a:rPr lang="en-US" sz="3600" b="1" i="0" u="none" strike="noStrike" cap="none">
                <a:solidFill>
                  <a:srgbClr val="C00000"/>
                </a:solidFill>
                <a:latin typeface="Calibri"/>
                <a:ea typeface="Calibri"/>
                <a:cs typeface="Calibri"/>
                <a:sym typeface="Calibri"/>
              </a:rPr>
              <a:t>• </a:t>
            </a:r>
            <a:r>
              <a:rPr lang="en-US" sz="2800" b="1" i="0" u="none" strike="noStrike" cap="none">
                <a:solidFill>
                  <a:srgbClr val="C00000"/>
                </a:solidFill>
                <a:latin typeface="Calibri"/>
                <a:ea typeface="Calibri"/>
                <a:cs typeface="Calibri"/>
                <a:sym typeface="Calibri"/>
              </a:rPr>
              <a:t>Vertical: </a:t>
            </a:r>
            <a:r>
              <a:rPr lang="en-US" sz="2800" b="0" i="0" u="none" strike="noStrike" cap="none">
                <a:solidFill>
                  <a:srgbClr val="000000"/>
                </a:solidFill>
                <a:latin typeface="Calibri"/>
                <a:ea typeface="Calibri"/>
                <a:cs typeface="Calibri"/>
                <a:sym typeface="Calibri"/>
              </a:rPr>
              <a:t>las distintas categorías están situadas en el eje horizontal y las barras de frecuencias crecen verticalmente.</a:t>
            </a:r>
            <a:endParaRPr sz="3600" b="0" i="0" u="none" strike="noStrike" cap="none">
              <a:solidFill>
                <a:srgbClr val="000000"/>
              </a:solidFill>
              <a:latin typeface="Calibri"/>
              <a:ea typeface="Calibri"/>
              <a:cs typeface="Calibri"/>
              <a:sym typeface="Calibri"/>
            </a:endParaRPr>
          </a:p>
        </p:txBody>
      </p:sp>
      <p:pic>
        <p:nvPicPr>
          <p:cNvPr id="1382" name="Google Shape;1382;g2d3faae0a78_0_469"/>
          <p:cNvPicPr preferRelativeResize="0"/>
          <p:nvPr/>
        </p:nvPicPr>
        <p:blipFill rotWithShape="1">
          <a:blip r:embed="rId5">
            <a:alphaModFix/>
          </a:blip>
          <a:srcRect/>
          <a:stretch/>
        </p:blipFill>
        <p:spPr>
          <a:xfrm>
            <a:off x="2198499" y="5983838"/>
            <a:ext cx="5920656" cy="2799412"/>
          </a:xfrm>
          <a:prstGeom prst="rect">
            <a:avLst/>
          </a:prstGeom>
          <a:noFill/>
          <a:ln>
            <a:noFill/>
          </a:ln>
        </p:spPr>
      </p:pic>
      <p:sp>
        <p:nvSpPr>
          <p:cNvPr id="1383" name="Google Shape;1383;g2d3faae0a78_0_469"/>
          <p:cNvSpPr/>
          <p:nvPr/>
        </p:nvSpPr>
        <p:spPr>
          <a:xfrm>
            <a:off x="10382064" y="4049772"/>
            <a:ext cx="7241400" cy="16014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C00000"/>
              </a:buClr>
              <a:buSzPts val="2800"/>
              <a:buFont typeface="Calibri"/>
              <a:buNone/>
            </a:pPr>
            <a:r>
              <a:rPr lang="en-US" sz="2800" b="0" i="0" u="none" strike="noStrike" cap="none">
                <a:solidFill>
                  <a:srgbClr val="C00000"/>
                </a:solidFill>
                <a:latin typeface="Calibri"/>
                <a:ea typeface="Calibri"/>
                <a:cs typeface="Calibri"/>
                <a:sym typeface="Calibri"/>
              </a:rPr>
              <a:t>• </a:t>
            </a:r>
            <a:r>
              <a:rPr lang="en-US" sz="2800" b="1" i="0" u="none" strike="noStrike" cap="none">
                <a:solidFill>
                  <a:srgbClr val="C00000"/>
                </a:solidFill>
                <a:latin typeface="Calibri"/>
                <a:ea typeface="Calibri"/>
                <a:cs typeface="Calibri"/>
                <a:sym typeface="Calibri"/>
              </a:rPr>
              <a:t>Horizontal: </a:t>
            </a:r>
            <a:r>
              <a:rPr lang="en-US" sz="2800" b="0" i="0" u="none" strike="noStrike" cap="none">
                <a:solidFill>
                  <a:srgbClr val="000000"/>
                </a:solidFill>
                <a:latin typeface="Calibri"/>
                <a:ea typeface="Calibri"/>
                <a:cs typeface="Calibri"/>
                <a:sym typeface="Calibri"/>
              </a:rPr>
              <a:t>las categorías se sitúan en el eje vertical y las barras crecen horizontalmente. Suelen usarse cuando hay muchas categorías o sus nombres son demasiado largos</a:t>
            </a:r>
            <a:endParaRPr sz="2800"/>
          </a:p>
        </p:txBody>
      </p:sp>
      <p:pic>
        <p:nvPicPr>
          <p:cNvPr id="1384" name="Google Shape;1384;g2d3faae0a78_0_469"/>
          <p:cNvPicPr preferRelativeResize="0"/>
          <p:nvPr/>
        </p:nvPicPr>
        <p:blipFill rotWithShape="1">
          <a:blip r:embed="rId6">
            <a:alphaModFix/>
          </a:blip>
          <a:srcRect/>
          <a:stretch/>
        </p:blipFill>
        <p:spPr>
          <a:xfrm>
            <a:off x="10822250" y="6203562"/>
            <a:ext cx="5925775" cy="257968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g2d3faae0a78_0_48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g2d3faae0a78_0_48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391" name="Google Shape;1391;g2d3faae0a78_0_48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g2d3faae0a78_0_48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g2d3faae0a78_0_48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394" name="Google Shape;1394;g2d3faae0a78_0_48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g2d3faae0a78_0_48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g2d3faae0a78_0_48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g2d3faae0a78_0_48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g2d3faae0a78_0_48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g2d3faae0a78_0_48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400" name="Google Shape;1400;g2d3faae0a78_0_48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401" name="Google Shape;1401;g2d3faae0a78_0_484"/>
          <p:cNvSpPr/>
          <p:nvPr/>
        </p:nvSpPr>
        <p:spPr>
          <a:xfrm>
            <a:off x="2067825" y="2613800"/>
            <a:ext cx="8581800" cy="654300"/>
          </a:xfrm>
          <a:prstGeom prst="rect">
            <a:avLst/>
          </a:prstGeom>
          <a:noFill/>
          <a:ln>
            <a:noFill/>
          </a:ln>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rgbClr val="000000"/>
              </a:buClr>
              <a:buSzPts val="3600"/>
              <a:buFont typeface="Calibri"/>
              <a:buNone/>
            </a:pPr>
            <a:r>
              <a:rPr lang="en-US" sz="3600" b="0" i="0" u="none" strike="noStrike" cap="none">
                <a:solidFill>
                  <a:srgbClr val="000000"/>
                </a:solidFill>
                <a:latin typeface="Calibri"/>
                <a:ea typeface="Calibri"/>
                <a:cs typeface="Calibri"/>
                <a:sym typeface="Calibri"/>
              </a:rPr>
              <a:t>Se suelen usar para:</a:t>
            </a:r>
            <a:endParaRPr sz="3600" b="0" i="0" u="none" strike="noStrike" cap="none">
              <a:solidFill>
                <a:srgbClr val="000000"/>
              </a:solidFill>
              <a:latin typeface="Calibri"/>
              <a:ea typeface="Calibri"/>
              <a:cs typeface="Calibri"/>
              <a:sym typeface="Calibri"/>
            </a:endParaRPr>
          </a:p>
        </p:txBody>
      </p:sp>
      <p:sp>
        <p:nvSpPr>
          <p:cNvPr id="1402" name="Google Shape;1402;g2d3faae0a78_0_484"/>
          <p:cNvSpPr/>
          <p:nvPr/>
        </p:nvSpPr>
        <p:spPr>
          <a:xfrm>
            <a:off x="2169587" y="3291025"/>
            <a:ext cx="5001300" cy="1144800"/>
          </a:xfrm>
          <a:prstGeom prst="rect">
            <a:avLst/>
          </a:prstGeom>
          <a:noFill/>
          <a:ln>
            <a:noFill/>
          </a:ln>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rgbClr val="000000"/>
              </a:buClr>
              <a:buSzPts val="3600"/>
              <a:buFont typeface="Calibri"/>
              <a:buNone/>
            </a:pPr>
            <a:r>
              <a:rPr lang="en-US" sz="3600" b="0" i="0" u="none" strike="noStrike" cap="none">
                <a:solidFill>
                  <a:srgbClr val="000000"/>
                </a:solidFill>
                <a:latin typeface="Calibri"/>
                <a:ea typeface="Calibri"/>
                <a:cs typeface="Calibri"/>
                <a:sym typeface="Calibri"/>
              </a:rPr>
              <a:t>• Comparar magnitudes de varias categorías</a:t>
            </a:r>
            <a:endParaRPr sz="3600" b="0" i="0" u="none" strike="noStrike" cap="none">
              <a:solidFill>
                <a:srgbClr val="000000"/>
              </a:solidFill>
              <a:latin typeface="Calibri"/>
              <a:ea typeface="Calibri"/>
              <a:cs typeface="Calibri"/>
              <a:sym typeface="Calibri"/>
            </a:endParaRPr>
          </a:p>
        </p:txBody>
      </p:sp>
      <p:pic>
        <p:nvPicPr>
          <p:cNvPr id="1403" name="Google Shape;1403;g2d3faae0a78_0_484"/>
          <p:cNvPicPr preferRelativeResize="0"/>
          <p:nvPr/>
        </p:nvPicPr>
        <p:blipFill rotWithShape="1">
          <a:blip r:embed="rId5">
            <a:alphaModFix/>
          </a:blip>
          <a:srcRect/>
          <a:stretch/>
        </p:blipFill>
        <p:spPr>
          <a:xfrm>
            <a:off x="2169587" y="4910135"/>
            <a:ext cx="6835745" cy="3366426"/>
          </a:xfrm>
          <a:prstGeom prst="rect">
            <a:avLst/>
          </a:prstGeom>
          <a:noFill/>
          <a:ln>
            <a:noFill/>
          </a:ln>
        </p:spPr>
      </p:pic>
      <p:sp>
        <p:nvSpPr>
          <p:cNvPr id="1404" name="Google Shape;1404;g2d3faae0a78_0_484"/>
          <p:cNvSpPr/>
          <p:nvPr/>
        </p:nvSpPr>
        <p:spPr>
          <a:xfrm>
            <a:off x="9501862" y="3124097"/>
            <a:ext cx="5946900" cy="1144800"/>
          </a:xfrm>
          <a:prstGeom prst="rect">
            <a:avLst/>
          </a:prstGeom>
          <a:noFill/>
          <a:ln>
            <a:noFill/>
          </a:ln>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rgbClr val="000000"/>
              </a:buClr>
              <a:buSzPts val="3600"/>
              <a:buFont typeface="Calibri"/>
              <a:buNone/>
            </a:pPr>
            <a:r>
              <a:rPr lang="en-US" sz="3600" b="0" i="0" u="none" strike="noStrike" cap="none">
                <a:solidFill>
                  <a:srgbClr val="000000"/>
                </a:solidFill>
                <a:latin typeface="Calibri"/>
                <a:ea typeface="Calibri"/>
                <a:cs typeface="Calibri"/>
                <a:sym typeface="Calibri"/>
              </a:rPr>
              <a:t>• Ver la evolución en el tiempo de una magnitud concreta. </a:t>
            </a:r>
            <a:endParaRPr sz="2800"/>
          </a:p>
        </p:txBody>
      </p:sp>
      <p:pic>
        <p:nvPicPr>
          <p:cNvPr id="1405" name="Google Shape;1405;g2d3faae0a78_0_484"/>
          <p:cNvPicPr preferRelativeResize="0"/>
          <p:nvPr/>
        </p:nvPicPr>
        <p:blipFill rotWithShape="1">
          <a:blip r:embed="rId6">
            <a:alphaModFix/>
          </a:blip>
          <a:srcRect/>
          <a:stretch/>
        </p:blipFill>
        <p:spPr>
          <a:xfrm>
            <a:off x="9272875" y="5086150"/>
            <a:ext cx="6688569" cy="3848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sp>
        <p:nvSpPr>
          <p:cNvPr id="1410" name="Google Shape;1410;g2d3faae0a78_0_49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g2d3faae0a78_0_49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12" name="Google Shape;1412;g2d3faae0a78_0_49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g2d3faae0a78_0_49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g2d3faae0a78_0_49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415" name="Google Shape;1415;g2d3faae0a78_0_49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g2d3faae0a78_0_49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g2d3faae0a78_0_49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g2d3faae0a78_0_49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g2d3faae0a78_0_49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g2d3faae0a78_0_49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421" name="Google Shape;1421;g2d3faae0a78_0_49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422" name="Google Shape;1422;g2d3faae0a78_0_499"/>
          <p:cNvSpPr/>
          <p:nvPr/>
        </p:nvSpPr>
        <p:spPr>
          <a:xfrm>
            <a:off x="2405775" y="3379602"/>
            <a:ext cx="14526600" cy="17682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C00000"/>
              </a:buClr>
              <a:buSzPts val="3200"/>
              <a:buFont typeface="Calibri"/>
              <a:buNone/>
            </a:pPr>
            <a:r>
              <a:rPr lang="en-US" sz="3200" b="1" i="0" u="none" strike="noStrike" cap="none">
                <a:solidFill>
                  <a:srgbClr val="C00000"/>
                </a:solidFill>
                <a:latin typeface="Calibri"/>
                <a:ea typeface="Calibri"/>
                <a:cs typeface="Calibri"/>
                <a:sym typeface="Calibri"/>
              </a:rPr>
              <a:t>•Histograma: </a:t>
            </a:r>
            <a:r>
              <a:rPr lang="en-US" sz="3200" b="0" i="0" u="none" strike="noStrike" cap="none">
                <a:solidFill>
                  <a:srgbClr val="000000"/>
                </a:solidFill>
                <a:latin typeface="Calibri"/>
                <a:ea typeface="Calibri"/>
                <a:cs typeface="Calibri"/>
                <a:sym typeface="Calibri"/>
              </a:rPr>
              <a:t>Se usa para representar las frecuencias de una </a:t>
            </a:r>
            <a:r>
              <a:rPr lang="en-US" sz="3200" b="1" i="0" u="none" strike="noStrike" cap="none">
                <a:solidFill>
                  <a:srgbClr val="C00000"/>
                </a:solidFill>
                <a:latin typeface="Calibri"/>
                <a:ea typeface="Calibri"/>
                <a:cs typeface="Calibri"/>
                <a:sym typeface="Calibri"/>
              </a:rPr>
              <a:t>variable cuantitativa continua</a:t>
            </a:r>
            <a:r>
              <a:rPr lang="en-US" sz="3200" b="0" i="0" u="none" strike="noStrike" cap="none">
                <a:solidFill>
                  <a:srgbClr val="000000"/>
                </a:solidFill>
                <a:latin typeface="Calibri"/>
                <a:ea typeface="Calibri"/>
                <a:cs typeface="Calibri"/>
                <a:sym typeface="Calibri"/>
              </a:rPr>
              <a:t>. En uno de los ejes se posicionan las clases de la variable continua (los intervalos o las marcas de clase que son los puntos medios de cada intervalo) y en el otro eje las frecuencias. No existe separación entre las barras.</a:t>
            </a:r>
            <a:endParaRPr sz="2800"/>
          </a:p>
        </p:txBody>
      </p:sp>
      <p:sp>
        <p:nvSpPr>
          <p:cNvPr id="1423" name="Google Shape;1423;g2d3faae0a78_0_499"/>
          <p:cNvSpPr/>
          <p:nvPr/>
        </p:nvSpPr>
        <p:spPr>
          <a:xfrm>
            <a:off x="4305692" y="2438250"/>
            <a:ext cx="11358600" cy="7071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GRÁFICO DE BARRAS – HISTOGRAMA DE FRECUENCIAS</a:t>
            </a:r>
            <a:endParaRPr sz="4400" b="0" i="0" u="none" strike="noStrike" cap="none">
              <a:solidFill>
                <a:schemeClr val="dk1"/>
              </a:solidFill>
              <a:latin typeface="Calibri"/>
              <a:ea typeface="Calibri"/>
              <a:cs typeface="Calibri"/>
              <a:sym typeface="Calibri"/>
            </a:endParaRPr>
          </a:p>
        </p:txBody>
      </p:sp>
      <p:pic>
        <p:nvPicPr>
          <p:cNvPr id="1424" name="Google Shape;1424;g2d3faae0a78_0_499"/>
          <p:cNvPicPr preferRelativeResize="0"/>
          <p:nvPr/>
        </p:nvPicPr>
        <p:blipFill rotWithShape="1">
          <a:blip r:embed="rId5">
            <a:alphaModFix/>
          </a:blip>
          <a:srcRect/>
          <a:stretch/>
        </p:blipFill>
        <p:spPr>
          <a:xfrm>
            <a:off x="6346100" y="5610250"/>
            <a:ext cx="8487823" cy="33246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g2d3faae0a78_0_51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g2d3faae0a78_0_51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31" name="Google Shape;1431;g2d3faae0a78_0_51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g2d3faae0a78_0_51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g2d3faae0a78_0_51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434" name="Google Shape;1434;g2d3faae0a78_0_51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g2d3faae0a78_0_51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g2d3faae0a78_0_51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g2d3faae0a78_0_51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g2d3faae0a78_0_51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g2d3faae0a78_0_51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440" name="Google Shape;1440;g2d3faae0a78_0_51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441" name="Google Shape;1441;g2d3faae0a78_0_514"/>
          <p:cNvSpPr/>
          <p:nvPr/>
        </p:nvSpPr>
        <p:spPr>
          <a:xfrm>
            <a:off x="5161801" y="2108825"/>
            <a:ext cx="10294800" cy="8139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GRÁFICO DE BARRAS </a:t>
            </a:r>
            <a:r>
              <a:rPr lang="en-US" sz="4400" b="0" i="0" u="none" strike="noStrike" cap="none">
                <a:solidFill>
                  <a:schemeClr val="dk1"/>
                </a:solidFill>
                <a:latin typeface="Calibri"/>
                <a:ea typeface="Calibri"/>
                <a:cs typeface="Calibri"/>
                <a:sym typeface="Calibri"/>
              </a:rPr>
              <a:t>– </a:t>
            </a:r>
            <a:r>
              <a:rPr lang="en-US" sz="4400" b="1" i="0" u="none" strike="noStrike" cap="none">
                <a:solidFill>
                  <a:schemeClr val="dk1"/>
                </a:solidFill>
                <a:latin typeface="Calibri"/>
                <a:ea typeface="Calibri"/>
                <a:cs typeface="Calibri"/>
                <a:sym typeface="Calibri"/>
              </a:rPr>
              <a:t>BI-DIRECCIONAL</a:t>
            </a:r>
            <a:endParaRPr sz="4400" b="0" i="0" u="none" strike="noStrike" cap="none">
              <a:solidFill>
                <a:schemeClr val="dk1"/>
              </a:solidFill>
              <a:latin typeface="Calibri"/>
              <a:ea typeface="Calibri"/>
              <a:cs typeface="Calibri"/>
              <a:sym typeface="Calibri"/>
            </a:endParaRPr>
          </a:p>
        </p:txBody>
      </p:sp>
      <p:sp>
        <p:nvSpPr>
          <p:cNvPr id="1442" name="Google Shape;1442;g2d3faae0a78_0_514"/>
          <p:cNvSpPr/>
          <p:nvPr/>
        </p:nvSpPr>
        <p:spPr>
          <a:xfrm>
            <a:off x="1933025" y="3114275"/>
            <a:ext cx="15938400" cy="10689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chemeClr val="accent2"/>
              </a:buClr>
              <a:buSzPts val="3200"/>
              <a:buFont typeface="Calibri"/>
              <a:buNone/>
            </a:pPr>
            <a:r>
              <a:rPr lang="en-US" sz="3200" b="0" i="0" u="none" strike="noStrike" cap="none">
                <a:solidFill>
                  <a:schemeClr val="accent2"/>
                </a:solidFill>
                <a:latin typeface="Calibri"/>
                <a:ea typeface="Calibri"/>
                <a:cs typeface="Calibri"/>
                <a:sym typeface="Calibri"/>
              </a:rPr>
              <a:t>•</a:t>
            </a:r>
            <a:r>
              <a:rPr lang="en-US" sz="3200" b="1" i="0" u="none" strike="noStrike" cap="none">
                <a:solidFill>
                  <a:schemeClr val="accent2"/>
                </a:solidFill>
                <a:latin typeface="Calibri"/>
                <a:ea typeface="Calibri"/>
                <a:cs typeface="Calibri"/>
                <a:sym typeface="Calibri"/>
              </a:rPr>
              <a:t>Bi-direccional: </a:t>
            </a:r>
            <a:r>
              <a:rPr lang="en-US" sz="3200" b="0" i="0" u="none" strike="noStrike" cap="none">
                <a:solidFill>
                  <a:srgbClr val="000000"/>
                </a:solidFill>
                <a:latin typeface="Calibri"/>
                <a:ea typeface="Calibri"/>
                <a:cs typeface="Calibri"/>
                <a:sym typeface="Calibri"/>
              </a:rPr>
              <a:t>Tiene orientación horizontal y contiene dos series de datos cuyas barras de frecuencias crecen en sentidos opuestos. Las más comunes son las pirámides de población.</a:t>
            </a:r>
            <a:endParaRPr sz="3200" b="0" i="0" u="none" strike="noStrike" cap="none">
              <a:solidFill>
                <a:srgbClr val="000000"/>
              </a:solidFill>
              <a:latin typeface="Calibri"/>
              <a:ea typeface="Calibri"/>
              <a:cs typeface="Calibri"/>
              <a:sym typeface="Calibri"/>
            </a:endParaRPr>
          </a:p>
        </p:txBody>
      </p:sp>
      <p:pic>
        <p:nvPicPr>
          <p:cNvPr id="1443" name="Google Shape;1443;g2d3faae0a78_0_514"/>
          <p:cNvPicPr preferRelativeResize="0"/>
          <p:nvPr/>
        </p:nvPicPr>
        <p:blipFill rotWithShape="1">
          <a:blip r:embed="rId5">
            <a:alphaModFix/>
          </a:blip>
          <a:srcRect/>
          <a:stretch/>
        </p:blipFill>
        <p:spPr>
          <a:xfrm>
            <a:off x="4648613" y="4421358"/>
            <a:ext cx="9984643" cy="487334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g2d3faae0a78_0_52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g2d3faae0a78_0_52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50" name="Google Shape;1450;g2d3faae0a78_0_52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g2d3faae0a78_0_52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g2d3faae0a78_0_52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453" name="Google Shape;1453;g2d3faae0a78_0_52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g2d3faae0a78_0_52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g2d3faae0a78_0_52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g2d3faae0a78_0_52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g2d3faae0a78_0_52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g2d3faae0a78_0_52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459" name="Google Shape;1459;g2d3faae0a78_0_52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460" name="Google Shape;1460;g2d3faae0a78_0_529"/>
          <p:cNvSpPr/>
          <p:nvPr/>
        </p:nvSpPr>
        <p:spPr>
          <a:xfrm>
            <a:off x="5599600" y="2041300"/>
            <a:ext cx="6304500" cy="6183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GRÁFICO DE LÍNEAS</a:t>
            </a:r>
            <a:endParaRPr sz="4400" b="1" i="0" u="none" strike="noStrike" cap="none">
              <a:solidFill>
                <a:schemeClr val="dk1"/>
              </a:solidFill>
              <a:latin typeface="Calibri"/>
              <a:ea typeface="Calibri"/>
              <a:cs typeface="Calibri"/>
              <a:sym typeface="Calibri"/>
            </a:endParaRPr>
          </a:p>
        </p:txBody>
      </p:sp>
      <p:sp>
        <p:nvSpPr>
          <p:cNvPr id="1461" name="Google Shape;1461;g2d3faae0a78_0_529"/>
          <p:cNvSpPr/>
          <p:nvPr/>
        </p:nvSpPr>
        <p:spPr>
          <a:xfrm>
            <a:off x="2529549" y="3009451"/>
            <a:ext cx="14192400" cy="8898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Un gráfico de líneas es una representación gráfica en un eje cartesiano de la relación que existe entre dos variables reflejando con claridad los cambios producidos.</a:t>
            </a:r>
            <a:endParaRPr sz="2800"/>
          </a:p>
        </p:txBody>
      </p:sp>
      <p:pic>
        <p:nvPicPr>
          <p:cNvPr id="1462" name="Google Shape;1462;g2d3faae0a78_0_529" descr="Resultado de imagen para graficos de lineas"/>
          <p:cNvPicPr preferRelativeResize="0"/>
          <p:nvPr/>
        </p:nvPicPr>
        <p:blipFill rotWithShape="1">
          <a:blip r:embed="rId5">
            <a:alphaModFix/>
          </a:blip>
          <a:srcRect/>
          <a:stretch/>
        </p:blipFill>
        <p:spPr>
          <a:xfrm>
            <a:off x="5229366" y="4275425"/>
            <a:ext cx="7812363" cy="3100239"/>
          </a:xfrm>
          <a:prstGeom prst="rect">
            <a:avLst/>
          </a:prstGeom>
          <a:noFill/>
          <a:ln>
            <a:noFill/>
          </a:ln>
        </p:spPr>
      </p:pic>
      <p:sp>
        <p:nvSpPr>
          <p:cNvPr id="1463" name="Google Shape;1463;g2d3faae0a78_0_529"/>
          <p:cNvSpPr/>
          <p:nvPr/>
        </p:nvSpPr>
        <p:spPr>
          <a:xfrm>
            <a:off x="2931625" y="7375675"/>
            <a:ext cx="13672800" cy="13650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En cada eje se representa cada una de las variables cuya relación se quiere observar (en el ejemplo, en el eje horizontal los meses y en el eje vertical la media mensual de la temperatura correspondiente).</a:t>
            </a:r>
            <a:endParaRPr sz="3200" b="0" i="0" u="none" strike="noStrike" cap="none">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g2d3faae0a78_0_54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g2d3faae0a78_0_54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70" name="Google Shape;1470;g2d3faae0a78_0_54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g2d3faae0a78_0_54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g2d3faae0a78_0_54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473" name="Google Shape;1473;g2d3faae0a78_0_54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g2d3faae0a78_0_54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g2d3faae0a78_0_54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g2d3faae0a78_0_54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g2d3faae0a78_0_54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g2d3faae0a78_0_54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479" name="Google Shape;1479;g2d3faae0a78_0_54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480" name="Google Shape;1480;g2d3faae0a78_0_544"/>
          <p:cNvSpPr/>
          <p:nvPr/>
        </p:nvSpPr>
        <p:spPr>
          <a:xfrm>
            <a:off x="7130952" y="2041300"/>
            <a:ext cx="5979600" cy="7245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GRÁFICO DE LÍNEAS</a:t>
            </a:r>
            <a:endParaRPr sz="4400" b="1" i="0" u="none" strike="noStrike" cap="none">
              <a:solidFill>
                <a:schemeClr val="dk1"/>
              </a:solidFill>
              <a:latin typeface="Calibri"/>
              <a:ea typeface="Calibri"/>
              <a:cs typeface="Calibri"/>
              <a:sym typeface="Calibri"/>
            </a:endParaRPr>
          </a:p>
        </p:txBody>
      </p:sp>
      <p:sp>
        <p:nvSpPr>
          <p:cNvPr id="1481" name="Google Shape;1481;g2d3faae0a78_0_544"/>
          <p:cNvSpPr/>
          <p:nvPr/>
        </p:nvSpPr>
        <p:spPr>
          <a:xfrm>
            <a:off x="3049700" y="2854125"/>
            <a:ext cx="6212100" cy="23304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2800"/>
              <a:buFont typeface="Calibri"/>
              <a:buNone/>
            </a:pPr>
            <a:r>
              <a:rPr lang="en-US" sz="2800" b="0" i="0" u="none" strike="noStrike" cap="none">
                <a:solidFill>
                  <a:srgbClr val="000000"/>
                </a:solidFill>
                <a:latin typeface="Calibri"/>
                <a:ea typeface="Calibri"/>
                <a:cs typeface="Calibri"/>
                <a:sym typeface="Calibri"/>
              </a:rPr>
              <a:t>Se suelen usar para presentar tendencias temporales. En el eje horizontal se ha de posicionar la variable que indica las unidades de tiempo y en el vertical se introduce la escala de la variable cuya variación en el tiempo queremos ver.</a:t>
            </a:r>
            <a:endParaRPr sz="2800"/>
          </a:p>
        </p:txBody>
      </p:sp>
      <p:pic>
        <p:nvPicPr>
          <p:cNvPr id="1482" name="Google Shape;1482;g2d3faae0a78_0_544"/>
          <p:cNvPicPr preferRelativeResize="0"/>
          <p:nvPr/>
        </p:nvPicPr>
        <p:blipFill rotWithShape="1">
          <a:blip r:embed="rId5">
            <a:alphaModFix/>
          </a:blip>
          <a:srcRect/>
          <a:stretch/>
        </p:blipFill>
        <p:spPr>
          <a:xfrm>
            <a:off x="3490350" y="5890609"/>
            <a:ext cx="6212100" cy="3044241"/>
          </a:xfrm>
          <a:prstGeom prst="rect">
            <a:avLst/>
          </a:prstGeom>
          <a:noFill/>
          <a:ln>
            <a:noFill/>
          </a:ln>
        </p:spPr>
      </p:pic>
      <p:sp>
        <p:nvSpPr>
          <p:cNvPr id="1483" name="Google Shape;1483;g2d3faae0a78_0_544"/>
          <p:cNvSpPr/>
          <p:nvPr/>
        </p:nvSpPr>
        <p:spPr>
          <a:xfrm>
            <a:off x="9929176" y="2753709"/>
            <a:ext cx="7533300" cy="517800"/>
          </a:xfrm>
          <a:prstGeom prst="rect">
            <a:avLst/>
          </a:prstGeom>
          <a:noFill/>
          <a:ln>
            <a:noFill/>
          </a:ln>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rgbClr val="000000"/>
              </a:buClr>
              <a:buSzPts val="2800"/>
              <a:buFont typeface="Calibri"/>
              <a:buNone/>
            </a:pPr>
            <a:r>
              <a:rPr lang="en-US" sz="2800" b="0" i="0" u="none" strike="noStrike" cap="none">
                <a:solidFill>
                  <a:srgbClr val="000000"/>
                </a:solidFill>
                <a:latin typeface="Calibri"/>
                <a:ea typeface="Calibri"/>
                <a:cs typeface="Calibri"/>
                <a:sym typeface="Calibri"/>
              </a:rPr>
              <a:t>Pueden aparecer varias variables para compararlas.</a:t>
            </a:r>
            <a:endParaRPr sz="2800"/>
          </a:p>
        </p:txBody>
      </p:sp>
      <p:pic>
        <p:nvPicPr>
          <p:cNvPr id="1484" name="Google Shape;1484;g2d3faae0a78_0_544"/>
          <p:cNvPicPr preferRelativeResize="0"/>
          <p:nvPr/>
        </p:nvPicPr>
        <p:blipFill rotWithShape="1">
          <a:blip r:embed="rId6">
            <a:alphaModFix/>
          </a:blip>
          <a:srcRect/>
          <a:stretch/>
        </p:blipFill>
        <p:spPr>
          <a:xfrm>
            <a:off x="10132075" y="3708700"/>
            <a:ext cx="5456325" cy="2863850"/>
          </a:xfrm>
          <a:prstGeom prst="rect">
            <a:avLst/>
          </a:prstGeom>
          <a:noFill/>
          <a:ln>
            <a:noFill/>
          </a:ln>
        </p:spPr>
      </p:pic>
      <p:pic>
        <p:nvPicPr>
          <p:cNvPr id="1485" name="Google Shape;1485;g2d3faae0a78_0_544"/>
          <p:cNvPicPr preferRelativeResize="0"/>
          <p:nvPr/>
        </p:nvPicPr>
        <p:blipFill rotWithShape="1">
          <a:blip r:embed="rId7">
            <a:alphaModFix/>
          </a:blip>
          <a:srcRect/>
          <a:stretch/>
        </p:blipFill>
        <p:spPr>
          <a:xfrm>
            <a:off x="10132082" y="6938773"/>
            <a:ext cx="5456321" cy="218050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89"/>
        <p:cNvGrpSpPr/>
        <p:nvPr/>
      </p:nvGrpSpPr>
      <p:grpSpPr>
        <a:xfrm>
          <a:off x="0" y="0"/>
          <a:ext cx="0" cy="0"/>
          <a:chOff x="0" y="0"/>
          <a:chExt cx="0" cy="0"/>
        </a:xfrm>
      </p:grpSpPr>
      <p:sp>
        <p:nvSpPr>
          <p:cNvPr id="1490" name="Google Shape;1490;g2d3faae0a78_0_55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g2d3faae0a78_0_55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92" name="Google Shape;1492;g2d3faae0a78_0_55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g2d3faae0a78_0_55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g2d3faae0a78_0_55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495" name="Google Shape;1495;g2d3faae0a78_0_55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g2d3faae0a78_0_55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g2d3faae0a78_0_55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g2d3faae0a78_0_55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g2d3faae0a78_0_55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g2d3faae0a78_0_55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501" name="Google Shape;1501;g2d3faae0a78_0_55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CREACION E INTERPRETACION DE GRAFICOS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502" name="Google Shape;1502;g2d3faae0a78_0_559"/>
          <p:cNvSpPr/>
          <p:nvPr/>
        </p:nvSpPr>
        <p:spPr>
          <a:xfrm>
            <a:off x="6033825" y="2041300"/>
            <a:ext cx="7526100" cy="806400"/>
          </a:xfrm>
          <a:prstGeom prst="rect">
            <a:avLst/>
          </a:prstGeom>
          <a:noFill/>
          <a:ln>
            <a:noFill/>
          </a:ln>
          <a:effectLst>
            <a:outerShdw blurRad="44450" dist="27940" dir="5400000" algn="ctr">
              <a:srgbClr val="000000">
                <a:alpha val="31760"/>
              </a:srgbClr>
            </a:outerShdw>
          </a:effectLst>
        </p:spPr>
        <p:txBody>
          <a:bodyPr spcFirstLastPara="1" wrap="square" lIns="182850" tIns="91400" rIns="182850" bIns="91400"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GRÁFICO DE SECTORES</a:t>
            </a:r>
            <a:endParaRPr sz="4400" b="1" i="0" u="none" strike="noStrike" cap="none">
              <a:solidFill>
                <a:schemeClr val="dk1"/>
              </a:solidFill>
              <a:latin typeface="Calibri"/>
              <a:ea typeface="Calibri"/>
              <a:cs typeface="Calibri"/>
              <a:sym typeface="Calibri"/>
            </a:endParaRPr>
          </a:p>
        </p:txBody>
      </p:sp>
      <p:sp>
        <p:nvSpPr>
          <p:cNvPr id="1503" name="Google Shape;1503;g2d3faae0a78_0_559"/>
          <p:cNvSpPr/>
          <p:nvPr/>
        </p:nvSpPr>
        <p:spPr>
          <a:xfrm>
            <a:off x="2067824" y="2757620"/>
            <a:ext cx="15458100" cy="1094700"/>
          </a:xfrm>
          <a:prstGeom prst="rect">
            <a:avLst/>
          </a:prstGeom>
          <a:noFill/>
          <a:ln>
            <a:noFill/>
          </a:ln>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3200"/>
              <a:buFont typeface="Calibri"/>
              <a:buNone/>
            </a:pPr>
            <a:r>
              <a:rPr lang="en-US" sz="3200" b="0" i="0" u="none" strike="noStrike" cap="none">
                <a:solidFill>
                  <a:srgbClr val="000000"/>
                </a:solidFill>
                <a:latin typeface="Calibri"/>
                <a:ea typeface="Calibri"/>
                <a:cs typeface="Calibri"/>
                <a:sym typeface="Calibri"/>
              </a:rPr>
              <a:t>Un gráfico de sectores es una representación circular de las </a:t>
            </a:r>
            <a:r>
              <a:rPr lang="en-US" sz="3200" b="1" i="0" u="none" strike="noStrike" cap="none">
                <a:solidFill>
                  <a:schemeClr val="accent2"/>
                </a:solidFill>
                <a:latin typeface="Calibri"/>
                <a:ea typeface="Calibri"/>
                <a:cs typeface="Calibri"/>
                <a:sym typeface="Calibri"/>
              </a:rPr>
              <a:t>frecuencias relativas porcentuales </a:t>
            </a:r>
            <a:r>
              <a:rPr lang="en-US" sz="3200" b="0" i="0" u="none" strike="noStrike" cap="none">
                <a:solidFill>
                  <a:srgbClr val="000000"/>
                </a:solidFill>
                <a:latin typeface="Calibri"/>
                <a:ea typeface="Calibri"/>
                <a:cs typeface="Calibri"/>
                <a:sym typeface="Calibri"/>
              </a:rPr>
              <a:t>de una </a:t>
            </a:r>
            <a:r>
              <a:rPr lang="en-US" sz="3200" b="1" i="0" u="none" strike="noStrike" cap="none">
                <a:solidFill>
                  <a:schemeClr val="accent2"/>
                </a:solidFill>
                <a:latin typeface="Calibri"/>
                <a:ea typeface="Calibri"/>
                <a:cs typeface="Calibri"/>
                <a:sym typeface="Calibri"/>
              </a:rPr>
              <a:t>variable cualitativa o discreta </a:t>
            </a:r>
            <a:r>
              <a:rPr lang="en-US" sz="3200" b="0" i="0" u="none" strike="noStrike" cap="none">
                <a:solidFill>
                  <a:srgbClr val="000000"/>
                </a:solidFill>
                <a:latin typeface="Calibri"/>
                <a:ea typeface="Calibri"/>
                <a:cs typeface="Calibri"/>
                <a:sym typeface="Calibri"/>
              </a:rPr>
              <a:t>que permite, de una manera sencilla y rápida su comparación.</a:t>
            </a:r>
            <a:endParaRPr sz="2800"/>
          </a:p>
        </p:txBody>
      </p:sp>
      <p:pic>
        <p:nvPicPr>
          <p:cNvPr id="1504" name="Google Shape;1504;g2d3faae0a78_0_559"/>
          <p:cNvPicPr preferRelativeResize="0"/>
          <p:nvPr/>
        </p:nvPicPr>
        <p:blipFill rotWithShape="1">
          <a:blip r:embed="rId5">
            <a:alphaModFix/>
          </a:blip>
          <a:srcRect/>
          <a:stretch/>
        </p:blipFill>
        <p:spPr>
          <a:xfrm>
            <a:off x="2590802" y="4453738"/>
            <a:ext cx="4994185" cy="3140600"/>
          </a:xfrm>
          <a:prstGeom prst="rect">
            <a:avLst/>
          </a:prstGeom>
          <a:noFill/>
          <a:ln>
            <a:noFill/>
          </a:ln>
        </p:spPr>
      </p:pic>
      <p:pic>
        <p:nvPicPr>
          <p:cNvPr id="1505" name="Google Shape;1505;g2d3faae0a78_0_559"/>
          <p:cNvPicPr preferRelativeResize="0"/>
          <p:nvPr/>
        </p:nvPicPr>
        <p:blipFill rotWithShape="1">
          <a:blip r:embed="rId6">
            <a:alphaModFix/>
          </a:blip>
          <a:srcRect/>
          <a:stretch/>
        </p:blipFill>
        <p:spPr>
          <a:xfrm>
            <a:off x="11525801" y="3903025"/>
            <a:ext cx="5078656" cy="3609925"/>
          </a:xfrm>
          <a:prstGeom prst="rect">
            <a:avLst/>
          </a:prstGeom>
          <a:noFill/>
          <a:ln>
            <a:noFill/>
          </a:ln>
        </p:spPr>
      </p:pic>
      <p:sp>
        <p:nvSpPr>
          <p:cNvPr id="1506" name="Google Shape;1506;g2d3faae0a78_0_559"/>
          <p:cNvSpPr/>
          <p:nvPr/>
        </p:nvSpPr>
        <p:spPr>
          <a:xfrm>
            <a:off x="2080075" y="7768325"/>
            <a:ext cx="14524500" cy="889800"/>
          </a:xfrm>
          <a:prstGeom prst="rect">
            <a:avLst/>
          </a:prstGeom>
          <a:gradFill>
            <a:gsLst>
              <a:gs pos="0">
                <a:srgbClr val="BABABA"/>
              </a:gs>
              <a:gs pos="35000">
                <a:srgbClr val="CFCFCF"/>
              </a:gs>
              <a:gs pos="100000">
                <a:srgbClr val="EDEDED"/>
              </a:gs>
            </a:gsLst>
            <a:lin ang="16200038" scaled="0"/>
          </a:gradFill>
          <a:ln w="9525" cap="flat" cmpd="sng">
            <a:solidFill>
              <a:schemeClr val="dk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82850" tIns="91400" rIns="182850" bIns="91400" anchor="t" anchorCtr="0">
            <a:noAutofit/>
          </a:bodyPr>
          <a:lstStyle/>
          <a:p>
            <a:pPr marL="0" marR="0" lvl="0" indent="0" algn="just" rtl="0">
              <a:lnSpc>
                <a:spcPct val="100000"/>
              </a:lnSpc>
              <a:spcBef>
                <a:spcPts val="0"/>
              </a:spcBef>
              <a:spcAft>
                <a:spcPts val="0"/>
              </a:spcAft>
              <a:buClr>
                <a:srgbClr val="000000"/>
              </a:buClr>
              <a:buSzPts val="2800"/>
              <a:buFont typeface="Calibri"/>
              <a:buNone/>
            </a:pPr>
            <a:r>
              <a:rPr lang="en-US" sz="2800" b="0" i="0" u="none" strike="noStrike" cap="none">
                <a:solidFill>
                  <a:srgbClr val="000000"/>
                </a:solidFill>
                <a:latin typeface="Calibri"/>
                <a:ea typeface="Calibri"/>
                <a:cs typeface="Calibri"/>
                <a:sym typeface="Calibri"/>
              </a:rPr>
              <a:t>El círculo representa la totalidad que se quiere observar (en el ejemplo, total de viajeros hospedados en hoteles) y cada porción, </a:t>
            </a:r>
            <a:r>
              <a:rPr lang="en-US" sz="2800" b="0" i="0" u="none" strike="noStrike" cap="none">
                <a:solidFill>
                  <a:srgbClr val="FF0000"/>
                </a:solidFill>
                <a:latin typeface="Calibri"/>
                <a:ea typeface="Calibri"/>
                <a:cs typeface="Calibri"/>
                <a:sym typeface="Calibri"/>
              </a:rPr>
              <a:t>llamadas sectores</a:t>
            </a:r>
            <a:r>
              <a:rPr lang="en-US" sz="2800" b="0" i="0" u="none" strike="noStrike" cap="none">
                <a:solidFill>
                  <a:srgbClr val="000000"/>
                </a:solidFill>
                <a:latin typeface="Calibri"/>
                <a:ea typeface="Calibri"/>
                <a:cs typeface="Calibri"/>
                <a:sym typeface="Calibri"/>
              </a:rPr>
              <a:t>, representan la proporción de cada categoría de la variable (en el ejemplo, tipo de hotel) respecto el total. Suele expresarse en porcentajes.</a:t>
            </a:r>
            <a:endParaRPr sz="2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g2d3faae0a78_0_67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g2d3faae0a78_0_67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632" name="Google Shape;1632;g2d3faae0a78_0_67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g2d3faae0a78_0_67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g2d3faae0a78_0_67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635" name="Google Shape;1635;g2d3faae0a78_0_67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g2d3faae0a78_0_67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g2d3faae0a78_0_67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g2d3faae0a78_0_67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g2d3faae0a78_0_67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g2d3faae0a78_0_67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641" name="Google Shape;1641;g2d3faae0a78_0_67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PAUSA ACTIVA MATEMATICA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642" name="Google Shape;1642;g2d3faae0a78_0_679"/>
          <p:cNvPicPr preferRelativeResize="0"/>
          <p:nvPr/>
        </p:nvPicPr>
        <p:blipFill>
          <a:blip r:embed="rId5">
            <a:alphaModFix/>
          </a:blip>
          <a:stretch>
            <a:fillRect/>
          </a:stretch>
        </p:blipFill>
        <p:spPr>
          <a:xfrm>
            <a:off x="520150" y="3496625"/>
            <a:ext cx="5465307" cy="3681000"/>
          </a:xfrm>
          <a:prstGeom prst="rect">
            <a:avLst/>
          </a:prstGeom>
          <a:noFill/>
          <a:ln>
            <a:noFill/>
          </a:ln>
        </p:spPr>
      </p:pic>
      <p:pic>
        <p:nvPicPr>
          <p:cNvPr id="1643" name="Google Shape;1643;g2d3faae0a78_0_679"/>
          <p:cNvPicPr preferRelativeResize="0"/>
          <p:nvPr/>
        </p:nvPicPr>
        <p:blipFill>
          <a:blip r:embed="rId6">
            <a:alphaModFix/>
          </a:blip>
          <a:stretch>
            <a:fillRect/>
          </a:stretch>
        </p:blipFill>
        <p:spPr>
          <a:xfrm>
            <a:off x="2318249" y="8161900"/>
            <a:ext cx="3209775" cy="619025"/>
          </a:xfrm>
          <a:prstGeom prst="rect">
            <a:avLst/>
          </a:prstGeom>
          <a:noFill/>
          <a:ln>
            <a:noFill/>
          </a:ln>
        </p:spPr>
      </p:pic>
      <p:pic>
        <p:nvPicPr>
          <p:cNvPr id="1644" name="Google Shape;1644;g2d3faae0a78_0_679"/>
          <p:cNvPicPr preferRelativeResize="0"/>
          <p:nvPr/>
        </p:nvPicPr>
        <p:blipFill>
          <a:blip r:embed="rId7">
            <a:alphaModFix/>
          </a:blip>
          <a:stretch>
            <a:fillRect/>
          </a:stretch>
        </p:blipFill>
        <p:spPr>
          <a:xfrm>
            <a:off x="6224225" y="3496625"/>
            <a:ext cx="5675588" cy="3681000"/>
          </a:xfrm>
          <a:prstGeom prst="rect">
            <a:avLst/>
          </a:prstGeom>
          <a:noFill/>
          <a:ln>
            <a:noFill/>
          </a:ln>
        </p:spPr>
      </p:pic>
      <p:cxnSp>
        <p:nvCxnSpPr>
          <p:cNvPr id="1645" name="Google Shape;1645;g2d3faae0a78_0_679"/>
          <p:cNvCxnSpPr/>
          <p:nvPr/>
        </p:nvCxnSpPr>
        <p:spPr>
          <a:xfrm>
            <a:off x="12138600" y="3303000"/>
            <a:ext cx="361500" cy="3681000"/>
          </a:xfrm>
          <a:prstGeom prst="straightConnector1">
            <a:avLst/>
          </a:prstGeom>
          <a:noFill/>
          <a:ln w="76200" cap="flat" cmpd="sng">
            <a:solidFill>
              <a:schemeClr val="dk1"/>
            </a:solidFill>
            <a:prstDash val="solid"/>
            <a:round/>
            <a:headEnd type="none" w="med" len="med"/>
            <a:tailEnd type="none" w="med" len="med"/>
          </a:ln>
        </p:spPr>
      </p:cxnSp>
      <p:cxnSp>
        <p:nvCxnSpPr>
          <p:cNvPr id="1646" name="Google Shape;1646;g2d3faae0a78_0_679"/>
          <p:cNvCxnSpPr/>
          <p:nvPr/>
        </p:nvCxnSpPr>
        <p:spPr>
          <a:xfrm>
            <a:off x="12738863" y="3302988"/>
            <a:ext cx="361500" cy="3681000"/>
          </a:xfrm>
          <a:prstGeom prst="straightConnector1">
            <a:avLst/>
          </a:prstGeom>
          <a:noFill/>
          <a:ln w="76200" cap="flat" cmpd="sng">
            <a:solidFill>
              <a:schemeClr val="dk1"/>
            </a:solidFill>
            <a:prstDash val="solid"/>
            <a:round/>
            <a:headEnd type="none" w="med" len="med"/>
            <a:tailEnd type="none" w="med" len="med"/>
          </a:ln>
        </p:spPr>
      </p:cxnSp>
      <p:cxnSp>
        <p:nvCxnSpPr>
          <p:cNvPr id="1647" name="Google Shape;1647;g2d3faae0a78_0_679"/>
          <p:cNvCxnSpPr/>
          <p:nvPr/>
        </p:nvCxnSpPr>
        <p:spPr>
          <a:xfrm>
            <a:off x="13339150" y="3303000"/>
            <a:ext cx="361500" cy="3681000"/>
          </a:xfrm>
          <a:prstGeom prst="straightConnector1">
            <a:avLst/>
          </a:prstGeom>
          <a:noFill/>
          <a:ln w="76200" cap="flat" cmpd="sng">
            <a:solidFill>
              <a:schemeClr val="dk1"/>
            </a:solidFill>
            <a:prstDash val="solid"/>
            <a:round/>
            <a:headEnd type="none" w="med" len="med"/>
            <a:tailEnd type="none" w="med" len="med"/>
          </a:ln>
        </p:spPr>
      </p:cxnSp>
      <p:sp>
        <p:nvSpPr>
          <p:cNvPr id="1648" name="Google Shape;1648;g2d3faae0a78_0_679"/>
          <p:cNvSpPr txBox="1"/>
          <p:nvPr/>
        </p:nvSpPr>
        <p:spPr>
          <a:xfrm>
            <a:off x="7072725" y="7789350"/>
            <a:ext cx="7164300" cy="77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Fabricar 10 triangulos</a:t>
            </a:r>
            <a:endParaRPr sz="3200">
              <a:solidFill>
                <a:schemeClr val="dk1"/>
              </a:solidFill>
              <a:latin typeface="Calibri"/>
              <a:ea typeface="Calibri"/>
              <a:cs typeface="Calibri"/>
              <a:sym typeface="Calibri"/>
            </a:endParaRPr>
          </a:p>
        </p:txBody>
      </p:sp>
      <p:sp>
        <p:nvSpPr>
          <p:cNvPr id="1649" name="Google Shape;1649;g2d3faae0a78_0_679"/>
          <p:cNvSpPr txBox="1"/>
          <p:nvPr/>
        </p:nvSpPr>
        <p:spPr>
          <a:xfrm>
            <a:off x="14759379" y="3424625"/>
            <a:ext cx="3528600" cy="34179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Font typeface="Calibri"/>
              <a:buAutoNum type="arabicPeriod"/>
            </a:pPr>
            <a:r>
              <a:rPr lang="en-US" sz="3200">
                <a:solidFill>
                  <a:schemeClr val="dk1"/>
                </a:solidFill>
                <a:latin typeface="Calibri"/>
                <a:ea typeface="Calibri"/>
                <a:cs typeface="Calibri"/>
                <a:sym typeface="Calibri"/>
              </a:rPr>
              <a:t> La mitad de dos más dos es igual a tres.</a:t>
            </a:r>
            <a:endParaRPr sz="3200">
              <a:solidFill>
                <a:schemeClr val="dk1"/>
              </a:solidFill>
              <a:latin typeface="Calibri"/>
              <a:ea typeface="Calibri"/>
              <a:cs typeface="Calibri"/>
              <a:sym typeface="Calibri"/>
            </a:endParaRPr>
          </a:p>
          <a:p>
            <a:pPr marL="457200" lvl="0" indent="-431800" algn="l" rtl="0">
              <a:spcBef>
                <a:spcPts val="0"/>
              </a:spcBef>
              <a:spcAft>
                <a:spcPts val="0"/>
              </a:spcAft>
              <a:buClr>
                <a:schemeClr val="dk1"/>
              </a:buClr>
              <a:buSzPts val="3200"/>
              <a:buFont typeface="Calibri"/>
              <a:buAutoNum type="arabicPeriod"/>
            </a:pP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45" name="Google Shape;1745;g2d3faae0a78_0_75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g2d3faae0a78_0_75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747" name="Google Shape;1747;g2d3faae0a78_0_75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g2d3faae0a78_0_75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g2d3faae0a78_0_75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750" name="Google Shape;1750;g2d3faae0a78_0_75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g2d3faae0a78_0_75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g2d3faae0a78_0_75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g2d3faae0a78_0_75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g2d3faae0a78_0_75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g2d3faae0a78_0_75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756" name="Google Shape;1756;g2d3faae0a78_0_75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3400" b="1">
                <a:solidFill>
                  <a:schemeClr val="lt1"/>
                </a:solidFill>
                <a:latin typeface="Times New Roman"/>
                <a:ea typeface="Times New Roman"/>
                <a:cs typeface="Times New Roman"/>
                <a:sym typeface="Times New Roman"/>
              </a:rPr>
              <a:t>PAUSA ACTIVA MATEMATICA</a:t>
            </a:r>
            <a:endParaRPr sz="34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757" name="Google Shape;1757;g2d3faae0a78_0_754"/>
          <p:cNvPicPr preferRelativeResize="0"/>
          <p:nvPr/>
        </p:nvPicPr>
        <p:blipFill rotWithShape="1">
          <a:blip r:embed="rId5">
            <a:alphaModFix/>
          </a:blip>
          <a:srcRect/>
          <a:stretch/>
        </p:blipFill>
        <p:spPr>
          <a:xfrm>
            <a:off x="2544525" y="3114100"/>
            <a:ext cx="4776010" cy="4038975"/>
          </a:xfrm>
          <a:prstGeom prst="rect">
            <a:avLst/>
          </a:prstGeom>
          <a:noFill/>
          <a:ln>
            <a:noFill/>
          </a:ln>
        </p:spPr>
      </p:pic>
      <p:pic>
        <p:nvPicPr>
          <p:cNvPr id="1758" name="Google Shape;1758;g2d3faae0a78_0_754"/>
          <p:cNvPicPr preferRelativeResize="0"/>
          <p:nvPr/>
        </p:nvPicPr>
        <p:blipFill rotWithShape="1">
          <a:blip r:embed="rId6">
            <a:alphaModFix/>
          </a:blip>
          <a:srcRect/>
          <a:stretch/>
        </p:blipFill>
        <p:spPr>
          <a:xfrm>
            <a:off x="7847452" y="3114100"/>
            <a:ext cx="4776010" cy="4004558"/>
          </a:xfrm>
          <a:prstGeom prst="rect">
            <a:avLst/>
          </a:prstGeom>
          <a:noFill/>
          <a:ln>
            <a:noFill/>
          </a:ln>
        </p:spPr>
      </p:pic>
      <p:pic>
        <p:nvPicPr>
          <p:cNvPr id="1759" name="Google Shape;1759;g2d3faae0a78_0_754"/>
          <p:cNvPicPr preferRelativeResize="0"/>
          <p:nvPr/>
        </p:nvPicPr>
        <p:blipFill rotWithShape="1">
          <a:blip r:embed="rId7">
            <a:alphaModFix/>
          </a:blip>
          <a:srcRect/>
          <a:stretch/>
        </p:blipFill>
        <p:spPr>
          <a:xfrm>
            <a:off x="13150379" y="3114100"/>
            <a:ext cx="4923496" cy="40389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4" name="Google Shape;1764;g2d3faae0a78_0_769"/>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g2d3faae0a78_0_769"/>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766" name="Google Shape;1766;g2d3faae0a78_0_769"/>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g2d3faae0a78_0_769"/>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g2d3faae0a78_0_769"/>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769" name="Google Shape;1769;g2d3faae0a78_0_769"/>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g2d3faae0a78_0_769"/>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g2d3faae0a78_0_769"/>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g2d3faae0a78_0_769"/>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g2d3faae0a78_0_769"/>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g2d3faae0a78_0_769"/>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775" name="Google Shape;1775;g2d3faae0a78_0_769"/>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776" name="Google Shape;1776;g2d3faae0a78_0_769"/>
          <p:cNvSpPr txBox="1"/>
          <p:nvPr/>
        </p:nvSpPr>
        <p:spPr>
          <a:xfrm>
            <a:off x="2218925" y="2702725"/>
            <a:ext cx="11349600" cy="6772500"/>
          </a:xfrm>
          <a:prstGeom prst="rect">
            <a:avLst/>
          </a:prstGeom>
          <a:noFill/>
          <a:ln>
            <a:noFill/>
          </a:ln>
        </p:spPr>
        <p:txBody>
          <a:bodyPr spcFirstLastPara="1" wrap="square" lIns="182850" tIns="182850" rIns="182850" bIns="182850" anchor="t" anchorCtr="0">
            <a:spAutoFit/>
          </a:bodyPr>
          <a:lstStyle/>
          <a:p>
            <a:pPr marL="0" marR="0" lvl="0" indent="0" algn="just" rtl="0">
              <a:lnSpc>
                <a:spcPct val="100000"/>
              </a:lnSpc>
              <a:spcBef>
                <a:spcPts val="0"/>
              </a:spcBef>
              <a:spcAft>
                <a:spcPts val="0"/>
              </a:spcAft>
              <a:buClr>
                <a:srgbClr val="000000"/>
              </a:buClr>
              <a:buSzPts val="3200"/>
              <a:buFont typeface="Arial"/>
              <a:buNone/>
            </a:pPr>
            <a:r>
              <a:rPr lang="en-US" sz="3200" b="0" i="0" u="none" strike="noStrike" cap="none">
                <a:solidFill>
                  <a:srgbClr val="0D0D0D"/>
                </a:solidFill>
                <a:highlight>
                  <a:srgbClr val="FFFFFF"/>
                </a:highlight>
                <a:latin typeface="Roboto"/>
                <a:ea typeface="Roboto"/>
                <a:cs typeface="Roboto"/>
                <a:sym typeface="Roboto"/>
              </a:rPr>
              <a:t>La capacidad para resolver problemas cotidianos utilizando operaciones matemáticas básicas y propiedades algebraicas es esencial en la vida diaria. </a:t>
            </a: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r>
              <a:rPr lang="en-US" sz="3200" b="0" i="0" u="none" strike="noStrike" cap="none">
                <a:solidFill>
                  <a:srgbClr val="0D0D0D"/>
                </a:solidFill>
                <a:highlight>
                  <a:srgbClr val="FFFFFF"/>
                </a:highlight>
                <a:latin typeface="Roboto"/>
                <a:ea typeface="Roboto"/>
                <a:cs typeface="Roboto"/>
                <a:sym typeface="Roboto"/>
              </a:rPr>
              <a:t>La propiedad distributiva del producto respecto a la suma, en particular, es una herramienta que simplifica cálculos y permite descomponer problemas complejos en pasos más manejables. </a:t>
            </a: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endParaRPr sz="3200" b="0" i="0" u="none" strike="noStrike" cap="none">
              <a:solidFill>
                <a:srgbClr val="0D0D0D"/>
              </a:solidFill>
              <a:highlight>
                <a:srgbClr val="FFFFFF"/>
              </a:highlight>
              <a:latin typeface="Roboto"/>
              <a:ea typeface="Roboto"/>
              <a:cs typeface="Roboto"/>
              <a:sym typeface="Roboto"/>
            </a:endParaRPr>
          </a:p>
          <a:p>
            <a:pPr marL="0" marR="0" lvl="0" indent="0" algn="just" rtl="0">
              <a:lnSpc>
                <a:spcPct val="100000"/>
              </a:lnSpc>
              <a:spcBef>
                <a:spcPts val="0"/>
              </a:spcBef>
              <a:spcAft>
                <a:spcPts val="0"/>
              </a:spcAft>
              <a:buClr>
                <a:srgbClr val="000000"/>
              </a:buClr>
              <a:buSzPts val="3200"/>
              <a:buFont typeface="Arial"/>
              <a:buNone/>
            </a:pPr>
            <a:r>
              <a:rPr lang="en-US" sz="3200" b="0" i="0" u="none" strike="noStrike" cap="none">
                <a:solidFill>
                  <a:srgbClr val="0D0D0D"/>
                </a:solidFill>
                <a:highlight>
                  <a:srgbClr val="FFFFFF"/>
                </a:highlight>
                <a:latin typeface="Roboto"/>
                <a:ea typeface="Roboto"/>
                <a:cs typeface="Roboto"/>
                <a:sym typeface="Roboto"/>
              </a:rPr>
              <a:t>Dominar estas estrategias mejora la capacidad de resolver problemas y fomenta el razonamiento lógico y la habilidad para aplicar conceptos matemáticos en diferentes contextos.</a:t>
            </a:r>
            <a:endParaRPr sz="3600" b="0" i="0" u="none" strike="noStrike" cap="none">
              <a:solidFill>
                <a:srgbClr val="000000"/>
              </a:solidFill>
              <a:latin typeface="Arial"/>
              <a:ea typeface="Arial"/>
              <a:cs typeface="Arial"/>
              <a:sym typeface="Arial"/>
            </a:endParaRPr>
          </a:p>
        </p:txBody>
      </p:sp>
      <p:pic>
        <p:nvPicPr>
          <p:cNvPr id="1777" name="Google Shape;1777;g2d3faae0a78_0_769"/>
          <p:cNvPicPr preferRelativeResize="0"/>
          <p:nvPr/>
        </p:nvPicPr>
        <p:blipFill rotWithShape="1">
          <a:blip r:embed="rId5">
            <a:alphaModFix/>
          </a:blip>
          <a:srcRect/>
          <a:stretch/>
        </p:blipFill>
        <p:spPr>
          <a:xfrm>
            <a:off x="13719625" y="2245200"/>
            <a:ext cx="4367800" cy="1974961"/>
          </a:xfrm>
          <a:prstGeom prst="rect">
            <a:avLst/>
          </a:prstGeom>
          <a:noFill/>
          <a:ln>
            <a:noFill/>
          </a:ln>
        </p:spPr>
      </p:pic>
      <p:pic>
        <p:nvPicPr>
          <p:cNvPr id="1778" name="Google Shape;1778;g2d3faae0a78_0_769"/>
          <p:cNvPicPr preferRelativeResize="0"/>
          <p:nvPr/>
        </p:nvPicPr>
        <p:blipFill rotWithShape="1">
          <a:blip r:embed="rId6">
            <a:alphaModFix/>
          </a:blip>
          <a:srcRect/>
          <a:stretch/>
        </p:blipFill>
        <p:spPr>
          <a:xfrm>
            <a:off x="14075657" y="4374109"/>
            <a:ext cx="3045983" cy="2844943"/>
          </a:xfrm>
          <a:prstGeom prst="rect">
            <a:avLst/>
          </a:prstGeom>
          <a:noFill/>
          <a:ln>
            <a:noFill/>
          </a:ln>
        </p:spPr>
      </p:pic>
      <p:pic>
        <p:nvPicPr>
          <p:cNvPr id="1779" name="Google Shape;1779;g2d3faae0a78_0_769"/>
          <p:cNvPicPr preferRelativeResize="0"/>
          <p:nvPr/>
        </p:nvPicPr>
        <p:blipFill rotWithShape="1">
          <a:blip r:embed="rId7">
            <a:alphaModFix/>
          </a:blip>
          <a:srcRect/>
          <a:stretch/>
        </p:blipFill>
        <p:spPr>
          <a:xfrm>
            <a:off x="13479900" y="7461775"/>
            <a:ext cx="4367800" cy="857950"/>
          </a:xfrm>
          <a:prstGeom prst="rect">
            <a:avLst/>
          </a:prstGeom>
          <a:noFill/>
          <a:ln>
            <a:noFill/>
          </a:ln>
        </p:spPr>
      </p:pic>
      <p:sp>
        <p:nvSpPr>
          <p:cNvPr id="1780" name="Google Shape;1780;g2d3faae0a78_0_769"/>
          <p:cNvSpPr txBox="1"/>
          <p:nvPr/>
        </p:nvSpPr>
        <p:spPr>
          <a:xfrm>
            <a:off x="2370000" y="2091238"/>
            <a:ext cx="4404000" cy="821400"/>
          </a:xfrm>
          <a:prstGeom prst="rect">
            <a:avLst/>
          </a:prstGeom>
          <a:noFill/>
          <a:ln>
            <a:noFill/>
          </a:ln>
        </p:spPr>
        <p:txBody>
          <a:bodyPr spcFirstLastPara="1" wrap="square" lIns="182850" tIns="182850" rIns="182850" bIns="182850" anchor="t" anchorCtr="0">
            <a:noAutofit/>
          </a:bodyPr>
          <a:lstStyle/>
          <a:p>
            <a:pPr marL="0" lvl="0" indent="0" algn="l" rtl="0">
              <a:spcBef>
                <a:spcPts val="0"/>
              </a:spcBef>
              <a:spcAft>
                <a:spcPts val="0"/>
              </a:spcAft>
              <a:buNone/>
            </a:pPr>
            <a:r>
              <a:rPr lang="en-US" sz="2800" b="1">
                <a:solidFill>
                  <a:srgbClr val="A7291E"/>
                </a:solidFill>
              </a:rPr>
              <a:t>TIPS DE PRESABERES</a:t>
            </a:r>
            <a:endParaRPr sz="2800" b="1">
              <a:solidFill>
                <a:srgbClr val="A7291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d3e76934c3_1_21"/>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g2d3e76934c3_1_21"/>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47" name="Google Shape;147;g2d3e76934c3_1_21"/>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g2d3e76934c3_1_21"/>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g2d3e76934c3_1_21"/>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50" name="Google Shape;150;g2d3e76934c3_1_21"/>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g2d3e76934c3_1_21"/>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g2d3e76934c3_1_21"/>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g2d3e76934c3_1_21"/>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g2d3e76934c3_1_21"/>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g2d3e76934c3_1_21"/>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156" name="Google Shape;156;g2d3e76934c3_1_21"/>
          <p:cNvPicPr preferRelativeResize="0"/>
          <p:nvPr/>
        </p:nvPicPr>
        <p:blipFill rotWithShape="1">
          <a:blip r:embed="rId5">
            <a:alphaModFix/>
          </a:blip>
          <a:srcRect l="27098" t="21499" r="28242" b="25506"/>
          <a:stretch/>
        </p:blipFill>
        <p:spPr>
          <a:xfrm>
            <a:off x="12432211" y="1630583"/>
            <a:ext cx="3458300" cy="3042416"/>
          </a:xfrm>
          <a:prstGeom prst="rect">
            <a:avLst/>
          </a:prstGeom>
          <a:noFill/>
          <a:ln>
            <a:noFill/>
          </a:ln>
        </p:spPr>
      </p:pic>
      <p:pic>
        <p:nvPicPr>
          <p:cNvPr id="157" name="Google Shape;157;g2d3e76934c3_1_21"/>
          <p:cNvPicPr preferRelativeResize="0"/>
          <p:nvPr/>
        </p:nvPicPr>
        <p:blipFill rotWithShape="1">
          <a:blip r:embed="rId6">
            <a:alphaModFix/>
          </a:blip>
          <a:srcRect/>
          <a:stretch/>
        </p:blipFill>
        <p:spPr>
          <a:xfrm>
            <a:off x="128575" y="5239070"/>
            <a:ext cx="2563496" cy="1475105"/>
          </a:xfrm>
          <a:prstGeom prst="rect">
            <a:avLst/>
          </a:prstGeom>
          <a:noFill/>
          <a:ln>
            <a:noFill/>
          </a:ln>
        </p:spPr>
      </p:pic>
      <p:sp>
        <p:nvSpPr>
          <p:cNvPr id="158" name="Google Shape;158;g2d3e76934c3_1_21"/>
          <p:cNvSpPr txBox="1"/>
          <p:nvPr/>
        </p:nvSpPr>
        <p:spPr>
          <a:xfrm>
            <a:off x="2887250" y="1953100"/>
            <a:ext cx="8931900" cy="3325500"/>
          </a:xfrm>
          <a:prstGeom prst="rect">
            <a:avLst/>
          </a:prstGeom>
          <a:gradFill>
            <a:gsLst>
              <a:gs pos="0">
                <a:srgbClr val="D4E5F5"/>
              </a:gs>
              <a:gs pos="100000">
                <a:srgbClr val="70A4D5"/>
              </a:gs>
            </a:gsLst>
            <a:lin ang="5400012" scaled="0"/>
          </a:gradFill>
          <a:ln w="9525" cap="flat" cmpd="sng">
            <a:solidFill>
              <a:srgbClr val="F79646"/>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800" b="0" i="0" u="none" strike="noStrike" cap="none">
                <a:solidFill>
                  <a:srgbClr val="000000"/>
                </a:solidFill>
                <a:latin typeface="Arial"/>
                <a:ea typeface="Arial"/>
                <a:cs typeface="Arial"/>
                <a:sym typeface="Arial"/>
              </a:rPr>
              <a:t>El examen se compone de 5 módulos genéricos: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2800" b="1" i="0" u="none" strike="noStrike" cap="none">
                <a:solidFill>
                  <a:srgbClr val="000000"/>
                </a:solidFill>
                <a:latin typeface="Arial"/>
                <a:ea typeface="Arial"/>
                <a:cs typeface="Arial"/>
                <a:sym typeface="Arial"/>
              </a:rPr>
              <a:t>Lectura crítica</a:t>
            </a:r>
            <a:r>
              <a:rPr lang="en-US" sz="2800" b="0" i="0" u="none" strike="noStrike" cap="none">
                <a:solidFill>
                  <a:srgbClr val="000000"/>
                </a:solidFill>
                <a:latin typeface="Arial"/>
                <a:ea typeface="Arial"/>
                <a:cs typeface="Arial"/>
                <a:sym typeface="Arial"/>
              </a:rPr>
              <a:t>: </a:t>
            </a:r>
            <a:r>
              <a:rPr lang="en-US" sz="2800" b="1" i="0" u="none" strike="noStrike" cap="none">
                <a:solidFill>
                  <a:srgbClr val="000000"/>
                </a:solidFill>
                <a:latin typeface="Arial"/>
                <a:ea typeface="Arial"/>
                <a:cs typeface="Arial"/>
                <a:sym typeface="Arial"/>
              </a:rPr>
              <a:t>35</a:t>
            </a:r>
            <a:r>
              <a:rPr lang="en-US" sz="2800" b="0" i="0" u="none" strike="noStrike" cap="none">
                <a:solidFill>
                  <a:srgbClr val="000000"/>
                </a:solidFill>
                <a:latin typeface="Arial"/>
                <a:ea typeface="Arial"/>
                <a:cs typeface="Arial"/>
                <a:sym typeface="Arial"/>
              </a:rPr>
              <a:t> preguntas.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2800" b="1" i="0" u="none" strike="noStrike" cap="none">
                <a:solidFill>
                  <a:srgbClr val="000000"/>
                </a:solidFill>
                <a:latin typeface="Arial"/>
                <a:ea typeface="Arial"/>
                <a:cs typeface="Arial"/>
                <a:sym typeface="Arial"/>
              </a:rPr>
              <a:t>Razonamiento cuantitativo</a:t>
            </a:r>
            <a:r>
              <a:rPr lang="en-US" sz="2800" b="0" i="0" u="none" strike="noStrike" cap="none">
                <a:solidFill>
                  <a:srgbClr val="000000"/>
                </a:solidFill>
                <a:latin typeface="Arial"/>
                <a:ea typeface="Arial"/>
                <a:cs typeface="Arial"/>
                <a:sym typeface="Arial"/>
              </a:rPr>
              <a:t>: </a:t>
            </a:r>
            <a:r>
              <a:rPr lang="en-US" sz="2800" b="1" i="0" u="none" strike="noStrike" cap="none">
                <a:solidFill>
                  <a:srgbClr val="000000"/>
                </a:solidFill>
                <a:latin typeface="Arial"/>
                <a:ea typeface="Arial"/>
                <a:cs typeface="Arial"/>
                <a:sym typeface="Arial"/>
              </a:rPr>
              <a:t>35</a:t>
            </a:r>
            <a:r>
              <a:rPr lang="en-US" sz="2800" b="0" i="0" u="none" strike="noStrike" cap="none">
                <a:solidFill>
                  <a:srgbClr val="000000"/>
                </a:solidFill>
                <a:latin typeface="Arial"/>
                <a:ea typeface="Arial"/>
                <a:cs typeface="Arial"/>
                <a:sym typeface="Arial"/>
              </a:rPr>
              <a:t> preguntas.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2800" b="1" i="0" u="none" strike="noStrike" cap="none">
                <a:solidFill>
                  <a:srgbClr val="000000"/>
                </a:solidFill>
                <a:latin typeface="Arial"/>
                <a:ea typeface="Arial"/>
                <a:cs typeface="Arial"/>
                <a:sym typeface="Arial"/>
              </a:rPr>
              <a:t>Competencias ciudadanas:</a:t>
            </a:r>
            <a:r>
              <a:rPr lang="en-US" sz="2800" b="0" i="0" u="none" strike="noStrike" cap="none">
                <a:solidFill>
                  <a:srgbClr val="000000"/>
                </a:solidFill>
                <a:latin typeface="Arial"/>
                <a:ea typeface="Arial"/>
                <a:cs typeface="Arial"/>
                <a:sym typeface="Arial"/>
              </a:rPr>
              <a:t> </a:t>
            </a:r>
            <a:r>
              <a:rPr lang="en-US" sz="2800" b="1" i="0" u="none" strike="noStrike" cap="none">
                <a:solidFill>
                  <a:srgbClr val="000000"/>
                </a:solidFill>
                <a:latin typeface="Arial"/>
                <a:ea typeface="Arial"/>
                <a:cs typeface="Arial"/>
                <a:sym typeface="Arial"/>
              </a:rPr>
              <a:t>35</a:t>
            </a:r>
            <a:r>
              <a:rPr lang="en-US" sz="2800" b="0" i="0" u="none" strike="noStrike" cap="none">
                <a:solidFill>
                  <a:srgbClr val="000000"/>
                </a:solidFill>
                <a:latin typeface="Arial"/>
                <a:ea typeface="Arial"/>
                <a:cs typeface="Arial"/>
                <a:sym typeface="Arial"/>
              </a:rPr>
              <a:t> preguntas.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2800" b="0" i="0" u="none" strike="noStrike" cap="none">
                <a:solidFill>
                  <a:srgbClr val="000000"/>
                </a:solidFill>
                <a:latin typeface="Arial"/>
                <a:ea typeface="Arial"/>
                <a:cs typeface="Arial"/>
                <a:sym typeface="Arial"/>
              </a:rPr>
              <a:t>I</a:t>
            </a:r>
            <a:r>
              <a:rPr lang="en-US" sz="2800" b="1" i="0" u="none" strike="noStrike" cap="none">
                <a:solidFill>
                  <a:srgbClr val="000000"/>
                </a:solidFill>
                <a:latin typeface="Arial"/>
                <a:ea typeface="Arial"/>
                <a:cs typeface="Arial"/>
                <a:sym typeface="Arial"/>
              </a:rPr>
              <a:t>nglés:</a:t>
            </a:r>
            <a:r>
              <a:rPr lang="en-US" sz="2800" b="0" i="0" u="none" strike="noStrike" cap="none">
                <a:solidFill>
                  <a:srgbClr val="000000"/>
                </a:solidFill>
                <a:latin typeface="Arial"/>
                <a:ea typeface="Arial"/>
                <a:cs typeface="Arial"/>
                <a:sym typeface="Arial"/>
              </a:rPr>
              <a:t> </a:t>
            </a:r>
            <a:r>
              <a:rPr lang="en-US" sz="2800" b="1" i="0" u="none" strike="noStrike" cap="none">
                <a:solidFill>
                  <a:srgbClr val="000000"/>
                </a:solidFill>
                <a:latin typeface="Arial"/>
                <a:ea typeface="Arial"/>
                <a:cs typeface="Arial"/>
                <a:sym typeface="Arial"/>
              </a:rPr>
              <a:t>55</a:t>
            </a:r>
            <a:r>
              <a:rPr lang="en-US" sz="2800" b="0" i="0" u="none" strike="noStrike" cap="none">
                <a:solidFill>
                  <a:srgbClr val="000000"/>
                </a:solidFill>
                <a:latin typeface="Arial"/>
                <a:ea typeface="Arial"/>
                <a:cs typeface="Arial"/>
                <a:sym typeface="Arial"/>
              </a:rPr>
              <a:t> preguntas.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2800" b="1" i="0" u="none" strike="noStrike" cap="none">
                <a:solidFill>
                  <a:srgbClr val="000000"/>
                </a:solidFill>
                <a:latin typeface="Arial"/>
                <a:ea typeface="Arial"/>
                <a:cs typeface="Arial"/>
                <a:sym typeface="Arial"/>
              </a:rPr>
              <a:t>Comunicación escrita</a:t>
            </a:r>
            <a:r>
              <a:rPr lang="en-US" sz="2800" b="0" i="0" u="none" strike="noStrike" cap="none">
                <a:solidFill>
                  <a:srgbClr val="000000"/>
                </a:solidFill>
                <a:latin typeface="Arial"/>
                <a:ea typeface="Arial"/>
                <a:cs typeface="Arial"/>
                <a:sym typeface="Arial"/>
              </a:rPr>
              <a:t>: Desarrollo de un texto escrito.</a:t>
            </a:r>
            <a:endParaRPr sz="2800" b="0" i="0" u="none" strike="noStrike" cap="none">
              <a:solidFill>
                <a:srgbClr val="000000"/>
              </a:solidFill>
              <a:latin typeface="Arial"/>
              <a:ea typeface="Arial"/>
              <a:cs typeface="Arial"/>
              <a:sym typeface="Arial"/>
            </a:endParaRPr>
          </a:p>
        </p:txBody>
      </p:sp>
      <p:sp>
        <p:nvSpPr>
          <p:cNvPr id="159" name="Google Shape;159;g2d3e76934c3_1_21"/>
          <p:cNvSpPr txBox="1"/>
          <p:nvPr/>
        </p:nvSpPr>
        <p:spPr>
          <a:xfrm>
            <a:off x="6195125" y="5507823"/>
            <a:ext cx="8864700" cy="3426900"/>
          </a:xfrm>
          <a:prstGeom prst="rect">
            <a:avLst/>
          </a:prstGeom>
          <a:gradFill>
            <a:gsLst>
              <a:gs pos="0">
                <a:srgbClr val="FFF6DB"/>
              </a:gs>
              <a:gs pos="100000">
                <a:srgbClr val="FAD15C"/>
              </a:gs>
            </a:gsLst>
            <a:lin ang="5400012" scaled="0"/>
          </a:gra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600" b="0" i="0" u="none" strike="noStrike" cap="none">
                <a:solidFill>
                  <a:srgbClr val="000000"/>
                </a:solidFill>
                <a:latin typeface="Arial"/>
                <a:ea typeface="Arial"/>
                <a:cs typeface="Arial"/>
                <a:sym typeface="Arial"/>
              </a:rPr>
              <a:t>Duración del examen:</a:t>
            </a:r>
            <a:endParaRPr sz="2600" b="0" i="0" u="none" strike="noStrike" cap="none">
              <a:solidFill>
                <a:srgbClr val="000000"/>
              </a:solidFill>
              <a:latin typeface="Arial"/>
              <a:ea typeface="Arial"/>
              <a:cs typeface="Arial"/>
              <a:sym typeface="Arial"/>
            </a:endParaRPr>
          </a:p>
          <a:p>
            <a:pPr marL="457200" marR="0" lvl="0" indent="-393700" algn="l" rtl="0">
              <a:lnSpc>
                <a:spcPct val="100000"/>
              </a:lnSpc>
              <a:spcBef>
                <a:spcPts val="0"/>
              </a:spcBef>
              <a:spcAft>
                <a:spcPts val="0"/>
              </a:spcAft>
              <a:buClr>
                <a:srgbClr val="000000"/>
              </a:buClr>
              <a:buSzPts val="2600"/>
              <a:buFont typeface="Arial"/>
              <a:buChar char="●"/>
            </a:pPr>
            <a:r>
              <a:rPr lang="en-US" sz="2600" b="0" i="0" u="none" strike="noStrike" cap="none">
                <a:solidFill>
                  <a:srgbClr val="000000"/>
                </a:solidFill>
                <a:latin typeface="Arial"/>
                <a:ea typeface="Arial"/>
                <a:cs typeface="Arial"/>
                <a:sym typeface="Arial"/>
              </a:rPr>
              <a:t>Solo módulos genéricos:  $horas y 20 minutos</a:t>
            </a:r>
            <a:endParaRPr sz="2600" b="0" i="0" u="none" strike="noStrike" cap="none">
              <a:solidFill>
                <a:srgbClr val="000000"/>
              </a:solidFill>
              <a:latin typeface="Arial"/>
              <a:ea typeface="Arial"/>
              <a:cs typeface="Arial"/>
              <a:sym typeface="Arial"/>
            </a:endParaRPr>
          </a:p>
          <a:p>
            <a:pPr marL="457200" marR="0" lvl="0" indent="-393700" algn="l" rtl="0">
              <a:lnSpc>
                <a:spcPct val="100000"/>
              </a:lnSpc>
              <a:spcBef>
                <a:spcPts val="0"/>
              </a:spcBef>
              <a:spcAft>
                <a:spcPts val="0"/>
              </a:spcAft>
              <a:buClr>
                <a:srgbClr val="000000"/>
              </a:buClr>
              <a:buSzPts val="2600"/>
              <a:buFont typeface="Arial"/>
              <a:buChar char="●"/>
            </a:pPr>
            <a:r>
              <a:rPr lang="en-US" sz="2600" b="0" i="0" u="none" strike="noStrike" cap="none">
                <a:solidFill>
                  <a:srgbClr val="000000"/>
                </a:solidFill>
                <a:latin typeface="Arial"/>
                <a:ea typeface="Arial"/>
                <a:cs typeface="Arial"/>
                <a:sym typeface="Arial"/>
              </a:rPr>
              <a:t>Módulos genéricos y un módulo específico: 5 horas y 35 minutos</a:t>
            </a:r>
            <a:endParaRPr sz="2600" b="0" i="0" u="none" strike="noStrike" cap="none">
              <a:solidFill>
                <a:srgbClr val="000000"/>
              </a:solidFill>
              <a:latin typeface="Arial"/>
              <a:ea typeface="Arial"/>
              <a:cs typeface="Arial"/>
              <a:sym typeface="Arial"/>
            </a:endParaRPr>
          </a:p>
          <a:p>
            <a:pPr marL="457200" marR="0" lvl="0" indent="-393700" algn="l" rtl="0">
              <a:lnSpc>
                <a:spcPct val="100000"/>
              </a:lnSpc>
              <a:spcBef>
                <a:spcPts val="0"/>
              </a:spcBef>
              <a:spcAft>
                <a:spcPts val="0"/>
              </a:spcAft>
              <a:buClr>
                <a:srgbClr val="000000"/>
              </a:buClr>
              <a:buSzPts val="2600"/>
              <a:buFont typeface="Arial"/>
              <a:buChar char="●"/>
            </a:pPr>
            <a:r>
              <a:rPr lang="en-US" sz="2600" b="0" i="0" u="none" strike="noStrike" cap="none">
                <a:solidFill>
                  <a:srgbClr val="000000"/>
                </a:solidFill>
                <a:latin typeface="Arial"/>
                <a:ea typeface="Arial"/>
                <a:cs typeface="Arial"/>
                <a:sym typeface="Arial"/>
              </a:rPr>
              <a:t>Módulos genéricos y dos módulos específico: 6 horas y 50 minutos</a:t>
            </a:r>
            <a:endParaRPr sz="2600" b="0" i="0" u="none" strike="noStrike" cap="none">
              <a:solidFill>
                <a:srgbClr val="000000"/>
              </a:solidFill>
              <a:latin typeface="Arial"/>
              <a:ea typeface="Arial"/>
              <a:cs typeface="Arial"/>
              <a:sym typeface="Arial"/>
            </a:endParaRPr>
          </a:p>
          <a:p>
            <a:pPr marL="457200" marR="0" lvl="0" indent="-393700" algn="l" rtl="0">
              <a:lnSpc>
                <a:spcPct val="100000"/>
              </a:lnSpc>
              <a:spcBef>
                <a:spcPts val="0"/>
              </a:spcBef>
              <a:spcAft>
                <a:spcPts val="0"/>
              </a:spcAft>
              <a:buClr>
                <a:srgbClr val="000000"/>
              </a:buClr>
              <a:buSzPts val="2600"/>
              <a:buFont typeface="Arial"/>
              <a:buChar char="●"/>
            </a:pPr>
            <a:r>
              <a:rPr lang="en-US" sz="2600" b="0" i="0" u="none" strike="noStrike" cap="none">
                <a:solidFill>
                  <a:srgbClr val="000000"/>
                </a:solidFill>
                <a:latin typeface="Arial"/>
                <a:ea typeface="Arial"/>
                <a:cs typeface="Arial"/>
                <a:sym typeface="Arial"/>
              </a:rPr>
              <a:t>Módulos genéricos y tres módulos específico: 8 horas y 5 minutos</a:t>
            </a:r>
            <a:endParaRPr sz="2600" b="0" i="0" u="none" strike="noStrike" cap="none">
              <a:solidFill>
                <a:srgbClr val="000000"/>
              </a:solidFill>
              <a:latin typeface="Arial"/>
              <a:ea typeface="Arial"/>
              <a:cs typeface="Arial"/>
              <a:sym typeface="Arial"/>
            </a:endParaRPr>
          </a:p>
        </p:txBody>
      </p:sp>
      <p:pic>
        <p:nvPicPr>
          <p:cNvPr id="160" name="Google Shape;160;g2d3e76934c3_1_21"/>
          <p:cNvPicPr preferRelativeResize="0"/>
          <p:nvPr/>
        </p:nvPicPr>
        <p:blipFill rotWithShape="1">
          <a:blip r:embed="rId7">
            <a:alphaModFix/>
          </a:blip>
          <a:srcRect/>
          <a:stretch/>
        </p:blipFill>
        <p:spPr>
          <a:xfrm>
            <a:off x="2917498" y="5239073"/>
            <a:ext cx="2881875" cy="2773900"/>
          </a:xfrm>
          <a:prstGeom prst="rect">
            <a:avLst/>
          </a:prstGeom>
          <a:noFill/>
          <a:ln>
            <a:noFill/>
          </a:ln>
        </p:spPr>
      </p:pic>
      <p:sp>
        <p:nvSpPr>
          <p:cNvPr id="161" name="Google Shape;161;g2d3e76934c3_1_21"/>
          <p:cNvSpPr txBox="1"/>
          <p:nvPr/>
        </p:nvSpPr>
        <p:spPr>
          <a:xfrm>
            <a:off x="4388413" y="826600"/>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84"/>
        <p:cNvGrpSpPr/>
        <p:nvPr/>
      </p:nvGrpSpPr>
      <p:grpSpPr>
        <a:xfrm>
          <a:off x="0" y="0"/>
          <a:ext cx="0" cy="0"/>
          <a:chOff x="0" y="0"/>
          <a:chExt cx="0" cy="0"/>
        </a:xfrm>
      </p:grpSpPr>
      <p:sp>
        <p:nvSpPr>
          <p:cNvPr id="1785" name="Google Shape;1785;g2d3faae0a78_0_1165"/>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g2d3faae0a78_0_1165"/>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787" name="Google Shape;1787;g2d3faae0a78_0_1165"/>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g2d3faae0a78_0_1165"/>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g2d3faae0a78_0_1165"/>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790" name="Google Shape;1790;g2d3faae0a78_0_1165"/>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g2d3faae0a78_0_1165"/>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g2d3faae0a78_0_1165"/>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g2d3faae0a78_0_1165"/>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g2d3faae0a78_0_1165"/>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g2d3faae0a78_0_1165"/>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796" name="Google Shape;1796;g2d3faae0a78_0_1165"/>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797" name="Google Shape;1797;g2d3faae0a78_0_1165"/>
          <p:cNvSpPr txBox="1"/>
          <p:nvPr/>
        </p:nvSpPr>
        <p:spPr>
          <a:xfrm>
            <a:off x="1864600" y="2256325"/>
            <a:ext cx="14639100" cy="77844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0"/>
              </a:spcAft>
              <a:buNone/>
            </a:pPr>
            <a:r>
              <a:rPr lang="en-US" sz="3100" b="1">
                <a:solidFill>
                  <a:srgbClr val="595959"/>
                </a:solidFill>
                <a:latin typeface="Bookman Old Style"/>
                <a:ea typeface="Bookman Old Style"/>
                <a:cs typeface="Bookman Old Style"/>
                <a:sym typeface="Bookman Old Style"/>
              </a:rPr>
              <a:t>MÉTODO DE GEORGE POLYA</a:t>
            </a:r>
            <a:endParaRPr sz="3100" b="1">
              <a:solidFill>
                <a:srgbClr val="595959"/>
              </a:solidFill>
              <a:latin typeface="Bookman Old Style"/>
              <a:ea typeface="Bookman Old Style"/>
              <a:cs typeface="Bookman Old Style"/>
              <a:sym typeface="Bookman Old Style"/>
            </a:endParaRPr>
          </a:p>
          <a:p>
            <a:pPr marL="0" lvl="0" indent="0" algn="just" rtl="0">
              <a:lnSpc>
                <a:spcPct val="107916"/>
              </a:lnSpc>
              <a:spcBef>
                <a:spcPts val="800"/>
              </a:spcBef>
              <a:spcAft>
                <a:spcPts val="0"/>
              </a:spcAft>
              <a:buNone/>
            </a:pPr>
            <a:r>
              <a:rPr lang="en-US" sz="3100">
                <a:solidFill>
                  <a:srgbClr val="595959"/>
                </a:solidFill>
                <a:latin typeface="Bookman Old Style"/>
                <a:ea typeface="Bookman Old Style"/>
                <a:cs typeface="Bookman Old Style"/>
                <a:sym typeface="Bookman Old Style"/>
              </a:rPr>
              <a:t>Es reconocido como una excelente estrategia pedagógica y didáctica para la resolución de problemas en matemáticas o en cualquier otro campo del saber.  Es un proceso de 4 etapas:</a:t>
            </a:r>
            <a:endParaRPr sz="3100">
              <a:solidFill>
                <a:srgbClr val="595959"/>
              </a:solidFill>
              <a:latin typeface="Bookman Old Style"/>
              <a:ea typeface="Bookman Old Style"/>
              <a:cs typeface="Bookman Old Style"/>
              <a:sym typeface="Bookman Old Style"/>
            </a:endParaRPr>
          </a:p>
          <a:p>
            <a:pPr marL="0" lvl="0" indent="0" algn="just" rtl="0">
              <a:lnSpc>
                <a:spcPct val="107916"/>
              </a:lnSpc>
              <a:spcBef>
                <a:spcPts val="800"/>
              </a:spcBef>
              <a:spcAft>
                <a:spcPts val="0"/>
              </a:spcAft>
              <a:buNone/>
            </a:pPr>
            <a:r>
              <a:rPr lang="en-US" sz="3100">
                <a:solidFill>
                  <a:srgbClr val="595959"/>
                </a:solidFill>
                <a:latin typeface="Bookman Old Style"/>
                <a:ea typeface="Bookman Old Style"/>
                <a:cs typeface="Bookman Old Style"/>
                <a:sym typeface="Bookman Old Style"/>
              </a:rPr>
              <a:t>1. </a:t>
            </a:r>
            <a:r>
              <a:rPr lang="en-US" sz="3100" b="1">
                <a:solidFill>
                  <a:srgbClr val="595959"/>
                </a:solidFill>
                <a:latin typeface="Bookman Old Style"/>
                <a:ea typeface="Bookman Old Style"/>
                <a:cs typeface="Bookman Old Style"/>
                <a:sym typeface="Bookman Old Style"/>
              </a:rPr>
              <a:t>Entender el problema  </a:t>
            </a:r>
            <a:r>
              <a:rPr lang="en-US" sz="3100">
                <a:solidFill>
                  <a:srgbClr val="595959"/>
                </a:solidFill>
                <a:latin typeface="Bookman Old Style"/>
                <a:ea typeface="Bookman Old Style"/>
                <a:cs typeface="Bookman Old Style"/>
                <a:sym typeface="Bookman Old Style"/>
              </a:rPr>
              <a:t>Leer varias veces el enunciado. ¿Qué debo encontrar? ¿Cuáles son los datos?.  Se debe contextualizar el problema</a:t>
            </a:r>
            <a:endParaRPr sz="3100">
              <a:solidFill>
                <a:srgbClr val="595959"/>
              </a:solidFill>
              <a:latin typeface="Bookman Old Style"/>
              <a:ea typeface="Bookman Old Style"/>
              <a:cs typeface="Bookman Old Style"/>
              <a:sym typeface="Bookman Old Style"/>
            </a:endParaRPr>
          </a:p>
          <a:p>
            <a:pPr marL="0" lvl="0" indent="0" algn="just" rtl="0">
              <a:spcBef>
                <a:spcPts val="800"/>
              </a:spcBef>
              <a:spcAft>
                <a:spcPts val="0"/>
              </a:spcAft>
              <a:buNone/>
            </a:pPr>
            <a:endParaRPr sz="31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r>
              <a:rPr lang="en-US" sz="3100">
                <a:solidFill>
                  <a:srgbClr val="595959"/>
                </a:solidFill>
                <a:latin typeface="Bookman Old Style"/>
                <a:ea typeface="Bookman Old Style"/>
                <a:cs typeface="Bookman Old Style"/>
                <a:sym typeface="Bookman Old Style"/>
              </a:rPr>
              <a:t>2. </a:t>
            </a:r>
            <a:r>
              <a:rPr lang="en-US" sz="3100" b="1">
                <a:solidFill>
                  <a:srgbClr val="595959"/>
                </a:solidFill>
                <a:latin typeface="Bookman Old Style"/>
                <a:ea typeface="Bookman Old Style"/>
                <a:cs typeface="Bookman Old Style"/>
                <a:sym typeface="Bookman Old Style"/>
              </a:rPr>
              <a:t>Formular un plan.  </a:t>
            </a:r>
            <a:r>
              <a:rPr lang="en-US" sz="3100">
                <a:solidFill>
                  <a:srgbClr val="595959"/>
                </a:solidFill>
                <a:latin typeface="Bookman Old Style"/>
                <a:ea typeface="Bookman Old Style"/>
                <a:cs typeface="Bookman Old Style"/>
                <a:sym typeface="Bookman Old Style"/>
              </a:rPr>
              <a:t>Se debe diseñar una estrategia  </a:t>
            </a:r>
            <a:r>
              <a:rPr lang="en-US" sz="3000">
                <a:solidFill>
                  <a:srgbClr val="595959"/>
                </a:solidFill>
                <a:latin typeface="Bookman Old Style"/>
                <a:ea typeface="Bookman Old Style"/>
                <a:cs typeface="Bookman Old Style"/>
                <a:sym typeface="Bookman Old Style"/>
              </a:rPr>
              <a:t>Algunas estrategias útiles:</a:t>
            </a:r>
            <a:endParaRPr sz="3000">
              <a:solidFill>
                <a:srgbClr val="595959"/>
              </a:solidFill>
              <a:latin typeface="Bookman Old Style"/>
              <a:ea typeface="Bookman Old Style"/>
              <a:cs typeface="Bookman Old Style"/>
              <a:sym typeface="Bookman Old Style"/>
            </a:endParaRPr>
          </a:p>
          <a:p>
            <a:pPr marL="457200" lvl="0" indent="-419100" algn="just" rtl="0">
              <a:spcBef>
                <a:spcPts val="0"/>
              </a:spcBef>
              <a:spcAft>
                <a:spcPts val="0"/>
              </a:spcAft>
              <a:buClr>
                <a:srgbClr val="595959"/>
              </a:buClr>
              <a:buSzPts val="3000"/>
              <a:buFont typeface="Bookman Old Style"/>
              <a:buChar char="o"/>
            </a:pPr>
            <a:r>
              <a:rPr lang="en-US" sz="3000">
                <a:solidFill>
                  <a:srgbClr val="595959"/>
                </a:solidFill>
                <a:latin typeface="Bookman Old Style"/>
                <a:ea typeface="Bookman Old Style"/>
                <a:cs typeface="Bookman Old Style"/>
                <a:sym typeface="Bookman Old Style"/>
              </a:rPr>
              <a:t>Elaborar una tabla o diagrama</a:t>
            </a:r>
            <a:endParaRPr sz="3000">
              <a:solidFill>
                <a:srgbClr val="595959"/>
              </a:solidFill>
              <a:latin typeface="Bookman Old Style"/>
              <a:ea typeface="Bookman Old Style"/>
              <a:cs typeface="Bookman Old Style"/>
              <a:sym typeface="Bookman Old Style"/>
            </a:endParaRPr>
          </a:p>
          <a:p>
            <a:pPr marL="457200" lvl="0" indent="-419100" algn="just" rtl="0">
              <a:spcBef>
                <a:spcPts val="0"/>
              </a:spcBef>
              <a:spcAft>
                <a:spcPts val="0"/>
              </a:spcAft>
              <a:buClr>
                <a:srgbClr val="595959"/>
              </a:buClr>
              <a:buSzPts val="3000"/>
              <a:buFont typeface="Bookman Old Style"/>
              <a:buChar char="o"/>
            </a:pPr>
            <a:r>
              <a:rPr lang="en-US" sz="3000">
                <a:solidFill>
                  <a:srgbClr val="595959"/>
                </a:solidFill>
                <a:latin typeface="Bookman Old Style"/>
                <a:ea typeface="Bookman Old Style"/>
                <a:cs typeface="Bookman Old Style"/>
                <a:sym typeface="Bookman Old Style"/>
              </a:rPr>
              <a:t>Usar razonamiento inductivo</a:t>
            </a:r>
            <a:endParaRPr sz="3000">
              <a:solidFill>
                <a:srgbClr val="595959"/>
              </a:solidFill>
              <a:latin typeface="Bookman Old Style"/>
              <a:ea typeface="Bookman Old Style"/>
              <a:cs typeface="Bookman Old Style"/>
              <a:sym typeface="Bookman Old Style"/>
            </a:endParaRPr>
          </a:p>
          <a:p>
            <a:pPr marL="457200" lvl="0" indent="-419100" algn="just" rtl="0">
              <a:spcBef>
                <a:spcPts val="0"/>
              </a:spcBef>
              <a:spcAft>
                <a:spcPts val="0"/>
              </a:spcAft>
              <a:buClr>
                <a:srgbClr val="595959"/>
              </a:buClr>
              <a:buSzPts val="3000"/>
              <a:buFont typeface="Bookman Old Style"/>
              <a:buChar char="o"/>
            </a:pPr>
            <a:r>
              <a:rPr lang="en-US" sz="3000">
                <a:solidFill>
                  <a:srgbClr val="595959"/>
                </a:solidFill>
                <a:latin typeface="Bookman Old Style"/>
                <a:ea typeface="Bookman Old Style"/>
                <a:cs typeface="Bookman Old Style"/>
                <a:sym typeface="Bookman Old Style"/>
              </a:rPr>
              <a:t>Usar razonamiento regresivo</a:t>
            </a:r>
            <a:endParaRPr sz="3000">
              <a:solidFill>
                <a:srgbClr val="595959"/>
              </a:solidFill>
              <a:latin typeface="Bookman Old Style"/>
              <a:ea typeface="Bookman Old Style"/>
              <a:cs typeface="Bookman Old Style"/>
              <a:sym typeface="Bookman Old Style"/>
            </a:endParaRPr>
          </a:p>
          <a:p>
            <a:pPr marL="457200" lvl="0" indent="-419100" algn="just" rtl="0">
              <a:spcBef>
                <a:spcPts val="0"/>
              </a:spcBef>
              <a:spcAft>
                <a:spcPts val="0"/>
              </a:spcAft>
              <a:buClr>
                <a:srgbClr val="595959"/>
              </a:buClr>
              <a:buSzPts val="3000"/>
              <a:buFont typeface="Bookman Old Style"/>
              <a:buChar char="o"/>
            </a:pPr>
            <a:r>
              <a:rPr lang="en-US" sz="3000">
                <a:solidFill>
                  <a:srgbClr val="595959"/>
                </a:solidFill>
                <a:latin typeface="Bookman Old Style"/>
                <a:ea typeface="Bookman Old Style"/>
                <a:cs typeface="Bookman Old Style"/>
                <a:sym typeface="Bookman Old Style"/>
              </a:rPr>
              <a:t>Resolver mediante prueba y error</a:t>
            </a:r>
            <a:endParaRPr sz="3000">
              <a:solidFill>
                <a:srgbClr val="595959"/>
              </a:solidFill>
              <a:latin typeface="Bookman Old Style"/>
              <a:ea typeface="Bookman Old Style"/>
              <a:cs typeface="Bookman Old Style"/>
              <a:sym typeface="Bookman Old Style"/>
            </a:endParaRPr>
          </a:p>
          <a:p>
            <a:pPr marL="457200" lvl="0" indent="-419100" algn="just" rtl="0">
              <a:spcBef>
                <a:spcPts val="0"/>
              </a:spcBef>
              <a:spcAft>
                <a:spcPts val="0"/>
              </a:spcAft>
              <a:buClr>
                <a:srgbClr val="595959"/>
              </a:buClr>
              <a:buSzPts val="3000"/>
              <a:buFont typeface="Bookman Old Style"/>
              <a:buChar char="o"/>
            </a:pPr>
            <a:r>
              <a:rPr lang="en-US" sz="3000">
                <a:solidFill>
                  <a:srgbClr val="595959"/>
                </a:solidFill>
                <a:latin typeface="Bookman Old Style"/>
                <a:ea typeface="Bookman Old Style"/>
                <a:cs typeface="Bookman Old Style"/>
                <a:sym typeface="Bookman Old Style"/>
              </a:rPr>
              <a:t>Utilizar el sentido común</a:t>
            </a:r>
            <a:endParaRPr sz="30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endParaRPr sz="3100">
              <a:solidFill>
                <a:srgbClr val="595959"/>
              </a:solidFill>
              <a:latin typeface="Bookman Old Style"/>
              <a:ea typeface="Bookman Old Style"/>
              <a:cs typeface="Bookman Old Style"/>
              <a:sym typeface="Bookman Old Style"/>
            </a:endParaRPr>
          </a:p>
        </p:txBody>
      </p:sp>
      <p:pic>
        <p:nvPicPr>
          <p:cNvPr id="1798" name="Google Shape;1798;g2d3faae0a78_0_1165"/>
          <p:cNvPicPr preferRelativeResize="0"/>
          <p:nvPr/>
        </p:nvPicPr>
        <p:blipFill>
          <a:blip r:embed="rId5">
            <a:alphaModFix/>
          </a:blip>
          <a:stretch>
            <a:fillRect/>
          </a:stretch>
        </p:blipFill>
        <p:spPr>
          <a:xfrm>
            <a:off x="9949548" y="6984850"/>
            <a:ext cx="6554150" cy="227918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sp>
        <p:nvSpPr>
          <p:cNvPr id="1803" name="Google Shape;1803;g2d3faae0a78_0_2546"/>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g2d3faae0a78_0_2546"/>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05" name="Google Shape;1805;g2d3faae0a78_0_2546"/>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g2d3faae0a78_0_2546"/>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g2d3faae0a78_0_2546"/>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08" name="Google Shape;1808;g2d3faae0a78_0_2546"/>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g2d3faae0a78_0_2546"/>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g2d3faae0a78_0_2546"/>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g2d3faae0a78_0_2546"/>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g2d3faae0a78_0_2546"/>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g2d3faae0a78_0_2546"/>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814" name="Google Shape;1814;g2d3faae0a78_0_2546"/>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1815" name="Google Shape;1815;g2d3faae0a78_0_2546"/>
          <p:cNvSpPr txBox="1"/>
          <p:nvPr/>
        </p:nvSpPr>
        <p:spPr>
          <a:xfrm>
            <a:off x="2327875" y="2140363"/>
            <a:ext cx="15585000" cy="3140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30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r>
              <a:rPr lang="en-US" sz="3000">
                <a:solidFill>
                  <a:srgbClr val="595959"/>
                </a:solidFill>
                <a:latin typeface="Bookman Old Style"/>
                <a:ea typeface="Bookman Old Style"/>
                <a:cs typeface="Bookman Old Style"/>
                <a:sym typeface="Bookman Old Style"/>
              </a:rPr>
              <a:t>3. </a:t>
            </a:r>
            <a:r>
              <a:rPr lang="en-US" sz="3000" b="1">
                <a:solidFill>
                  <a:srgbClr val="595959"/>
                </a:solidFill>
                <a:latin typeface="Bookman Old Style"/>
                <a:ea typeface="Bookman Old Style"/>
                <a:cs typeface="Bookman Old Style"/>
                <a:sym typeface="Bookman Old Style"/>
              </a:rPr>
              <a:t>Ejecutar el plan.  </a:t>
            </a:r>
            <a:r>
              <a:rPr lang="en-US" sz="3000">
                <a:solidFill>
                  <a:srgbClr val="595959"/>
                </a:solidFill>
                <a:latin typeface="Bookman Old Style"/>
                <a:ea typeface="Bookman Old Style"/>
                <a:cs typeface="Bookman Old Style"/>
                <a:sym typeface="Bookman Old Style"/>
              </a:rPr>
              <a:t>Realizar el procedimiento, las operaciones y pasos necesarios (algoritmo)</a:t>
            </a:r>
            <a:endParaRPr sz="30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endParaRPr sz="30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r>
              <a:rPr lang="en-US" sz="3000">
                <a:solidFill>
                  <a:srgbClr val="595959"/>
                </a:solidFill>
                <a:latin typeface="Bookman Old Style"/>
                <a:ea typeface="Bookman Old Style"/>
                <a:cs typeface="Bookman Old Style"/>
                <a:sym typeface="Bookman Old Style"/>
              </a:rPr>
              <a:t>4. </a:t>
            </a:r>
            <a:r>
              <a:rPr lang="en-US" sz="3000" b="1">
                <a:solidFill>
                  <a:srgbClr val="595959"/>
                </a:solidFill>
                <a:latin typeface="Bookman Old Style"/>
                <a:ea typeface="Bookman Old Style"/>
                <a:cs typeface="Bookman Old Style"/>
                <a:sym typeface="Bookman Old Style"/>
              </a:rPr>
              <a:t>Revisar y comprobar la respuesta.  </a:t>
            </a:r>
            <a:r>
              <a:rPr lang="en-US" sz="3000">
                <a:solidFill>
                  <a:srgbClr val="595959"/>
                </a:solidFill>
                <a:latin typeface="Bookman Old Style"/>
                <a:ea typeface="Bookman Old Style"/>
                <a:cs typeface="Bookman Old Style"/>
                <a:sym typeface="Bookman Old Style"/>
              </a:rPr>
              <a:t> (Mirar hacia atrás)  ¿Se puede verificar el resultado? ¿Tiene sentido el resultado obtenido en el contexto del problema?</a:t>
            </a:r>
            <a:endParaRPr sz="3000">
              <a:solidFill>
                <a:srgbClr val="595959"/>
              </a:solidFill>
              <a:latin typeface="Bookman Old Style"/>
              <a:ea typeface="Bookman Old Style"/>
              <a:cs typeface="Bookman Old Style"/>
              <a:sym typeface="Bookman Old Style"/>
            </a:endParaRPr>
          </a:p>
          <a:p>
            <a:pPr marL="0" lvl="0" indent="0" algn="just" rtl="0">
              <a:spcBef>
                <a:spcPts val="0"/>
              </a:spcBef>
              <a:spcAft>
                <a:spcPts val="0"/>
              </a:spcAft>
              <a:buNone/>
            </a:pPr>
            <a:endParaRPr sz="1200">
              <a:solidFill>
                <a:srgbClr val="595959"/>
              </a:solidFill>
              <a:latin typeface="Bookman Old Style"/>
              <a:ea typeface="Bookman Old Style"/>
              <a:cs typeface="Bookman Old Style"/>
              <a:sym typeface="Bookman Old Style"/>
            </a:endParaRPr>
          </a:p>
        </p:txBody>
      </p:sp>
      <p:pic>
        <p:nvPicPr>
          <p:cNvPr id="1816" name="Google Shape;1816;g2d3faae0a78_0_2546"/>
          <p:cNvPicPr preferRelativeResize="0"/>
          <p:nvPr/>
        </p:nvPicPr>
        <p:blipFill>
          <a:blip r:embed="rId5">
            <a:alphaModFix/>
          </a:blip>
          <a:stretch>
            <a:fillRect/>
          </a:stretch>
        </p:blipFill>
        <p:spPr>
          <a:xfrm>
            <a:off x="5676976" y="5280475"/>
            <a:ext cx="9454621" cy="3287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sp>
        <p:nvSpPr>
          <p:cNvPr id="1821" name="Google Shape;1821;g2d3faae0a78_0_2527"/>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g2d3faae0a78_0_2527"/>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23" name="Google Shape;1823;g2d3faae0a78_0_2527"/>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g2d3faae0a78_0_2527"/>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g2d3faae0a78_0_2527"/>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26" name="Google Shape;1826;g2d3faae0a78_0_2527"/>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g2d3faae0a78_0_2527"/>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g2d3faae0a78_0_2527"/>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g2d3faae0a78_0_2527"/>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g2d3faae0a78_0_2527"/>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g2d3faae0a78_0_2527"/>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832" name="Google Shape;1832;g2d3faae0a78_0_2527"/>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833" name="Google Shape;1833;g2d3faae0a78_0_2527"/>
          <p:cNvPicPr preferRelativeResize="0"/>
          <p:nvPr/>
        </p:nvPicPr>
        <p:blipFill rotWithShape="1">
          <a:blip r:embed="rId5">
            <a:alphaModFix/>
          </a:blip>
          <a:srcRect/>
          <a:stretch/>
        </p:blipFill>
        <p:spPr>
          <a:xfrm>
            <a:off x="8115500" y="2041300"/>
            <a:ext cx="6034163" cy="1574950"/>
          </a:xfrm>
          <a:prstGeom prst="rect">
            <a:avLst/>
          </a:prstGeom>
          <a:noFill/>
          <a:ln>
            <a:noFill/>
          </a:ln>
        </p:spPr>
      </p:pic>
      <p:sp>
        <p:nvSpPr>
          <p:cNvPr id="1834" name="Google Shape;1834;g2d3faae0a78_0_2527"/>
          <p:cNvSpPr txBox="1"/>
          <p:nvPr/>
        </p:nvSpPr>
        <p:spPr>
          <a:xfrm>
            <a:off x="1178125" y="3866525"/>
            <a:ext cx="15943500" cy="5261100"/>
          </a:xfrm>
          <a:prstGeom prst="rect">
            <a:avLst/>
          </a:prstGeom>
          <a:noFill/>
          <a:ln>
            <a:noFill/>
          </a:ln>
        </p:spPr>
        <p:txBody>
          <a:bodyPr spcFirstLastPara="1" wrap="square" lIns="182850" tIns="182850" rIns="182850" bIns="182850" anchor="t" anchorCtr="0">
            <a:spAutoFit/>
          </a:bodyPr>
          <a:lstStyle/>
          <a:p>
            <a:pPr marL="914400" marR="0" lvl="0" indent="-635000" algn="l" rtl="0">
              <a:lnSpc>
                <a:spcPct val="115000"/>
              </a:lnSpc>
              <a:spcBef>
                <a:spcPts val="0"/>
              </a:spcBef>
              <a:spcAft>
                <a:spcPts val="0"/>
              </a:spcAft>
              <a:buClr>
                <a:srgbClr val="0D0D0D"/>
              </a:buClr>
              <a:buSzPts val="2800"/>
              <a:buFont typeface="Roboto"/>
              <a:buChar char="●"/>
            </a:pPr>
            <a:r>
              <a:rPr lang="en-US" sz="2800" b="1" i="0" u="none" strike="noStrike" cap="none">
                <a:solidFill>
                  <a:srgbClr val="0D0D0D"/>
                </a:solidFill>
                <a:highlight>
                  <a:srgbClr val="FFFFFF"/>
                </a:highlight>
                <a:latin typeface="Roboto"/>
                <a:ea typeface="Roboto"/>
                <a:cs typeface="Roboto"/>
                <a:sym typeface="Roboto"/>
              </a:rPr>
              <a:t>Operaciones básicas:</a:t>
            </a:r>
            <a:endParaRPr sz="2800" b="1"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Repaso y práctica de suma, resta, multiplicación y división.</a:t>
            </a:r>
            <a:endParaRPr sz="2800" b="0"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Resolución de problemas que involucran operaciones básicas.</a:t>
            </a:r>
            <a:endParaRPr sz="2800" b="0"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Estrategias para estimar resultados y comprobar soluciones.</a:t>
            </a:r>
            <a:endParaRPr sz="2800" b="0" i="0" u="none" strike="noStrike" cap="none">
              <a:solidFill>
                <a:srgbClr val="0D0D0D"/>
              </a:solidFill>
              <a:highlight>
                <a:srgbClr val="FFFFFF"/>
              </a:highlight>
              <a:latin typeface="Roboto"/>
              <a:ea typeface="Roboto"/>
              <a:cs typeface="Roboto"/>
              <a:sym typeface="Roboto"/>
            </a:endParaRPr>
          </a:p>
          <a:p>
            <a:pPr marL="914400" marR="0" lvl="0" indent="-635000" algn="l" rtl="0">
              <a:lnSpc>
                <a:spcPct val="115000"/>
              </a:lnSpc>
              <a:spcBef>
                <a:spcPts val="0"/>
              </a:spcBef>
              <a:spcAft>
                <a:spcPts val="0"/>
              </a:spcAft>
              <a:buClr>
                <a:srgbClr val="0D0D0D"/>
              </a:buClr>
              <a:buSzPts val="2800"/>
              <a:buFont typeface="Roboto"/>
              <a:buChar char="●"/>
            </a:pPr>
            <a:r>
              <a:rPr lang="en-US" sz="2800" b="1" i="0" u="none" strike="noStrike" cap="none">
                <a:solidFill>
                  <a:srgbClr val="0D0D0D"/>
                </a:solidFill>
                <a:highlight>
                  <a:srgbClr val="FFFFFF"/>
                </a:highlight>
                <a:latin typeface="Roboto"/>
                <a:ea typeface="Roboto"/>
                <a:cs typeface="Roboto"/>
                <a:sym typeface="Roboto"/>
              </a:rPr>
              <a:t>Propiedad distributiva:</a:t>
            </a:r>
            <a:endParaRPr sz="2800" b="1"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Definición y ejemplos de propiedad distributiva.</a:t>
            </a:r>
            <a:endParaRPr sz="2800" b="0"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Aplicación de la propiedad distributiva en expresiones algebraicas.</a:t>
            </a:r>
            <a:endParaRPr sz="2800" b="0"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Resolución de ecuaciones y simplificación de expresiones utilizando la propiedad distributiva.</a:t>
            </a:r>
            <a:endParaRPr sz="2800" b="0" i="0" u="none" strike="noStrike" cap="none">
              <a:solidFill>
                <a:srgbClr val="0D0D0D"/>
              </a:solidFill>
              <a:highlight>
                <a:srgbClr val="FFFFFF"/>
              </a:highlight>
              <a:latin typeface="Roboto"/>
              <a:ea typeface="Roboto"/>
              <a:cs typeface="Roboto"/>
              <a:sym typeface="Roboto"/>
            </a:endParaRPr>
          </a:p>
          <a:p>
            <a:pPr marL="1828800" marR="0" lvl="1" indent="-635000" algn="l" rtl="0">
              <a:lnSpc>
                <a:spcPct val="115000"/>
              </a:lnSpc>
              <a:spcBef>
                <a:spcPts val="0"/>
              </a:spcBef>
              <a:spcAft>
                <a:spcPts val="0"/>
              </a:spcAft>
              <a:buClr>
                <a:srgbClr val="0D0D0D"/>
              </a:buClr>
              <a:buSzPts val="2800"/>
              <a:buFont typeface="Roboto"/>
              <a:buChar char="●"/>
            </a:pPr>
            <a:r>
              <a:rPr lang="en-US" sz="2800" b="0" i="0" u="none" strike="noStrike" cap="none">
                <a:solidFill>
                  <a:srgbClr val="0D0D0D"/>
                </a:solidFill>
                <a:highlight>
                  <a:srgbClr val="FFFFFF"/>
                </a:highlight>
                <a:latin typeface="Roboto"/>
                <a:ea typeface="Roboto"/>
                <a:cs typeface="Roboto"/>
                <a:sym typeface="Roboto"/>
              </a:rPr>
              <a:t>Problemas de aplicación del uso de la propiedad distributiva en contextos cotidianos.</a:t>
            </a:r>
            <a:endParaRPr sz="2800" b="0" i="0" u="none" strike="noStrike" cap="none">
              <a:solidFill>
                <a:srgbClr val="0D0D0D"/>
              </a:solidFill>
              <a:highlight>
                <a:srgbClr val="FFFFFF"/>
              </a:highlight>
              <a:latin typeface="Roboto"/>
              <a:ea typeface="Roboto"/>
              <a:cs typeface="Roboto"/>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38"/>
        <p:cNvGrpSpPr/>
        <p:nvPr/>
      </p:nvGrpSpPr>
      <p:grpSpPr>
        <a:xfrm>
          <a:off x="0" y="0"/>
          <a:ext cx="0" cy="0"/>
          <a:chOff x="0" y="0"/>
          <a:chExt cx="0" cy="0"/>
        </a:xfrm>
      </p:grpSpPr>
      <p:sp>
        <p:nvSpPr>
          <p:cNvPr id="1839" name="Google Shape;1839;g2d3faae0a78_0_1180"/>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g2d3faae0a78_0_1180"/>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41" name="Google Shape;1841;g2d3faae0a78_0_1180"/>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g2d3faae0a78_0_1180"/>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g2d3faae0a78_0_1180"/>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44" name="Google Shape;1844;g2d3faae0a78_0_1180"/>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g2d3faae0a78_0_1180"/>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g2d3faae0a78_0_1180"/>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g2d3faae0a78_0_1180"/>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g2d3faae0a78_0_1180"/>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g2d3faae0a78_0_1180"/>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850" name="Google Shape;1850;g2d3faae0a78_0_1180"/>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851" name="Google Shape;1851;g2d3faae0a78_0_1180"/>
          <p:cNvPicPr preferRelativeResize="0"/>
          <p:nvPr/>
        </p:nvPicPr>
        <p:blipFill>
          <a:blip r:embed="rId5">
            <a:alphaModFix/>
          </a:blip>
          <a:stretch>
            <a:fillRect/>
          </a:stretch>
        </p:blipFill>
        <p:spPr>
          <a:xfrm>
            <a:off x="2259000" y="2428475"/>
            <a:ext cx="14244575" cy="594998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g2d3faae0a78_0_1195"/>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g2d3faae0a78_0_1195"/>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58" name="Google Shape;1858;g2d3faae0a78_0_1195"/>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g2d3faae0a78_0_1195"/>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g2d3faae0a78_0_1195"/>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61" name="Google Shape;1861;g2d3faae0a78_0_1195"/>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g2d3faae0a78_0_1195"/>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g2d3faae0a78_0_1195"/>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g2d3faae0a78_0_1195"/>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g2d3faae0a78_0_1195"/>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g2d3faae0a78_0_1195"/>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867" name="Google Shape;1867;g2d3faae0a78_0_1195"/>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868" name="Google Shape;1868;g2d3faae0a78_0_1195"/>
          <p:cNvPicPr preferRelativeResize="0"/>
          <p:nvPr/>
        </p:nvPicPr>
        <p:blipFill>
          <a:blip r:embed="rId5">
            <a:alphaModFix/>
          </a:blip>
          <a:stretch>
            <a:fillRect/>
          </a:stretch>
        </p:blipFill>
        <p:spPr>
          <a:xfrm>
            <a:off x="2297412" y="2849610"/>
            <a:ext cx="7416276" cy="4582032"/>
          </a:xfrm>
          <a:prstGeom prst="rect">
            <a:avLst/>
          </a:prstGeom>
          <a:noFill/>
          <a:ln>
            <a:noFill/>
          </a:ln>
        </p:spPr>
      </p:pic>
      <p:pic>
        <p:nvPicPr>
          <p:cNvPr id="1869" name="Google Shape;1869;g2d3faae0a78_0_1195"/>
          <p:cNvPicPr preferRelativeResize="0"/>
          <p:nvPr/>
        </p:nvPicPr>
        <p:blipFill>
          <a:blip r:embed="rId6">
            <a:alphaModFix/>
          </a:blip>
          <a:stretch>
            <a:fillRect/>
          </a:stretch>
        </p:blipFill>
        <p:spPr>
          <a:xfrm>
            <a:off x="10078063" y="2582725"/>
            <a:ext cx="7604186" cy="62604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73"/>
        <p:cNvGrpSpPr/>
        <p:nvPr/>
      </p:nvGrpSpPr>
      <p:grpSpPr>
        <a:xfrm>
          <a:off x="0" y="0"/>
          <a:ext cx="0" cy="0"/>
          <a:chOff x="0" y="0"/>
          <a:chExt cx="0" cy="0"/>
        </a:xfrm>
      </p:grpSpPr>
      <p:sp>
        <p:nvSpPr>
          <p:cNvPr id="1874" name="Google Shape;1874;g2d3faae0a78_0_1210"/>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g2d3faae0a78_0_1210"/>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76" name="Google Shape;1876;g2d3faae0a78_0_1210"/>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g2d3faae0a78_0_1210"/>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g2d3faae0a78_0_1210"/>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79" name="Google Shape;1879;g2d3faae0a78_0_1210"/>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g2d3faae0a78_0_1210"/>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g2d3faae0a78_0_1210"/>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g2d3faae0a78_0_1210"/>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g2d3faae0a78_0_1210"/>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g2d3faae0a78_0_1210"/>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885" name="Google Shape;1885;g2d3faae0a78_0_1210"/>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886" name="Google Shape;1886;g2d3faae0a78_0_1210"/>
          <p:cNvPicPr preferRelativeResize="0"/>
          <p:nvPr/>
        </p:nvPicPr>
        <p:blipFill>
          <a:blip r:embed="rId5">
            <a:alphaModFix/>
          </a:blip>
          <a:stretch>
            <a:fillRect/>
          </a:stretch>
        </p:blipFill>
        <p:spPr>
          <a:xfrm>
            <a:off x="2067825" y="2430525"/>
            <a:ext cx="11025942" cy="6131925"/>
          </a:xfrm>
          <a:prstGeom prst="rect">
            <a:avLst/>
          </a:prstGeom>
          <a:noFill/>
          <a:ln>
            <a:noFill/>
          </a:ln>
        </p:spPr>
      </p:pic>
      <p:pic>
        <p:nvPicPr>
          <p:cNvPr id="1887" name="Google Shape;1887;g2d3faae0a78_0_1210"/>
          <p:cNvPicPr preferRelativeResize="0"/>
          <p:nvPr/>
        </p:nvPicPr>
        <p:blipFill>
          <a:blip r:embed="rId6">
            <a:alphaModFix/>
          </a:blip>
          <a:stretch>
            <a:fillRect/>
          </a:stretch>
        </p:blipFill>
        <p:spPr>
          <a:xfrm>
            <a:off x="13213488" y="2975409"/>
            <a:ext cx="4868013" cy="5042157"/>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891"/>
        <p:cNvGrpSpPr/>
        <p:nvPr/>
      </p:nvGrpSpPr>
      <p:grpSpPr>
        <a:xfrm>
          <a:off x="0" y="0"/>
          <a:ext cx="0" cy="0"/>
          <a:chOff x="0" y="0"/>
          <a:chExt cx="0" cy="0"/>
        </a:xfrm>
      </p:grpSpPr>
      <p:sp>
        <p:nvSpPr>
          <p:cNvPr id="1892" name="Google Shape;1892;g2d3faae0a78_0_1225"/>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g2d3faae0a78_0_1225"/>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94" name="Google Shape;1894;g2d3faae0a78_0_1225"/>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g2d3faae0a78_0_1225"/>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g2d3faae0a78_0_1225"/>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97" name="Google Shape;1897;g2d3faae0a78_0_1225"/>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g2d3faae0a78_0_1225"/>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g2d3faae0a78_0_1225"/>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g2d3faae0a78_0_1225"/>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g2d3faae0a78_0_1225"/>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g2d3faae0a78_0_1225"/>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1903" name="Google Shape;1903;g2d3faae0a78_0_1225"/>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TRAINING   RAZONAMIENTO CUANTITAVO  SABER PRO 2024</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FORMULACION DE ESTRATEGIAS PARA SOLUCIONAR PROBLEMAS</a:t>
            </a:r>
            <a:endParaRPr sz="26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1904" name="Google Shape;1904;g2d3faae0a78_0_1225"/>
          <p:cNvPicPr preferRelativeResize="0"/>
          <p:nvPr/>
        </p:nvPicPr>
        <p:blipFill>
          <a:blip r:embed="rId5">
            <a:alphaModFix/>
          </a:blip>
          <a:stretch>
            <a:fillRect/>
          </a:stretch>
        </p:blipFill>
        <p:spPr>
          <a:xfrm>
            <a:off x="2949678" y="2203375"/>
            <a:ext cx="12766750" cy="4468256"/>
          </a:xfrm>
          <a:prstGeom prst="rect">
            <a:avLst/>
          </a:prstGeom>
          <a:noFill/>
          <a:ln>
            <a:noFill/>
          </a:ln>
        </p:spPr>
      </p:pic>
      <p:pic>
        <p:nvPicPr>
          <p:cNvPr id="1905" name="Google Shape;1905;g2d3faae0a78_0_1225"/>
          <p:cNvPicPr preferRelativeResize="0"/>
          <p:nvPr/>
        </p:nvPicPr>
        <p:blipFill>
          <a:blip r:embed="rId6">
            <a:alphaModFix/>
          </a:blip>
          <a:stretch>
            <a:fillRect/>
          </a:stretch>
        </p:blipFill>
        <p:spPr>
          <a:xfrm>
            <a:off x="3941288" y="7417360"/>
            <a:ext cx="11112417" cy="99499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77"/>
        <p:cNvGrpSpPr/>
        <p:nvPr/>
      </p:nvGrpSpPr>
      <p:grpSpPr>
        <a:xfrm>
          <a:off x="0" y="0"/>
          <a:ext cx="0" cy="0"/>
          <a:chOff x="0" y="0"/>
          <a:chExt cx="0" cy="0"/>
        </a:xfrm>
      </p:grpSpPr>
      <p:sp>
        <p:nvSpPr>
          <p:cNvPr id="2178" name="Google Shape;2178;g2d44e9adbfd_0_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g2d44e9adbfd_0_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180" name="Google Shape;2180;g2d44e9adbfd_0_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g2d44e9adbfd_0_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g2d44e9adbfd_0_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183" name="Google Shape;2183;g2d44e9adbfd_0_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g2d44e9adbfd_0_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g2d44e9adbfd_0_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g2d44e9adbfd_0_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g2d44e9adbfd_0_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g2d44e9adbfd_0_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graphicFrame>
        <p:nvGraphicFramePr>
          <p:cNvPr id="2189" name="Google Shape;2189;g2d44e9adbfd_0_4"/>
          <p:cNvGraphicFramePr/>
          <p:nvPr/>
        </p:nvGraphicFramePr>
        <p:xfrm>
          <a:off x="2203538" y="1318300"/>
          <a:ext cx="14029500" cy="7939830"/>
        </p:xfrm>
        <a:graphic>
          <a:graphicData uri="http://schemas.openxmlformats.org/drawingml/2006/table">
            <a:tbl>
              <a:tblPr>
                <a:noFill/>
                <a:tableStyleId>{759D023F-A3D5-45D8-B42F-B1EBBEBA4B10}</a:tableStyleId>
              </a:tblPr>
              <a:tblGrid>
                <a:gridCol w="5209000">
                  <a:extLst>
                    <a:ext uri="{9D8B030D-6E8A-4147-A177-3AD203B41FA5}">
                      <a16:colId xmlns:a16="http://schemas.microsoft.com/office/drawing/2014/main" val="20000"/>
                    </a:ext>
                  </a:extLst>
                </a:gridCol>
                <a:gridCol w="8820500">
                  <a:extLst>
                    <a:ext uri="{9D8B030D-6E8A-4147-A177-3AD203B41FA5}">
                      <a16:colId xmlns:a16="http://schemas.microsoft.com/office/drawing/2014/main" val="20001"/>
                    </a:ext>
                  </a:extLst>
                </a:gridCol>
              </a:tblGrid>
              <a:tr h="835775">
                <a:tc gridSpan="2">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Temas a trabajar:</a:t>
                      </a:r>
                      <a:br>
                        <a:rPr lang="en-US" sz="2000" b="1">
                          <a:latin typeface="Calibri"/>
                          <a:ea typeface="Calibri"/>
                          <a:cs typeface="Calibri"/>
                          <a:sym typeface="Calibri"/>
                        </a:rPr>
                      </a:br>
                      <a:endParaRPr sz="2000" b="1">
                        <a:latin typeface="Calibri"/>
                        <a:ea typeface="Calibri"/>
                        <a:cs typeface="Calibri"/>
                        <a:sym typeface="Calibri"/>
                      </a:endParaRPr>
                    </a:p>
                  </a:txBody>
                  <a:tcPr marL="91425" marR="91425" marT="91425" marB="91425"/>
                </a:tc>
                <a:tc hMerge="1">
                  <a:txBody>
                    <a:bodyPr/>
                    <a:lstStyle/>
                    <a:p>
                      <a:endParaRPr lang="es-CO"/>
                    </a:p>
                  </a:txBody>
                  <a:tcPr/>
                </a:tc>
                <a:extLst>
                  <a:ext uri="{0D108BD9-81ED-4DB2-BD59-A6C34878D82A}">
                    <a16:rowId xmlns:a16="http://schemas.microsoft.com/office/drawing/2014/main" val="10000"/>
                  </a:ext>
                </a:extLst>
              </a:tr>
              <a:tr h="1126725">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Relaciones a través de la similitud y el orden</a:t>
                      </a:r>
                      <a:br>
                        <a:rPr lang="en-US" sz="2000" b="1">
                          <a:latin typeface="Calibri"/>
                          <a:ea typeface="Calibri"/>
                          <a:cs typeface="Calibri"/>
                          <a:sym typeface="Calibri"/>
                        </a:rPr>
                      </a:b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Este tipo de preguntas te pide que identifique patrones de orden (mayor que, menor que) o relaciones entre elementos (por ejemplo, la semejanza entre figuras geométricas o el orden en una secuencia numérica).</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544825">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Creación e interpretación de tablas y gráficos</a:t>
                      </a: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Se trata de transformar datos en representaciones visuales (tablas o gráficos) y viceversa.</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1126725">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Formulación de estrategias para resolver problemas cotidianos usando una o dos operaciones (suma, resta o multiplicación) y la propiedad distributiva</a:t>
                      </a: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Aquí se evalúa tu capacidad de aplicar operaciones básicas a situaciones de la vida diaria y entender la propiedad distributiva (que permite descomponer una multiplicación en sumas).</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835775">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Identificación y extracción de información de tablas y gráficos de barras</a:t>
                      </a: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Estas preguntas te piden identificar datos específicos en tablas o gráficos de barras y hacer deducciones basadas en ellos.</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835775">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Representación de información de gráficos de barras en otros registros</a:t>
                      </a: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Consiste en convertir la información de un gráfico en otro tipo de representación (tablas, gráficos de líneas, descripciones textuales, etc.).</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1417700">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Validación de procedimientos y resolución de problemas cotidianos relacionados con el uso de dinero y funcionamiento de negocios, que impliquen operaciones y propiedad distributiva</a:t>
                      </a:r>
                      <a:endParaRPr sz="200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2000" b="1">
                          <a:latin typeface="Calibri"/>
                          <a:ea typeface="Calibri"/>
                          <a:cs typeface="Calibri"/>
                          <a:sym typeface="Calibri"/>
                        </a:rPr>
                        <a:t>Se trata de validar si los procedimientos matemáticos que utilizas para resolver problemas con dinero son correctos. También evalúa tu capacidad para aplicar las operaciones básicas y la propiedad distributiva en escenarios financieros.</a:t>
                      </a:r>
                      <a:endParaRPr sz="20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93"/>
        <p:cNvGrpSpPr/>
        <p:nvPr/>
      </p:nvGrpSpPr>
      <p:grpSpPr>
        <a:xfrm>
          <a:off x="0" y="0"/>
          <a:ext cx="0" cy="0"/>
          <a:chOff x="0" y="0"/>
          <a:chExt cx="0" cy="0"/>
        </a:xfrm>
      </p:grpSpPr>
      <p:sp>
        <p:nvSpPr>
          <p:cNvPr id="2194" name="Google Shape;2194;g2d44e9adbfd_0_2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g2d44e9adbfd_0_2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196" name="Google Shape;2196;g2d44e9adbfd_0_2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g2d44e9adbfd_0_2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g2d44e9adbfd_0_2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199" name="Google Shape;2199;g2d44e9adbfd_0_2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g2d44e9adbfd_0_2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g2d44e9adbfd_0_2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g2d44e9adbfd_0_2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g2d44e9adbfd_0_2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graphicFrame>
        <p:nvGraphicFramePr>
          <p:cNvPr id="2204" name="Google Shape;2204;g2d44e9adbfd_0_24"/>
          <p:cNvGraphicFramePr/>
          <p:nvPr/>
        </p:nvGraphicFramePr>
        <p:xfrm>
          <a:off x="1837288" y="891225"/>
          <a:ext cx="14857425" cy="9061494"/>
        </p:xfrm>
        <a:graphic>
          <a:graphicData uri="http://schemas.openxmlformats.org/drawingml/2006/table">
            <a:tbl>
              <a:tblPr>
                <a:noFill/>
                <a:tableStyleId>{759D023F-A3D5-45D8-B42F-B1EBBEBA4B10}</a:tableStyleId>
              </a:tblPr>
              <a:tblGrid>
                <a:gridCol w="5518475">
                  <a:extLst>
                    <a:ext uri="{9D8B030D-6E8A-4147-A177-3AD203B41FA5}">
                      <a16:colId xmlns:a16="http://schemas.microsoft.com/office/drawing/2014/main" val="20000"/>
                    </a:ext>
                  </a:extLst>
                </a:gridCol>
                <a:gridCol w="9338950">
                  <a:extLst>
                    <a:ext uri="{9D8B030D-6E8A-4147-A177-3AD203B41FA5}">
                      <a16:colId xmlns:a16="http://schemas.microsoft.com/office/drawing/2014/main" val="20001"/>
                    </a:ext>
                  </a:extLst>
                </a:gridCol>
              </a:tblGrid>
              <a:tr h="777625">
                <a:tc>
                  <a:txBody>
                    <a:bodyPr/>
                    <a:lstStyle/>
                    <a:p>
                      <a:pPr marL="0" lvl="0" indent="0" algn="ctr" rtl="0">
                        <a:lnSpc>
                          <a:spcPct val="115000"/>
                        </a:lnSpc>
                        <a:spcBef>
                          <a:spcPts val="0"/>
                        </a:spcBef>
                        <a:spcAft>
                          <a:spcPts val="0"/>
                        </a:spcAft>
                        <a:buNone/>
                      </a:pPr>
                      <a:r>
                        <a:rPr lang="en-US" sz="1850" b="1">
                          <a:solidFill>
                            <a:srgbClr val="FF0000"/>
                          </a:solidFill>
                          <a:latin typeface="Calibri"/>
                          <a:ea typeface="Calibri"/>
                          <a:cs typeface="Calibri"/>
                          <a:sym typeface="Calibri"/>
                        </a:rPr>
                        <a:t>Temas a trabajar:</a:t>
                      </a:r>
                      <a:br>
                        <a:rPr lang="en-US" sz="1850" b="1">
                          <a:solidFill>
                            <a:srgbClr val="FF0000"/>
                          </a:solidFill>
                          <a:latin typeface="Calibri"/>
                          <a:ea typeface="Calibri"/>
                          <a:cs typeface="Calibri"/>
                          <a:sym typeface="Calibri"/>
                        </a:rPr>
                      </a:br>
                      <a:endParaRPr sz="1850" b="1">
                        <a:solidFill>
                          <a:srgbClr val="FF0000"/>
                        </a:solidFill>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solidFill>
                            <a:srgbClr val="FF0000"/>
                          </a:solidFill>
                          <a:latin typeface="Calibri"/>
                          <a:ea typeface="Calibri"/>
                          <a:cs typeface="Calibri"/>
                          <a:sym typeface="Calibri"/>
                        </a:rPr>
                        <a:t>Tip:</a:t>
                      </a:r>
                      <a:br>
                        <a:rPr lang="en-US" sz="1850" b="1">
                          <a:solidFill>
                            <a:srgbClr val="FF0000"/>
                          </a:solidFill>
                          <a:latin typeface="Calibri"/>
                          <a:ea typeface="Calibri"/>
                          <a:cs typeface="Calibri"/>
                          <a:sym typeface="Calibri"/>
                        </a:rPr>
                      </a:br>
                      <a:endParaRPr sz="1850" b="1">
                        <a:solidFill>
                          <a:srgbClr val="FF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1016300">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Relaciones a través de la similitud y el orden</a:t>
                      </a:r>
                      <a:br>
                        <a:rPr lang="en-US" sz="1850" b="1">
                          <a:latin typeface="Calibri"/>
                          <a:ea typeface="Calibri"/>
                          <a:cs typeface="Calibri"/>
                          <a:sym typeface="Calibri"/>
                        </a:rPr>
                      </a:b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Practica ejercicios de patrones numéricos, secuencias, y reconocimiento de formas geométricas similares. Trabaja en detectar rápidamente cómo los elementos se relacionan entre sí en términos de similitud y orden.</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1301425">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Creación e interpretación de tablas y gráficos</a:t>
                      </a: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Familiarízate con diferentes tipos de gráficos (barras, líneas, circulares, etc.) y tablas. Trabaja en comprender cómo se pueden representar los datos numéricos de manera gráfica y cómo interpretar correctamente la información que estos gráficos presentan. Practica leer gráficos para extraer información rápidamente.</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1301425">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Formulación de estrategias para resolver problemas cotidianos usando una o dos operaciones (suma, resta o multiplicación) y la propiedad distributiva</a:t>
                      </a: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En problemas cotidianos, como el cálculo de precios o cantidades, identifica qué operaciones son las más adecuadas. Si necesitas multiplicar un número grande, recuerda cómo la propiedad distributiva te permite descomponerlo en sumas más pequeñas. Practica problemas aplicados que involucren compras, distribución de cantidades, etc.</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1301425">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Identificación y extracción de información de tablas y gráficos de barras</a:t>
                      </a: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Para extraer información de gráficos de barras, presta atención a los ejes (eje X y eje Y) y a la escala. Asegúrate de que entiendes qué representa cada barra y de leer cuidadosamente los valores. Practica leer gráficos con diferentes niveles de complejidad para poder extraer rápidamente la información.</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1016300">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Representación de información de gráficos de barras en otros registros</a:t>
                      </a: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Trabaja en la conversión de datos. Por ejemplo, si tienes un gráfico de barras, convierte la información en una tabla, o en una descripción verbal. Desarrolla la habilidad para hacer esta traducción fluida entre registros.</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1301425">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Validación de procedimientos y resolución de problemas cotidianos relacionados con el uso de dinero y funcionamiento de negocios, que impliquen operaciones y propiedad distributiva</a:t>
                      </a:r>
                      <a:endParaRPr sz="1850" b="1">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50" b="1">
                          <a:latin typeface="Calibri"/>
                          <a:ea typeface="Calibri"/>
                          <a:cs typeface="Calibri"/>
                          <a:sym typeface="Calibri"/>
                        </a:rPr>
                        <a:t>Practica situaciones cotidianas, como calcular precios con descuentos, repartir ingresos, o hacer presupuestos. Asegúrate de validar siempre tus resultados revisando los pasos que has seguido. La propiedad distributiva es clave, por ejemplo, en la multiplicación de precios y cantidades.</a:t>
                      </a:r>
                      <a:endParaRPr sz="185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08"/>
        <p:cNvGrpSpPr/>
        <p:nvPr/>
      </p:nvGrpSpPr>
      <p:grpSpPr>
        <a:xfrm>
          <a:off x="0" y="0"/>
          <a:ext cx="0" cy="0"/>
          <a:chOff x="0" y="0"/>
          <a:chExt cx="0" cy="0"/>
        </a:xfrm>
      </p:grpSpPr>
      <p:sp>
        <p:nvSpPr>
          <p:cNvPr id="2209" name="Google Shape;2209;g2d3faae0a78_0_176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g2d3faae0a78_0_176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211" name="Google Shape;2211;g2d3faae0a78_0_176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g2d3faae0a78_0_176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g2d3faae0a78_0_176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214" name="Google Shape;2214;g2d3faae0a78_0_176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g2d3faae0a78_0_176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g2d3faae0a78_0_176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g2d3faae0a78_0_176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g2d3faae0a78_0_176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g2d3faae0a78_0_176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2220" name="Google Shape;2220;g2d3faae0a78_0_1764"/>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5000" b="1">
                <a:solidFill>
                  <a:schemeClr val="lt1"/>
                </a:solidFill>
                <a:latin typeface="Times New Roman"/>
                <a:ea typeface="Times New Roman"/>
                <a:cs typeface="Times New Roman"/>
                <a:sym typeface="Times New Roman"/>
              </a:rPr>
              <a:t>BIBLIOGRAFIA</a:t>
            </a:r>
            <a:endParaRPr sz="50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sp>
        <p:nvSpPr>
          <p:cNvPr id="2221" name="Google Shape;2221;g2d3faae0a78_0_1764"/>
          <p:cNvSpPr txBox="1"/>
          <p:nvPr/>
        </p:nvSpPr>
        <p:spPr>
          <a:xfrm>
            <a:off x="2460850" y="2119750"/>
            <a:ext cx="14042700" cy="6827400"/>
          </a:xfrm>
          <a:prstGeom prst="rect">
            <a:avLst/>
          </a:prstGeom>
          <a:noFill/>
          <a:ln>
            <a:noFill/>
          </a:ln>
        </p:spPr>
        <p:txBody>
          <a:bodyPr spcFirstLastPara="1" wrap="square" lIns="91425" tIns="91425" rIns="91425" bIns="91425" anchor="t" anchorCtr="0">
            <a:spAutoFit/>
          </a:bodyPr>
          <a:lstStyle/>
          <a:p>
            <a:pPr marL="457200" marR="0" lvl="0" indent="-361950" algn="l" rtl="0">
              <a:lnSpc>
                <a:spcPct val="115000"/>
              </a:lnSpc>
              <a:spcBef>
                <a:spcPts val="0"/>
              </a:spcBef>
              <a:spcAft>
                <a:spcPts val="0"/>
              </a:spcAft>
              <a:buClr>
                <a:srgbClr val="0D0D0D"/>
              </a:buClr>
              <a:buSzPts val="2100"/>
              <a:buFont typeface="Roboto"/>
              <a:buAutoNum type="arabicPeriod"/>
            </a:pPr>
            <a:r>
              <a:rPr lang="en-US" sz="2100" b="0" i="0" u="none" strike="noStrike" cap="none">
                <a:solidFill>
                  <a:srgbClr val="0D0D0D"/>
                </a:solidFill>
                <a:highlight>
                  <a:srgbClr val="FFFFFF"/>
                </a:highlight>
                <a:latin typeface="Roboto"/>
                <a:ea typeface="Roboto"/>
                <a:cs typeface="Roboto"/>
                <a:sym typeface="Roboto"/>
              </a:rPr>
              <a:t>Relaciones a través de similitud y orden:</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Coxeter, H. S. M., &amp; Greitzer, S. L. (1967). Geometry Revisited. Mathematical Association of America.</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Durell, C. V., &amp; Robson, A. (2014). Advanced Trigonometry. Ishi Press.</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Mendelson, E. (2006). Introduction to Topology (3rd ed.). Dover Publications.</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Apostol, T. M. (1974). Mathematical Analysis (2nd ed., Vol. 1). Addison-Wesley.</a:t>
            </a:r>
            <a:endParaRPr sz="2100" b="0" i="0" u="none" strike="noStrike" cap="none">
              <a:solidFill>
                <a:srgbClr val="0D0D0D"/>
              </a:solidFill>
              <a:highlight>
                <a:srgbClr val="FFFFFF"/>
              </a:highlight>
              <a:latin typeface="Roboto"/>
              <a:ea typeface="Roboto"/>
              <a:cs typeface="Roboto"/>
              <a:sym typeface="Roboto"/>
            </a:endParaRPr>
          </a:p>
          <a:p>
            <a:pPr marL="457200" marR="0" lvl="0" indent="-361950" algn="l" rtl="0">
              <a:lnSpc>
                <a:spcPct val="115000"/>
              </a:lnSpc>
              <a:spcBef>
                <a:spcPts val="0"/>
              </a:spcBef>
              <a:spcAft>
                <a:spcPts val="0"/>
              </a:spcAft>
              <a:buClr>
                <a:srgbClr val="0D0D0D"/>
              </a:buClr>
              <a:buSzPts val="2100"/>
              <a:buFont typeface="Roboto"/>
              <a:buAutoNum type="arabicPeriod"/>
            </a:pPr>
            <a:r>
              <a:rPr lang="en-US" sz="2100" b="0" i="0" u="none" strike="noStrike" cap="none">
                <a:solidFill>
                  <a:srgbClr val="0D0D0D"/>
                </a:solidFill>
                <a:highlight>
                  <a:srgbClr val="FFFFFF"/>
                </a:highlight>
                <a:latin typeface="Roboto"/>
                <a:ea typeface="Roboto"/>
                <a:cs typeface="Roboto"/>
                <a:sym typeface="Roboto"/>
              </a:rPr>
              <a:t>Crear e interpretar tablas y gráficos:</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Moore, D. S., McCabe, G. P., &amp; Craig, B. A. (2018). Introduction to the Practice of Statistics (9th ed.). W. H. Freeman.</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Spence, L. E., &amp; Insel, J. (2004). Elementary Linear Algebra (2nd ed.). Prentice Hall.</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Larson, R., &amp; Farber, B. (2018). Elementary Statistics: Picturing the World (7th ed.). Pearson.</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Strang, G. (2006). Linear Algebra and Its Applications (4th ed.). Cengage Learning.</a:t>
            </a:r>
            <a:endParaRPr sz="2100" b="0" i="0" u="none" strike="noStrike" cap="none">
              <a:solidFill>
                <a:srgbClr val="0D0D0D"/>
              </a:solidFill>
              <a:highlight>
                <a:srgbClr val="FFFFFF"/>
              </a:highlight>
              <a:latin typeface="Roboto"/>
              <a:ea typeface="Roboto"/>
              <a:cs typeface="Roboto"/>
              <a:sym typeface="Roboto"/>
            </a:endParaRPr>
          </a:p>
          <a:p>
            <a:pPr marL="457200" marR="0" lvl="0" indent="-361950" algn="l" rtl="0">
              <a:lnSpc>
                <a:spcPct val="115000"/>
              </a:lnSpc>
              <a:spcBef>
                <a:spcPts val="0"/>
              </a:spcBef>
              <a:spcAft>
                <a:spcPts val="0"/>
              </a:spcAft>
              <a:buClr>
                <a:srgbClr val="0D0D0D"/>
              </a:buClr>
              <a:buSzPts val="2100"/>
              <a:buFont typeface="Roboto"/>
              <a:buAutoNum type="arabicPeriod"/>
            </a:pPr>
            <a:r>
              <a:rPr lang="en-US" sz="2100" b="0" i="0" u="none" strike="noStrike" cap="none">
                <a:solidFill>
                  <a:srgbClr val="0D0D0D"/>
                </a:solidFill>
                <a:highlight>
                  <a:srgbClr val="FFFFFF"/>
                </a:highlight>
                <a:latin typeface="Roboto"/>
                <a:ea typeface="Roboto"/>
                <a:cs typeface="Roboto"/>
                <a:sym typeface="Roboto"/>
              </a:rPr>
              <a:t>Formulación de estrategias para resolver problemas en contextos cotidianos que requieren el uso de una o dos operaciones y propiedad distributiva:</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Dolciani, M. P., Sorgenfrey, S., &amp; Graham, J. W. (2004). Pre-Algebra: An Accelerated Course. McDougal Littell.</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Foerster, P. (2006). Algebra and Trigonometry: Functions and Applications. Pearson/Prentice Hall.</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Van de Walle, J. A., Karp, K. S., Bay-Williams, J. M., &amp; Lovin, L. H. (2018). Elementary and Middle School Mathematics: Teaching Developmentally (10th ed.). Pearson.</a:t>
            </a:r>
            <a:endParaRPr sz="2100" b="0" i="0" u="none" strike="noStrike" cap="none">
              <a:solidFill>
                <a:srgbClr val="0D0D0D"/>
              </a:solidFill>
              <a:highlight>
                <a:srgbClr val="FFFFFF"/>
              </a:highlight>
              <a:latin typeface="Roboto"/>
              <a:ea typeface="Roboto"/>
              <a:cs typeface="Roboto"/>
              <a:sym typeface="Roboto"/>
            </a:endParaRPr>
          </a:p>
          <a:p>
            <a:pPr marL="914400" marR="0" lvl="1" indent="-361950" algn="l" rtl="0">
              <a:lnSpc>
                <a:spcPct val="115000"/>
              </a:lnSpc>
              <a:spcBef>
                <a:spcPts val="0"/>
              </a:spcBef>
              <a:spcAft>
                <a:spcPts val="0"/>
              </a:spcAft>
              <a:buClr>
                <a:srgbClr val="0D0D0D"/>
              </a:buClr>
              <a:buSzPts val="2100"/>
              <a:buFont typeface="Roboto"/>
              <a:buChar char="●"/>
            </a:pPr>
            <a:r>
              <a:rPr lang="en-US" sz="2100" b="0" i="0" u="none" strike="noStrike" cap="none">
                <a:solidFill>
                  <a:srgbClr val="0D0D0D"/>
                </a:solidFill>
                <a:highlight>
                  <a:srgbClr val="FFFFFF"/>
                </a:highlight>
                <a:latin typeface="Roboto"/>
                <a:ea typeface="Roboto"/>
                <a:cs typeface="Roboto"/>
                <a:sym typeface="Roboto"/>
              </a:rPr>
              <a:t>Blitzer, R. (2017). College Algebra (7th ed.). Pearson.</a:t>
            </a:r>
            <a:endParaRPr sz="2100" b="0" i="0" u="none" strike="noStrike" cap="none">
              <a:solidFill>
                <a:srgbClr val="0D0D0D"/>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d3e76934c3_1_3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g2d3e76934c3_1_38"/>
          <p:cNvSpPr/>
          <p:nvPr/>
        </p:nvSpPr>
        <p:spPr>
          <a:xfrm rot="10800000">
            <a:off x="17121657" y="1430435"/>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68" name="Google Shape;168;g2d3e76934c3_1_3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g2d3e76934c3_1_3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g2d3e76934c3_1_3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71" name="Google Shape;171;g2d3e76934c3_1_3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g2d3e76934c3_1_3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g2d3e76934c3_1_3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g2d3e76934c3_1_3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g2d3e76934c3_1_3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g2d3e76934c3_1_3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177" name="Google Shape;177;g2d3e76934c3_1_38"/>
          <p:cNvPicPr preferRelativeResize="0"/>
          <p:nvPr/>
        </p:nvPicPr>
        <p:blipFill rotWithShape="1">
          <a:blip r:embed="rId5">
            <a:alphaModFix/>
          </a:blip>
          <a:srcRect/>
          <a:stretch/>
        </p:blipFill>
        <p:spPr>
          <a:xfrm>
            <a:off x="4866925" y="981112"/>
            <a:ext cx="12047824" cy="8297588"/>
          </a:xfrm>
          <a:prstGeom prst="rect">
            <a:avLst/>
          </a:prstGeom>
          <a:noFill/>
          <a:ln>
            <a:noFill/>
          </a:ln>
        </p:spPr>
      </p:pic>
      <p:sp>
        <p:nvSpPr>
          <p:cNvPr id="178" name="Google Shape;178;g2d3e76934c3_1_38"/>
          <p:cNvSpPr txBox="1"/>
          <p:nvPr/>
        </p:nvSpPr>
        <p:spPr>
          <a:xfrm>
            <a:off x="257225" y="3429000"/>
            <a:ext cx="4402800" cy="3938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100"/>
              <a:buFont typeface="Arial"/>
              <a:buNone/>
            </a:pPr>
            <a:r>
              <a:rPr lang="en-US" sz="2600" b="0" i="0" u="none" strike="noStrike" cap="none">
                <a:solidFill>
                  <a:srgbClr val="000000"/>
                </a:solidFill>
                <a:latin typeface="Arial"/>
                <a:ea typeface="Arial"/>
                <a:cs typeface="Arial"/>
                <a:sym typeface="Arial"/>
              </a:rPr>
              <a:t>La distribución de temas a desarrollar dentro de los talleres Formativos de Competencias, Capacidades y Saberes se realiza en base a la agrupación de estudiantes en niveles de desempeño (4 niveles)</a:t>
            </a:r>
            <a:endParaRPr sz="2400" b="0" i="0" u="none" strike="noStrike" cap="none">
              <a:solidFill>
                <a:srgbClr val="000000"/>
              </a:solidFill>
              <a:latin typeface="Arial"/>
              <a:ea typeface="Arial"/>
              <a:cs typeface="Arial"/>
              <a:sym typeface="Arial"/>
            </a:endParaRPr>
          </a:p>
        </p:txBody>
      </p:sp>
      <p:sp>
        <p:nvSpPr>
          <p:cNvPr id="179" name="Google Shape;179;g2d3e76934c3_1_38"/>
          <p:cNvSpPr txBox="1"/>
          <p:nvPr/>
        </p:nvSpPr>
        <p:spPr>
          <a:xfrm>
            <a:off x="4675788" y="8078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98"/>
        <p:cNvGrpSpPr/>
        <p:nvPr/>
      </p:nvGrpSpPr>
      <p:grpSpPr>
        <a:xfrm>
          <a:off x="0" y="0"/>
          <a:ext cx="0" cy="0"/>
          <a:chOff x="0" y="0"/>
          <a:chExt cx="0" cy="0"/>
        </a:xfrm>
      </p:grpSpPr>
      <p:sp>
        <p:nvSpPr>
          <p:cNvPr id="2599" name="Google Shape;2599;g2d3faae0a78_0_2052"/>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g2d3faae0a78_0_2052"/>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601" name="Google Shape;2601;g2d3faae0a78_0_2052"/>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g2d3faae0a78_0_2052"/>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g2d3faae0a78_0_2052"/>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604" name="Google Shape;2604;g2d3faae0a78_0_2052"/>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g2d3faae0a78_0_2052"/>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g2d3faae0a78_0_2052"/>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g2d3faae0a78_0_2052"/>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g2d3faae0a78_0_2052"/>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g2d3faae0a78_0_2052"/>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2610" name="Google Shape;2610;g2d3faae0a78_0_2052"/>
          <p:cNvSpPr txBox="1"/>
          <p:nvPr/>
        </p:nvSpPr>
        <p:spPr>
          <a:xfrm>
            <a:off x="4294800" y="884079"/>
            <a:ext cx="12028800" cy="1068900"/>
          </a:xfrm>
          <a:prstGeom prst="rect">
            <a:avLst/>
          </a:prstGeom>
          <a:solidFill>
            <a:srgbClr val="A71C19"/>
          </a:solid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n-US" sz="5000" b="1">
                <a:solidFill>
                  <a:schemeClr val="lt1"/>
                </a:solidFill>
                <a:latin typeface="Times New Roman"/>
                <a:ea typeface="Times New Roman"/>
                <a:cs typeface="Times New Roman"/>
                <a:sym typeface="Times New Roman"/>
              </a:rPr>
              <a:t>PRUEBA FINAL</a:t>
            </a:r>
            <a:endParaRPr sz="5000" b="1">
              <a:solidFill>
                <a:schemeClr val="lt1"/>
              </a:solidFill>
              <a:latin typeface="Times New Roman"/>
              <a:ea typeface="Times New Roman"/>
              <a:cs typeface="Times New Roman"/>
              <a:sym typeface="Times New Roman"/>
            </a:endParaRPr>
          </a:p>
          <a:p>
            <a:pPr marL="0" lvl="0" indent="0" algn="ctr" rtl="0">
              <a:lnSpc>
                <a:spcPct val="115000"/>
              </a:lnSpc>
              <a:spcBef>
                <a:spcPts val="1200"/>
              </a:spcBef>
              <a:spcAft>
                <a:spcPts val="0"/>
              </a:spcAft>
              <a:buNone/>
            </a:pPr>
            <a:endParaRPr sz="2600" b="1">
              <a:solidFill>
                <a:schemeClr val="lt1"/>
              </a:solidFill>
              <a:latin typeface="Times New Roman"/>
              <a:ea typeface="Times New Roman"/>
              <a:cs typeface="Times New Roman"/>
              <a:sym typeface="Times New Roman"/>
            </a:endParaRPr>
          </a:p>
        </p:txBody>
      </p:sp>
      <p:pic>
        <p:nvPicPr>
          <p:cNvPr id="2611" name="Google Shape;2611;g2d3faae0a78_0_2052"/>
          <p:cNvPicPr preferRelativeResize="0"/>
          <p:nvPr/>
        </p:nvPicPr>
        <p:blipFill>
          <a:blip r:embed="rId5">
            <a:alphaModFix/>
          </a:blip>
          <a:stretch>
            <a:fillRect/>
          </a:stretch>
        </p:blipFill>
        <p:spPr>
          <a:xfrm>
            <a:off x="2220224" y="2105510"/>
            <a:ext cx="15242150" cy="6334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d3e76934c3_1_88"/>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g2d3e76934c3_1_88"/>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186" name="Google Shape;186;g2d3e76934c3_1_88"/>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g2d3e76934c3_1_88"/>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g2d3e76934c3_1_88"/>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189" name="Google Shape;189;g2d3e76934c3_1_88"/>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g2d3e76934c3_1_88"/>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g2d3e76934c3_1_88"/>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g2d3e76934c3_1_88"/>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g2d3e76934c3_1_88"/>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g2d3e76934c3_1_88"/>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195" name="Google Shape;195;g2d3e76934c3_1_88"/>
          <p:cNvPicPr preferRelativeResize="0"/>
          <p:nvPr/>
        </p:nvPicPr>
        <p:blipFill rotWithShape="1">
          <a:blip r:embed="rId5">
            <a:alphaModFix/>
          </a:blip>
          <a:srcRect/>
          <a:stretch/>
        </p:blipFill>
        <p:spPr>
          <a:xfrm>
            <a:off x="227350" y="6679665"/>
            <a:ext cx="2504175" cy="1518958"/>
          </a:xfrm>
          <a:prstGeom prst="rect">
            <a:avLst/>
          </a:prstGeom>
          <a:noFill/>
          <a:ln>
            <a:noFill/>
          </a:ln>
        </p:spPr>
      </p:pic>
      <p:pic>
        <p:nvPicPr>
          <p:cNvPr id="196" name="Google Shape;196;g2d3e76934c3_1_88"/>
          <p:cNvPicPr preferRelativeResize="0"/>
          <p:nvPr/>
        </p:nvPicPr>
        <p:blipFill rotWithShape="1">
          <a:blip r:embed="rId6">
            <a:alphaModFix/>
          </a:blip>
          <a:srcRect l="20304" r="17752"/>
          <a:stretch/>
        </p:blipFill>
        <p:spPr>
          <a:xfrm>
            <a:off x="9899649" y="2091250"/>
            <a:ext cx="8020199" cy="6568375"/>
          </a:xfrm>
          <a:prstGeom prst="rect">
            <a:avLst/>
          </a:prstGeom>
          <a:noFill/>
          <a:ln>
            <a:noFill/>
          </a:ln>
        </p:spPr>
      </p:pic>
      <p:sp>
        <p:nvSpPr>
          <p:cNvPr id="197" name="Google Shape;197;g2d3e76934c3_1_88"/>
          <p:cNvSpPr txBox="1"/>
          <p:nvPr/>
        </p:nvSpPr>
        <p:spPr>
          <a:xfrm>
            <a:off x="2067825" y="2428575"/>
            <a:ext cx="8020200" cy="4112700"/>
          </a:xfrm>
          <a:prstGeom prst="rect">
            <a:avLst/>
          </a:prstGeom>
          <a:gradFill>
            <a:gsLst>
              <a:gs pos="0">
                <a:srgbClr val="FFFFFF"/>
              </a:gs>
              <a:gs pos="100000">
                <a:srgbClr val="B3B3B3"/>
              </a:gs>
            </a:gsLst>
            <a:path path="circle">
              <a:fillToRect l="50000" t="50000" r="50000" b="50000"/>
            </a:path>
            <a:tileRect/>
          </a:gradFill>
          <a:ln w="9525" cap="flat" cmpd="sng">
            <a:solidFill>
              <a:srgbClr val="4C1130"/>
            </a:solidFill>
            <a:prstDash val="solid"/>
            <a:round/>
            <a:headEnd type="none" w="sm" len="sm"/>
            <a:tailEnd type="none" w="sm" len="sm"/>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n-US" sz="2500" b="1" i="0" u="none" strike="noStrike" cap="none">
                <a:solidFill>
                  <a:srgbClr val="000000"/>
                </a:solidFill>
                <a:latin typeface="Arial"/>
                <a:ea typeface="Arial"/>
                <a:cs typeface="Arial"/>
                <a:sym typeface="Arial"/>
              </a:rPr>
              <a:t>RAZONAMIENTO CUANTITATIVO.</a:t>
            </a:r>
            <a:endParaRPr sz="2500" b="1"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en-US" sz="2500" b="0" i="0" u="none" strike="noStrike" cap="none">
                <a:solidFill>
                  <a:srgbClr val="000000"/>
                </a:solidFill>
                <a:latin typeface="Arial"/>
                <a:ea typeface="Arial"/>
                <a:cs typeface="Arial"/>
                <a:sym typeface="Arial"/>
              </a:rPr>
              <a:t>Este módulo evalúa las habilidades matemáticas que todo ciudadano debe tener, independientemente de su profesión u oficio, para desempeñarse adecuadamente en contextos cotidianos que involucren información de carácter cuantitativo.  Las preguntas de este módulo evalúa </a:t>
            </a:r>
            <a:r>
              <a:rPr lang="en-US" sz="2500" b="1" i="0" u="none" strike="noStrike" cap="none">
                <a:solidFill>
                  <a:srgbClr val="CC0000"/>
                </a:solidFill>
                <a:latin typeface="Arial"/>
                <a:ea typeface="Arial"/>
                <a:cs typeface="Arial"/>
                <a:sym typeface="Arial"/>
              </a:rPr>
              <a:t>3 competencias </a:t>
            </a:r>
            <a:r>
              <a:rPr lang="en-US" sz="2500" b="0" i="0" u="none" strike="noStrike" cap="none">
                <a:solidFill>
                  <a:srgbClr val="000000"/>
                </a:solidFill>
                <a:latin typeface="Arial"/>
                <a:ea typeface="Arial"/>
                <a:cs typeface="Arial"/>
                <a:sym typeface="Arial"/>
              </a:rPr>
              <a:t>que requieren el uso de herramientas matemáticas de alguna de las </a:t>
            </a:r>
            <a:r>
              <a:rPr lang="en-US" sz="2500" b="1" i="0" u="none" strike="noStrike" cap="none">
                <a:solidFill>
                  <a:srgbClr val="38761D"/>
                </a:solidFill>
                <a:latin typeface="Arial"/>
                <a:ea typeface="Arial"/>
                <a:cs typeface="Arial"/>
                <a:sym typeface="Arial"/>
              </a:rPr>
              <a:t>3 categorías de contenido </a:t>
            </a:r>
            <a:endParaRPr sz="2500" b="1" i="0" u="none" strike="noStrike" cap="none">
              <a:solidFill>
                <a:srgbClr val="38761D"/>
              </a:solidFill>
              <a:latin typeface="Arial"/>
              <a:ea typeface="Arial"/>
              <a:cs typeface="Arial"/>
              <a:sym typeface="Arial"/>
            </a:endParaRPr>
          </a:p>
        </p:txBody>
      </p:sp>
      <p:sp>
        <p:nvSpPr>
          <p:cNvPr id="198" name="Google Shape;198;g2d3e76934c3_1_88"/>
          <p:cNvSpPr txBox="1"/>
          <p:nvPr/>
        </p:nvSpPr>
        <p:spPr>
          <a:xfrm>
            <a:off x="4294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g2d3e76934c3_1_74"/>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g2d3e76934c3_1_74"/>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05" name="Google Shape;205;g2d3e76934c3_1_74"/>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g2d3e76934c3_1_74"/>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g2d3e76934c3_1_74"/>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08" name="Google Shape;208;g2d3e76934c3_1_74"/>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g2d3e76934c3_1_74"/>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g2d3e76934c3_1_74"/>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g2d3e76934c3_1_74"/>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g2d3e76934c3_1_74"/>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g2d3e76934c3_1_74"/>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214" name="Google Shape;214;g2d3e76934c3_1_74"/>
          <p:cNvPicPr preferRelativeResize="0"/>
          <p:nvPr/>
        </p:nvPicPr>
        <p:blipFill rotWithShape="1">
          <a:blip r:embed="rId5">
            <a:alphaModFix/>
          </a:blip>
          <a:srcRect t="14853" b="23766"/>
          <a:stretch/>
        </p:blipFill>
        <p:spPr>
          <a:xfrm>
            <a:off x="1933025" y="2190200"/>
            <a:ext cx="16170125" cy="6279125"/>
          </a:xfrm>
          <a:prstGeom prst="rect">
            <a:avLst/>
          </a:prstGeom>
          <a:noFill/>
          <a:ln>
            <a:noFill/>
          </a:ln>
        </p:spPr>
      </p:pic>
      <p:sp>
        <p:nvSpPr>
          <p:cNvPr id="215" name="Google Shape;215;g2d3e76934c3_1_74"/>
          <p:cNvSpPr txBox="1"/>
          <p:nvPr/>
        </p:nvSpPr>
        <p:spPr>
          <a:xfrm>
            <a:off x="2793850" y="8853525"/>
            <a:ext cx="11213700" cy="33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200" b="0" i="0" u="none" strike="noStrike" cap="none">
                <a:solidFill>
                  <a:srgbClr val="000000"/>
                </a:solidFill>
                <a:latin typeface="Arial"/>
                <a:ea typeface="Arial"/>
                <a:cs typeface="Arial"/>
                <a:sym typeface="Arial"/>
              </a:rPr>
              <a:t>https://sitios.uao.edu.co/saberpro/recursos-y-materiales-razonamiento-cuantitativo/</a:t>
            </a:r>
            <a:endParaRPr sz="2200" b="0" i="0" u="none" strike="noStrike" cap="none">
              <a:solidFill>
                <a:srgbClr val="000000"/>
              </a:solidFill>
              <a:latin typeface="Arial"/>
              <a:ea typeface="Arial"/>
              <a:cs typeface="Arial"/>
              <a:sym typeface="Arial"/>
            </a:endParaRPr>
          </a:p>
        </p:txBody>
      </p:sp>
      <p:sp>
        <p:nvSpPr>
          <p:cNvPr id="216" name="Google Shape;216;g2d3e76934c3_1_74"/>
          <p:cNvSpPr txBox="1"/>
          <p:nvPr/>
        </p:nvSpPr>
        <p:spPr>
          <a:xfrm>
            <a:off x="4294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2d3e76934c3_1_60"/>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g2d3e76934c3_1_60"/>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23" name="Google Shape;223;g2d3e76934c3_1_60"/>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g2d3e76934c3_1_60"/>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g2d3e76934c3_1_60"/>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26" name="Google Shape;226;g2d3e76934c3_1_60"/>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g2d3e76934c3_1_60"/>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g2d3e76934c3_1_60"/>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g2d3e76934c3_1_60"/>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g2d3e76934c3_1_60"/>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g2d3e76934c3_1_60"/>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sp>
        <p:nvSpPr>
          <p:cNvPr id="232" name="Google Shape;232;g2d3e76934c3_1_60"/>
          <p:cNvSpPr txBox="1"/>
          <p:nvPr/>
        </p:nvSpPr>
        <p:spPr>
          <a:xfrm>
            <a:off x="3407461" y="1756250"/>
            <a:ext cx="12673800" cy="80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400" b="1" i="0" u="none" strike="noStrike" cap="none">
                <a:solidFill>
                  <a:srgbClr val="000000"/>
                </a:solidFill>
                <a:latin typeface="Arial"/>
                <a:ea typeface="Arial"/>
                <a:cs typeface="Arial"/>
                <a:sym typeface="Arial"/>
              </a:rPr>
              <a:t>REPORTE RESULTADOS RAZONAMIENTO CUANTITATIVO  SABER PRO UFPS 2022</a:t>
            </a:r>
            <a:endParaRPr sz="2400" b="1" i="0" u="none" strike="noStrike" cap="none">
              <a:solidFill>
                <a:srgbClr val="000000"/>
              </a:solidFill>
              <a:latin typeface="Arial"/>
              <a:ea typeface="Arial"/>
              <a:cs typeface="Arial"/>
              <a:sym typeface="Arial"/>
            </a:endParaRPr>
          </a:p>
        </p:txBody>
      </p:sp>
      <p:pic>
        <p:nvPicPr>
          <p:cNvPr id="233" name="Google Shape;233;g2d3e76934c3_1_60"/>
          <p:cNvPicPr preferRelativeResize="0"/>
          <p:nvPr/>
        </p:nvPicPr>
        <p:blipFill rotWithShape="1">
          <a:blip r:embed="rId5">
            <a:alphaModFix/>
          </a:blip>
          <a:srcRect l="39346" t="25173" r="12599" b="9878"/>
          <a:stretch/>
        </p:blipFill>
        <p:spPr>
          <a:xfrm>
            <a:off x="2263048" y="2702718"/>
            <a:ext cx="7572529" cy="3170866"/>
          </a:xfrm>
          <a:prstGeom prst="rect">
            <a:avLst/>
          </a:prstGeom>
          <a:noFill/>
          <a:ln>
            <a:noFill/>
          </a:ln>
        </p:spPr>
      </p:pic>
      <p:pic>
        <p:nvPicPr>
          <p:cNvPr id="234" name="Google Shape;234;g2d3e76934c3_1_60"/>
          <p:cNvPicPr preferRelativeResize="0"/>
          <p:nvPr/>
        </p:nvPicPr>
        <p:blipFill rotWithShape="1">
          <a:blip r:embed="rId6">
            <a:alphaModFix/>
          </a:blip>
          <a:srcRect l="19620" t="16015"/>
          <a:stretch/>
        </p:blipFill>
        <p:spPr>
          <a:xfrm>
            <a:off x="1933025" y="5797925"/>
            <a:ext cx="8232567" cy="2904088"/>
          </a:xfrm>
          <a:prstGeom prst="rect">
            <a:avLst/>
          </a:prstGeom>
          <a:noFill/>
          <a:ln>
            <a:noFill/>
          </a:ln>
        </p:spPr>
      </p:pic>
      <p:pic>
        <p:nvPicPr>
          <p:cNvPr id="235" name="Google Shape;235;g2d3e76934c3_1_60"/>
          <p:cNvPicPr preferRelativeResize="0"/>
          <p:nvPr/>
        </p:nvPicPr>
        <p:blipFill rotWithShape="1">
          <a:blip r:embed="rId7">
            <a:alphaModFix/>
          </a:blip>
          <a:srcRect/>
          <a:stretch/>
        </p:blipFill>
        <p:spPr>
          <a:xfrm>
            <a:off x="10241434" y="3524073"/>
            <a:ext cx="8232566" cy="4142101"/>
          </a:xfrm>
          <a:prstGeom prst="rect">
            <a:avLst/>
          </a:prstGeom>
          <a:noFill/>
          <a:ln>
            <a:noFill/>
          </a:ln>
        </p:spPr>
      </p:pic>
      <p:sp>
        <p:nvSpPr>
          <p:cNvPr id="236" name="Google Shape;236;g2d3e76934c3_1_60"/>
          <p:cNvSpPr txBox="1"/>
          <p:nvPr/>
        </p:nvSpPr>
        <p:spPr>
          <a:xfrm>
            <a:off x="2341225" y="8583130"/>
            <a:ext cx="10869900" cy="351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700" b="0" i="0" u="none" strike="noStrike" cap="none">
                <a:solidFill>
                  <a:srgbClr val="000000"/>
                </a:solidFill>
                <a:latin typeface="Arial"/>
                <a:ea typeface="Arial"/>
                <a:cs typeface="Arial"/>
                <a:sym typeface="Arial"/>
              </a:rPr>
              <a:t>h</a:t>
            </a:r>
            <a:r>
              <a:rPr lang="en-US" sz="3000" b="0" i="0" u="none" strike="noStrike" cap="none">
                <a:solidFill>
                  <a:srgbClr val="000000"/>
                </a:solidFill>
                <a:latin typeface="Arial"/>
                <a:ea typeface="Arial"/>
                <a:cs typeface="Arial"/>
                <a:sym typeface="Arial"/>
              </a:rPr>
              <a:t>ttps://www.icfes.gov.co/resultados_del_examen_saber_pro</a:t>
            </a:r>
            <a:endParaRPr sz="3000" b="0" i="0" u="none" strike="noStrike" cap="none">
              <a:solidFill>
                <a:srgbClr val="000000"/>
              </a:solidFill>
              <a:latin typeface="Arial"/>
              <a:ea typeface="Arial"/>
              <a:cs typeface="Arial"/>
              <a:sym typeface="Arial"/>
            </a:endParaRPr>
          </a:p>
        </p:txBody>
      </p:sp>
      <p:sp>
        <p:nvSpPr>
          <p:cNvPr id="237" name="Google Shape;237;g2d3e76934c3_1_60"/>
          <p:cNvSpPr txBox="1"/>
          <p:nvPr/>
        </p:nvSpPr>
        <p:spPr>
          <a:xfrm>
            <a:off x="43709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2d3e76934c3_1_190"/>
          <p:cNvSpPr/>
          <p:nvPr/>
        </p:nvSpPr>
        <p:spPr>
          <a:xfrm>
            <a:off x="17121639" y="-174768"/>
            <a:ext cx="1352100" cy="1879500"/>
          </a:xfrm>
          <a:prstGeom prst="rect">
            <a:avLst/>
          </a:prstGeom>
          <a:solidFill>
            <a:srgbClr val="CF16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g2d3e76934c3_1_190"/>
          <p:cNvSpPr/>
          <p:nvPr/>
        </p:nvSpPr>
        <p:spPr>
          <a:xfrm rot="10800000">
            <a:off x="16503582" y="1318310"/>
            <a:ext cx="1120203" cy="772940"/>
          </a:xfrm>
          <a:custGeom>
            <a:avLst/>
            <a:gdLst/>
            <a:ahLst/>
            <a:cxnLst/>
            <a:rect l="l" t="t" r="r" b="b"/>
            <a:pathLst>
              <a:path w="1120203" h="772940" extrusionOk="0">
                <a:moveTo>
                  <a:pt x="0" y="0"/>
                </a:moveTo>
                <a:lnTo>
                  <a:pt x="1120204" y="0"/>
                </a:lnTo>
                <a:lnTo>
                  <a:pt x="1120204" y="772940"/>
                </a:lnTo>
                <a:lnTo>
                  <a:pt x="0" y="772940"/>
                </a:lnTo>
                <a:lnTo>
                  <a:pt x="0" y="0"/>
                </a:lnTo>
                <a:close/>
              </a:path>
            </a:pathLst>
          </a:custGeom>
          <a:blipFill rotWithShape="1">
            <a:blip r:embed="rId3">
              <a:alphaModFix/>
            </a:blip>
            <a:stretch>
              <a:fillRect/>
            </a:stretch>
          </a:blipFill>
          <a:ln>
            <a:noFill/>
          </a:ln>
        </p:spPr>
      </p:sp>
      <p:sp>
        <p:nvSpPr>
          <p:cNvPr id="244" name="Google Shape;244;g2d3e76934c3_1_190"/>
          <p:cNvSpPr/>
          <p:nvPr/>
        </p:nvSpPr>
        <p:spPr>
          <a:xfrm>
            <a:off x="7604107" y="670360"/>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g2d3e76934c3_1_190"/>
          <p:cNvSpPr/>
          <p:nvPr/>
        </p:nvSpPr>
        <p:spPr>
          <a:xfrm>
            <a:off x="-47652" y="8336993"/>
            <a:ext cx="1458000" cy="1950000"/>
          </a:xfrm>
          <a:prstGeom prst="rect">
            <a:avLst/>
          </a:pr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g2d3e76934c3_1_190"/>
          <p:cNvSpPr/>
          <p:nvPr/>
        </p:nvSpPr>
        <p:spPr>
          <a:xfrm>
            <a:off x="744387" y="8161900"/>
            <a:ext cx="1120203" cy="772940"/>
          </a:xfrm>
          <a:custGeom>
            <a:avLst/>
            <a:gdLst/>
            <a:ahLst/>
            <a:cxnLst/>
            <a:rect l="l" t="t" r="r" b="b"/>
            <a:pathLst>
              <a:path w="1120203" h="772940" extrusionOk="0">
                <a:moveTo>
                  <a:pt x="0" y="0"/>
                </a:moveTo>
                <a:lnTo>
                  <a:pt x="1120203" y="0"/>
                </a:lnTo>
                <a:lnTo>
                  <a:pt x="1120203" y="772940"/>
                </a:lnTo>
                <a:lnTo>
                  <a:pt x="0" y="772940"/>
                </a:lnTo>
                <a:lnTo>
                  <a:pt x="0" y="0"/>
                </a:lnTo>
                <a:close/>
              </a:path>
            </a:pathLst>
          </a:custGeom>
          <a:blipFill rotWithShape="1">
            <a:blip r:embed="rId3">
              <a:alphaModFix/>
            </a:blip>
            <a:stretch>
              <a:fillRect/>
            </a:stretch>
          </a:blipFill>
          <a:ln>
            <a:noFill/>
          </a:ln>
        </p:spPr>
      </p:sp>
      <p:sp>
        <p:nvSpPr>
          <p:cNvPr id="247" name="Google Shape;247;g2d3e76934c3_1_190"/>
          <p:cNvSpPr/>
          <p:nvPr/>
        </p:nvSpPr>
        <p:spPr>
          <a:xfrm>
            <a:off x="-47652" y="9485506"/>
            <a:ext cx="10869900" cy="1254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g2d3e76934c3_1_190"/>
          <p:cNvSpPr/>
          <p:nvPr/>
        </p:nvSpPr>
        <p:spPr>
          <a:xfrm rot="-6586030">
            <a:off x="16872768" y="8713192"/>
            <a:ext cx="1079617" cy="107961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g2d3e76934c3_1_190"/>
          <p:cNvSpPr/>
          <p:nvPr/>
        </p:nvSpPr>
        <p:spPr>
          <a:xfrm rot="-6557403">
            <a:off x="16696751" y="8660597"/>
            <a:ext cx="673309" cy="673309"/>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g2d3e76934c3_1_190"/>
          <p:cNvSpPr/>
          <p:nvPr/>
        </p:nvSpPr>
        <p:spPr>
          <a:xfrm rot="3988059">
            <a:off x="689822" y="2373059"/>
            <a:ext cx="1073530" cy="107353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g2d3e76934c3_1_190"/>
          <p:cNvSpPr/>
          <p:nvPr/>
        </p:nvSpPr>
        <p:spPr>
          <a:xfrm rot="3986864">
            <a:off x="1285007" y="2809618"/>
            <a:ext cx="675928" cy="675928"/>
          </a:xfrm>
          <a:custGeom>
            <a:avLst/>
            <a:gdLst/>
            <a:ahLst/>
            <a:cxnLst/>
            <a:rect l="l" t="t" r="r" b="b"/>
            <a:pathLst>
              <a:path w="6355080" h="6355080" extrusionOk="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g2d3e76934c3_1_190"/>
          <p:cNvSpPr/>
          <p:nvPr/>
        </p:nvSpPr>
        <p:spPr>
          <a:xfrm>
            <a:off x="696575" y="588136"/>
            <a:ext cx="1894226" cy="1364956"/>
          </a:xfrm>
          <a:custGeom>
            <a:avLst/>
            <a:gdLst/>
            <a:ahLst/>
            <a:cxnLst/>
            <a:rect l="l" t="t" r="r" b="b"/>
            <a:pathLst>
              <a:path w="2525634" h="1819942" extrusionOk="0">
                <a:moveTo>
                  <a:pt x="0" y="0"/>
                </a:moveTo>
                <a:lnTo>
                  <a:pt x="2525634" y="0"/>
                </a:lnTo>
                <a:lnTo>
                  <a:pt x="2525634" y="1819942"/>
                </a:lnTo>
                <a:lnTo>
                  <a:pt x="0" y="1819942"/>
                </a:lnTo>
                <a:lnTo>
                  <a:pt x="0" y="0"/>
                </a:lnTo>
                <a:close/>
              </a:path>
            </a:pathLst>
          </a:custGeom>
          <a:blipFill rotWithShape="1">
            <a:blip r:embed="rId4">
              <a:alphaModFix/>
            </a:blip>
            <a:stretch>
              <a:fillRect/>
            </a:stretch>
          </a:blipFill>
          <a:ln>
            <a:noFill/>
          </a:ln>
        </p:spPr>
      </p:sp>
      <p:pic>
        <p:nvPicPr>
          <p:cNvPr id="253" name="Google Shape;253;g2d3e76934c3_1_190"/>
          <p:cNvPicPr preferRelativeResize="0"/>
          <p:nvPr/>
        </p:nvPicPr>
        <p:blipFill rotWithShape="1">
          <a:blip r:embed="rId5">
            <a:alphaModFix/>
          </a:blip>
          <a:srcRect/>
          <a:stretch/>
        </p:blipFill>
        <p:spPr>
          <a:xfrm>
            <a:off x="3697275" y="1797050"/>
            <a:ext cx="12806301" cy="7608276"/>
          </a:xfrm>
          <a:prstGeom prst="rect">
            <a:avLst/>
          </a:prstGeom>
          <a:noFill/>
          <a:ln>
            <a:noFill/>
          </a:ln>
        </p:spPr>
      </p:pic>
      <p:sp>
        <p:nvSpPr>
          <p:cNvPr id="254" name="Google Shape;254;g2d3e76934c3_1_190"/>
          <p:cNvSpPr txBox="1"/>
          <p:nvPr/>
        </p:nvSpPr>
        <p:spPr>
          <a:xfrm>
            <a:off x="2051850" y="9784000"/>
            <a:ext cx="11528400" cy="50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3200" b="0" i="0" u="none" strike="noStrike" cap="none">
                <a:solidFill>
                  <a:srgbClr val="000000"/>
                </a:solidFill>
                <a:latin typeface="Arial"/>
                <a:ea typeface="Arial"/>
                <a:cs typeface="Arial"/>
                <a:sym typeface="Arial"/>
              </a:rPr>
              <a:t>https://www.icfes.gov.co/resultados_del_examen_saber_pro</a:t>
            </a:r>
            <a:endParaRPr sz="3200" b="0" i="0" u="none" strike="noStrike" cap="none">
              <a:solidFill>
                <a:srgbClr val="000000"/>
              </a:solidFill>
              <a:latin typeface="Arial"/>
              <a:ea typeface="Arial"/>
              <a:cs typeface="Arial"/>
              <a:sym typeface="Arial"/>
            </a:endParaRPr>
          </a:p>
        </p:txBody>
      </p:sp>
      <p:sp>
        <p:nvSpPr>
          <p:cNvPr id="255" name="Google Shape;255;g2d3e76934c3_1_190"/>
          <p:cNvSpPr txBox="1"/>
          <p:nvPr/>
        </p:nvSpPr>
        <p:spPr>
          <a:xfrm>
            <a:off x="3532788" y="884063"/>
            <a:ext cx="12028800" cy="773100"/>
          </a:xfrm>
          <a:prstGeom prst="rect">
            <a:avLst/>
          </a:prstGeom>
          <a:solidFill>
            <a:srgbClr val="A71C19"/>
          </a:solid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sz="2600" b="1">
                <a:solidFill>
                  <a:schemeClr val="lt1"/>
                </a:solidFill>
                <a:latin typeface="Times New Roman"/>
                <a:ea typeface="Times New Roman"/>
                <a:cs typeface="Times New Roman"/>
                <a:sym typeface="Times New Roman"/>
              </a:rPr>
              <a:t>   GENERALIDADES RAZONAMIENTO CUANTITATIVO SABER PRO  2024</a:t>
            </a:r>
            <a:endParaRPr sz="2000" b="1">
              <a:solidFill>
                <a:schemeClr val="lt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3611</Words>
  <Application>Microsoft Office PowerPoint</Application>
  <PresentationFormat>Personalizado</PresentationFormat>
  <Paragraphs>357</Paragraphs>
  <Slides>50</Slides>
  <Notes>50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50</vt:i4>
      </vt:variant>
    </vt:vector>
  </HeadingPairs>
  <TitlesOfParts>
    <vt:vector size="60" baseType="lpstr">
      <vt:lpstr>Poppins</vt:lpstr>
      <vt:lpstr>Roboto</vt:lpstr>
      <vt:lpstr>Poppins Black</vt:lpstr>
      <vt:lpstr>Times New Roman</vt:lpstr>
      <vt:lpstr>Bookman Old Style</vt:lpstr>
      <vt:lpstr>Poppins SemiBold</vt:lpstr>
      <vt:lpstr>Poppins Light</vt:lpstr>
      <vt:lpstr>Calibri</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SONIA</dc:creator>
  <cp:lastModifiedBy>ufps</cp:lastModifiedBy>
  <cp:revision>2</cp:revision>
  <dcterms:created xsi:type="dcterms:W3CDTF">2006-08-16T00:00:00Z</dcterms:created>
  <dcterms:modified xsi:type="dcterms:W3CDTF">2024-11-08T14:55:31Z</dcterms:modified>
</cp:coreProperties>
</file>