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39" r:id="rId2"/>
    <p:sldId id="444" r:id="rId3"/>
    <p:sldId id="445" r:id="rId4"/>
    <p:sldId id="452" r:id="rId5"/>
    <p:sldId id="453" r:id="rId6"/>
    <p:sldId id="467" r:id="rId7"/>
    <p:sldId id="468" r:id="rId8"/>
    <p:sldId id="469" r:id="rId9"/>
    <p:sldId id="460" r:id="rId10"/>
    <p:sldId id="470" r:id="rId11"/>
    <p:sldId id="461" r:id="rId12"/>
    <p:sldId id="471" r:id="rId13"/>
    <p:sldId id="472" r:id="rId14"/>
    <p:sldId id="473" r:id="rId15"/>
    <p:sldId id="474" r:id="rId16"/>
    <p:sldId id="475" r:id="rId17"/>
    <p:sldId id="476" r:id="rId18"/>
    <p:sldId id="363" r:id="rId19"/>
  </p:sldIdLst>
  <p:sldSz cx="9144000" cy="5143500" type="screen16x9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4662" autoAdjust="0"/>
  </p:normalViewPr>
  <p:slideViewPr>
    <p:cSldViewPr>
      <p:cViewPr varScale="1">
        <p:scale>
          <a:sx n="101" d="100"/>
          <a:sy n="101" d="100"/>
        </p:scale>
        <p:origin x="40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CC8D5-3A99-3A47-A8D8-C944B992AFA7}" type="datetimeFigureOut">
              <a:rPr lang="es-ES_tradnl" smtClean="0"/>
              <a:t>22/05/2024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FAD0C-A290-F842-A98F-B9955EA69B95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5186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0267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2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1669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0877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50551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B981-EF83-5837-BBEC-FE690F9C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49E4CD-AE6A-DAF5-6A82-85E29312A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B7641E-F8F9-A3A1-7505-7F071E92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29DA94-7358-5001-FB3A-38F6844C9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151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3B981-EF83-5837-BBEC-FE690F9CF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49E4CD-AE6A-DAF5-6A82-85E29312A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9B7641E-F8F9-A3A1-7505-7F071E923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29DA94-7358-5001-FB3A-38F6844C9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99049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15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16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57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0759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547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52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67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085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71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4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42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22/05/2024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185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86B14DE-2D7D-4E9D-803A-50F8F8FD903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" y="0"/>
            <a:ext cx="9143759" cy="51435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135DF12-36C4-4C69-85D1-D383C766FE52}"/>
              </a:ext>
            </a:extLst>
          </p:cNvPr>
          <p:cNvSpPr/>
          <p:nvPr userDrawn="1"/>
        </p:nvSpPr>
        <p:spPr>
          <a:xfrm>
            <a:off x="179512" y="123478"/>
            <a:ext cx="273630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75DB70-4C47-49D4-AB55-044B4C662AA0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5486"/>
            <a:ext cx="1746358" cy="93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0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9A8CBA8-B430-4DE5-AA66-9DEE2CADD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7" y="0"/>
            <a:ext cx="9143759" cy="51435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EB30F35-BDF9-A830-48CB-8F7873DE6DA0}"/>
              </a:ext>
            </a:extLst>
          </p:cNvPr>
          <p:cNvSpPr txBox="1"/>
          <p:nvPr/>
        </p:nvSpPr>
        <p:spPr>
          <a:xfrm>
            <a:off x="467544" y="1494948"/>
            <a:ext cx="3312368" cy="2153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PARA EL FORTALECIMIENTO DE HABILIDADES, CAPACIDADES Y SABERES EN EL CONTEXTO DE LAS PRUEBAS DE ESTADO</a:t>
            </a:r>
            <a:endParaRPr lang="es-CO" sz="1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28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6416" y="1360287"/>
            <a:ext cx="8569950" cy="431184"/>
          </a:xfrm>
          <a:prstGeom prst="rect">
            <a:avLst/>
          </a:prstGeom>
        </p:spPr>
        <p:txBody>
          <a:bodyPr vert="horz" wrap="square" lIns="0" tIns="119166" rIns="0" bIns="0" rtlCol="0">
            <a:spAutoFit/>
          </a:bodyPr>
          <a:lstStyle/>
          <a:p>
            <a:pPr marL="2065079" marR="5074" indent="-1571008" algn="l">
              <a:lnSpc>
                <a:spcPct val="100699"/>
              </a:lnSpc>
              <a:spcBef>
                <a:spcPts val="65"/>
              </a:spcBef>
            </a:pPr>
            <a:r>
              <a:rPr sz="2000" spc="-10" dirty="0"/>
              <a:t>COMPONENTE DE </a:t>
            </a:r>
            <a:r>
              <a:rPr sz="2000" dirty="0"/>
              <a:t>LAS </a:t>
            </a:r>
            <a:r>
              <a:rPr sz="2000" spc="-10" dirty="0"/>
              <a:t>PRUEBAS </a:t>
            </a:r>
            <a:r>
              <a:rPr sz="2000" spc="-10" dirty="0" smtClean="0"/>
              <a:t>DESDE </a:t>
            </a:r>
            <a:r>
              <a:rPr sz="2000" spc="-5" dirty="0" smtClean="0"/>
              <a:t>LA </a:t>
            </a:r>
            <a:r>
              <a:rPr sz="2000" spc="-709" dirty="0" smtClean="0"/>
              <a:t> </a:t>
            </a:r>
            <a:r>
              <a:rPr sz="2000" spc="-25" dirty="0" smtClean="0"/>
              <a:t>PERSPECTIVA</a:t>
            </a:r>
            <a:r>
              <a:rPr sz="2000" spc="-10" dirty="0" smtClean="0"/>
              <a:t> </a:t>
            </a:r>
            <a:r>
              <a:rPr lang="es-MX" sz="2000" spc="-5" dirty="0"/>
              <a:t>DEL ESTUDIANTE</a:t>
            </a:r>
            <a:endParaRPr sz="2000" dirty="0"/>
          </a:p>
        </p:txBody>
      </p:sp>
      <p:grpSp>
        <p:nvGrpSpPr>
          <p:cNvPr id="4" name="object 4"/>
          <p:cNvGrpSpPr/>
          <p:nvPr/>
        </p:nvGrpSpPr>
        <p:grpSpPr>
          <a:xfrm>
            <a:off x="3142739" y="2585847"/>
            <a:ext cx="2796341" cy="873316"/>
            <a:chOff x="3261181" y="2589986"/>
            <a:chExt cx="2189480" cy="874394"/>
          </a:xfrm>
        </p:grpSpPr>
        <p:sp>
          <p:nvSpPr>
            <p:cNvPr id="5" name="object 5"/>
            <p:cNvSpPr/>
            <p:nvPr/>
          </p:nvSpPr>
          <p:spPr>
            <a:xfrm>
              <a:off x="3274694" y="2603500"/>
              <a:ext cx="2162175" cy="847090"/>
            </a:xfrm>
            <a:custGeom>
              <a:avLst/>
              <a:gdLst/>
              <a:ahLst/>
              <a:cxnLst/>
              <a:rect l="l" t="t" r="r" b="b"/>
              <a:pathLst>
                <a:path w="2162175" h="847089">
                  <a:moveTo>
                    <a:pt x="1738756" y="0"/>
                  </a:moveTo>
                  <a:lnTo>
                    <a:pt x="0" y="0"/>
                  </a:lnTo>
                  <a:lnTo>
                    <a:pt x="423417" y="423418"/>
                  </a:lnTo>
                  <a:lnTo>
                    <a:pt x="0" y="846835"/>
                  </a:lnTo>
                  <a:lnTo>
                    <a:pt x="1738756" y="846835"/>
                  </a:lnTo>
                  <a:lnTo>
                    <a:pt x="2162175" y="423418"/>
                  </a:lnTo>
                  <a:lnTo>
                    <a:pt x="1738756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sp>
          <p:nvSpPr>
            <p:cNvPr id="6" name="object 6"/>
            <p:cNvSpPr/>
            <p:nvPr/>
          </p:nvSpPr>
          <p:spPr>
            <a:xfrm>
              <a:off x="3274694" y="2603500"/>
              <a:ext cx="2162175" cy="847090"/>
            </a:xfrm>
            <a:custGeom>
              <a:avLst/>
              <a:gdLst/>
              <a:ahLst/>
              <a:cxnLst/>
              <a:rect l="l" t="t" r="r" b="b"/>
              <a:pathLst>
                <a:path w="2162175" h="847089">
                  <a:moveTo>
                    <a:pt x="0" y="0"/>
                  </a:moveTo>
                  <a:lnTo>
                    <a:pt x="1738756" y="0"/>
                  </a:lnTo>
                  <a:lnTo>
                    <a:pt x="2162175" y="423418"/>
                  </a:lnTo>
                  <a:lnTo>
                    <a:pt x="1738756" y="846835"/>
                  </a:lnTo>
                  <a:lnTo>
                    <a:pt x="0" y="846835"/>
                  </a:lnTo>
                  <a:lnTo>
                    <a:pt x="423417" y="423418"/>
                  </a:lnTo>
                  <a:lnTo>
                    <a:pt x="0" y="0"/>
                  </a:lnTo>
                  <a:close/>
                </a:path>
              </a:pathLst>
            </a:custGeom>
            <a:ln w="2702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56185" y="2715339"/>
            <a:ext cx="2133128" cy="468140"/>
          </a:xfrm>
          <a:prstGeom prst="rect">
            <a:avLst/>
          </a:prstGeom>
        </p:spPr>
        <p:txBody>
          <a:bodyPr vert="horz" wrap="square" lIns="0" tIns="57714" rIns="0" bIns="0" rtlCol="0">
            <a:spAutoFit/>
          </a:bodyPr>
          <a:lstStyle/>
          <a:p>
            <a:pPr marL="12685" marR="5074" indent="197882">
              <a:lnSpc>
                <a:spcPts val="3186"/>
              </a:lnSpc>
              <a:spcBef>
                <a:spcPts val="454"/>
              </a:spcBef>
            </a:pPr>
            <a:r>
              <a:rPr lang="es-MX" sz="1199" spc="5" dirty="0">
                <a:solidFill>
                  <a:srgbClr val="FFFFFF"/>
                </a:solidFill>
                <a:latin typeface="Calibri"/>
                <a:cs typeface="Calibri"/>
              </a:rPr>
              <a:t>DESARROLLO PERSONAL</a:t>
            </a:r>
            <a:endParaRPr sz="1199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08041" y="2380289"/>
            <a:ext cx="2458859" cy="1289363"/>
            <a:chOff x="184683" y="2396363"/>
            <a:chExt cx="2461895" cy="129095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683" y="2396363"/>
              <a:ext cx="2461641" cy="12904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226" y="2427859"/>
              <a:ext cx="2364828" cy="119367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34226" y="2427859"/>
              <a:ext cx="2365375" cy="1193800"/>
            </a:xfrm>
            <a:custGeom>
              <a:avLst/>
              <a:gdLst/>
              <a:ahLst/>
              <a:cxnLst/>
              <a:rect l="l" t="t" r="r" b="b"/>
              <a:pathLst>
                <a:path w="2365375" h="1193800">
                  <a:moveTo>
                    <a:pt x="0" y="0"/>
                  </a:moveTo>
                  <a:lnTo>
                    <a:pt x="2165819" y="0"/>
                  </a:lnTo>
                  <a:lnTo>
                    <a:pt x="2364828" y="198881"/>
                  </a:lnTo>
                  <a:lnTo>
                    <a:pt x="2364828" y="1193673"/>
                  </a:lnTo>
                  <a:lnTo>
                    <a:pt x="198958" y="1193673"/>
                  </a:lnTo>
                  <a:lnTo>
                    <a:pt x="0" y="994663"/>
                  </a:lnTo>
                  <a:lnTo>
                    <a:pt x="0" y="0"/>
                  </a:lnTo>
                  <a:close/>
                </a:path>
              </a:pathLst>
            </a:custGeom>
            <a:ln w="9008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669" y="2801759"/>
              <a:ext cx="1457198" cy="20039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8071" y="2810899"/>
              <a:ext cx="1420567" cy="16825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0887" y="3031464"/>
              <a:ext cx="1024724" cy="2409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3615" y="3039372"/>
              <a:ext cx="988741" cy="209914"/>
            </a:xfrm>
            <a:prstGeom prst="rect">
              <a:avLst/>
            </a:prstGeom>
          </p:spPr>
        </p:pic>
      </p:grpSp>
      <p:sp>
        <p:nvSpPr>
          <p:cNvPr id="26" name="Rectángulo redondeado 25"/>
          <p:cNvSpPr/>
          <p:nvPr/>
        </p:nvSpPr>
        <p:spPr>
          <a:xfrm>
            <a:off x="6333999" y="2302507"/>
            <a:ext cx="2587605" cy="1293803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798" dirty="0"/>
              <a:t>FORMACIÓN INTEGRAL Y RESPONSABILIDAD</a:t>
            </a:r>
            <a:endParaRPr lang="en-US" sz="1798" dirty="0"/>
          </a:p>
        </p:txBody>
      </p:sp>
    </p:spTree>
    <p:extLst>
      <p:ext uri="{BB962C8B-B14F-4D97-AF65-F5344CB8AC3E}">
        <p14:creationId xmlns:p14="http://schemas.microsoft.com/office/powerpoint/2010/main" val="2125124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9959-8301-97AE-8101-198F14A8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7A793E-8B41-2D03-959D-5131271B3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EBD1F8-C3AF-0648-0985-3DC778061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19" y="1959681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20BCE93-3A44-2283-6B63-68BB712858E8}"/>
              </a:ext>
            </a:extLst>
          </p:cNvPr>
          <p:cNvSpPr/>
          <p:nvPr/>
        </p:nvSpPr>
        <p:spPr>
          <a:xfrm>
            <a:off x="1278687" y="2202128"/>
            <a:ext cx="2123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Competencias de la Prueba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FB81B6B-EB2A-F32C-AF1E-3048473CEEEF}"/>
              </a:ext>
            </a:extLst>
          </p:cNvPr>
          <p:cNvSpPr txBox="1"/>
          <p:nvPr/>
        </p:nvSpPr>
        <p:spPr>
          <a:xfrm>
            <a:off x="3563455" y="1111712"/>
            <a:ext cx="54010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es-CO" sz="2400" dirty="0"/>
              <a:t>Competencia en interpretación y representación </a:t>
            </a:r>
          </a:p>
          <a:p>
            <a:pPr marL="0" indent="0" algn="just">
              <a:buNone/>
            </a:pPr>
            <a:endParaRPr lang="es-CO" sz="2400" dirty="0"/>
          </a:p>
          <a:p>
            <a:pPr marL="0" indent="0" algn="just">
              <a:buNone/>
            </a:pPr>
            <a:r>
              <a:rPr lang="es-CO" sz="2400" dirty="0"/>
              <a:t>Afirmación 1: </a:t>
            </a:r>
          </a:p>
          <a:p>
            <a:pPr marL="0" indent="0" algn="just">
              <a:buNone/>
            </a:pPr>
            <a:r>
              <a:rPr lang="es-CO" sz="2400" dirty="0"/>
              <a:t>El estudiante comprende y transforma representaciones de datos cuantitativos o de objetos matemáticos, en distintos formatos (textos, tablas, gráficas, diagramas, esquemas).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D4DBF1D-384D-D4B8-8590-54EC0D85D7B3}"/>
              </a:ext>
            </a:extLst>
          </p:cNvPr>
          <p:cNvSpPr txBox="1"/>
          <p:nvPr/>
        </p:nvSpPr>
        <p:spPr>
          <a:xfrm>
            <a:off x="6948264" y="4765961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ICFES</a:t>
            </a:r>
          </a:p>
        </p:txBody>
      </p:sp>
    </p:spTree>
    <p:extLst>
      <p:ext uri="{BB962C8B-B14F-4D97-AF65-F5344CB8AC3E}">
        <p14:creationId xmlns:p14="http://schemas.microsoft.com/office/powerpoint/2010/main" val="227975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620421" y="3841331"/>
            <a:ext cx="8010161" cy="353259"/>
            <a:chOff x="693686" y="2035937"/>
            <a:chExt cx="8020050" cy="353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875180" y="2593334"/>
            <a:ext cx="3499472" cy="1159143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r>
              <a:rPr lang="es-MX" sz="1798" b="1" spc="-5" dirty="0">
                <a:solidFill>
                  <a:srgbClr val="548ED4"/>
                </a:solidFill>
                <a:latin typeface="Calibri"/>
                <a:cs typeface="Calibri"/>
              </a:rPr>
              <a:t>TENER CONCIENCIA DEL PROCESO</a:t>
            </a: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dirty="0">
              <a:cs typeface="Calibri"/>
            </a:endParaRPr>
          </a:p>
          <a:p>
            <a:pPr marL="12685">
              <a:spcBef>
                <a:spcPts val="110"/>
              </a:spcBef>
            </a:pPr>
            <a:endParaRPr sz="1798" dirty="0">
              <a:latin typeface="Calibri"/>
              <a:cs typeface="Calibri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51065" y="2148302"/>
            <a:ext cx="3617633" cy="580212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</p:txBody>
      </p:sp>
      <p:grpSp>
        <p:nvGrpSpPr>
          <p:cNvPr id="10" name="object 3"/>
          <p:cNvGrpSpPr/>
          <p:nvPr/>
        </p:nvGrpSpPr>
        <p:grpSpPr>
          <a:xfrm>
            <a:off x="619836" y="1383512"/>
            <a:ext cx="8010161" cy="353259"/>
            <a:chOff x="693686" y="2035937"/>
            <a:chExt cx="8020050" cy="353695"/>
          </a:xfrm>
        </p:grpSpPr>
        <p:pic>
          <p:nvPicPr>
            <p:cNvPr id="11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12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734" y="2099219"/>
            <a:ext cx="1531600" cy="15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34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70688" y="3603714"/>
            <a:ext cx="8010161" cy="353259"/>
            <a:chOff x="693686" y="2035937"/>
            <a:chExt cx="8020050" cy="353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488929" y="2325746"/>
            <a:ext cx="4754713" cy="1159143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r>
              <a:rPr lang="es-MX" sz="1798" b="1" spc="-5" dirty="0">
                <a:solidFill>
                  <a:srgbClr val="548ED4"/>
                </a:solidFill>
                <a:latin typeface="Calibri"/>
                <a:cs typeface="Calibri"/>
              </a:rPr>
              <a:t>RECONOCERME COMO PARTE DEL PROCESO</a:t>
            </a: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dirty="0">
              <a:cs typeface="Calibri"/>
            </a:endParaRPr>
          </a:p>
          <a:p>
            <a:pPr marL="12685">
              <a:spcBef>
                <a:spcPts val="110"/>
              </a:spcBef>
            </a:pPr>
            <a:endParaRPr sz="1798" dirty="0">
              <a:latin typeface="Calibri"/>
              <a:cs typeface="Calibri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51065" y="2148302"/>
            <a:ext cx="3617633" cy="580212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</p:txBody>
      </p:sp>
      <p:grpSp>
        <p:nvGrpSpPr>
          <p:cNvPr id="10" name="object 3"/>
          <p:cNvGrpSpPr/>
          <p:nvPr/>
        </p:nvGrpSpPr>
        <p:grpSpPr>
          <a:xfrm>
            <a:off x="390767" y="1182660"/>
            <a:ext cx="8010161" cy="353259"/>
            <a:chOff x="693686" y="2035937"/>
            <a:chExt cx="8020050" cy="353695"/>
          </a:xfrm>
        </p:grpSpPr>
        <p:pic>
          <p:nvPicPr>
            <p:cNvPr id="11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12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546" y="1658477"/>
            <a:ext cx="1522121" cy="152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28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49219" y="3746529"/>
            <a:ext cx="8010161" cy="353259"/>
            <a:chOff x="693686" y="2035937"/>
            <a:chExt cx="8020050" cy="353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325894" y="2622756"/>
            <a:ext cx="2414320" cy="1159143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r>
              <a:rPr lang="es-MX" sz="1798" b="1" spc="-5" dirty="0">
                <a:solidFill>
                  <a:srgbClr val="548ED4"/>
                </a:solidFill>
                <a:latin typeface="Calibri"/>
                <a:cs typeface="Calibri"/>
              </a:rPr>
              <a:t>CONOCER EL PROCESO</a:t>
            </a: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dirty="0">
              <a:cs typeface="Calibri"/>
            </a:endParaRPr>
          </a:p>
          <a:p>
            <a:pPr marL="12685">
              <a:spcBef>
                <a:spcPts val="110"/>
              </a:spcBef>
            </a:pPr>
            <a:endParaRPr sz="1798" dirty="0">
              <a:latin typeface="Calibri"/>
              <a:cs typeface="Calibri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51065" y="2148302"/>
            <a:ext cx="3617633" cy="580212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</p:txBody>
      </p:sp>
      <p:grpSp>
        <p:nvGrpSpPr>
          <p:cNvPr id="10" name="object 3"/>
          <p:cNvGrpSpPr/>
          <p:nvPr/>
        </p:nvGrpSpPr>
        <p:grpSpPr>
          <a:xfrm>
            <a:off x="548053" y="1469245"/>
            <a:ext cx="8010161" cy="353259"/>
            <a:chOff x="693686" y="2035937"/>
            <a:chExt cx="8020050" cy="353695"/>
          </a:xfrm>
        </p:grpSpPr>
        <p:pic>
          <p:nvPicPr>
            <p:cNvPr id="11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12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296" y="2005324"/>
            <a:ext cx="1598227" cy="159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71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47000" y="3749623"/>
            <a:ext cx="8010161" cy="353259"/>
            <a:chOff x="693686" y="2035937"/>
            <a:chExt cx="8020050" cy="353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896612" y="2590480"/>
            <a:ext cx="4754713" cy="1159143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r>
              <a:rPr lang="es-MX" sz="1798" b="1" spc="-5" dirty="0">
                <a:solidFill>
                  <a:srgbClr val="548ED4"/>
                </a:solidFill>
                <a:latin typeface="Calibri"/>
                <a:cs typeface="Calibri"/>
              </a:rPr>
              <a:t>CONTESTAR EL LLAMADO</a:t>
            </a: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dirty="0">
              <a:cs typeface="Calibri"/>
            </a:endParaRPr>
          </a:p>
          <a:p>
            <a:pPr marL="12685">
              <a:spcBef>
                <a:spcPts val="110"/>
              </a:spcBef>
            </a:pPr>
            <a:endParaRPr sz="1798" dirty="0">
              <a:latin typeface="Calibri"/>
              <a:cs typeface="Calibri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51065" y="2148302"/>
            <a:ext cx="3617633" cy="580212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</p:txBody>
      </p:sp>
      <p:grpSp>
        <p:nvGrpSpPr>
          <p:cNvPr id="10" name="object 3"/>
          <p:cNvGrpSpPr/>
          <p:nvPr/>
        </p:nvGrpSpPr>
        <p:grpSpPr>
          <a:xfrm>
            <a:off x="567079" y="1356429"/>
            <a:ext cx="8010161" cy="353259"/>
            <a:chOff x="693686" y="2035937"/>
            <a:chExt cx="8020050" cy="353695"/>
          </a:xfrm>
        </p:grpSpPr>
        <p:pic>
          <p:nvPicPr>
            <p:cNvPr id="11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12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796" y="2042471"/>
            <a:ext cx="1372085" cy="137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56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10846" y="3672091"/>
            <a:ext cx="8010161" cy="353259"/>
            <a:chOff x="693686" y="2035937"/>
            <a:chExt cx="8020050" cy="353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862739" y="2539231"/>
            <a:ext cx="4754713" cy="1159143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r>
              <a:rPr lang="es-MX" sz="1798" b="1" spc="-5" dirty="0">
                <a:solidFill>
                  <a:srgbClr val="548ED4"/>
                </a:solidFill>
                <a:latin typeface="Calibri"/>
                <a:cs typeface="Calibri"/>
              </a:rPr>
              <a:t>DISFRUTAR LA EXPERIENCIA Y CRECER EN ELLA </a:t>
            </a: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dirty="0">
              <a:cs typeface="Calibri"/>
            </a:endParaRPr>
          </a:p>
          <a:p>
            <a:pPr marL="12685">
              <a:spcBef>
                <a:spcPts val="110"/>
              </a:spcBef>
            </a:pPr>
            <a:endParaRPr sz="1798" dirty="0">
              <a:latin typeface="Calibri"/>
              <a:cs typeface="Calibri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51065" y="2148302"/>
            <a:ext cx="3617633" cy="580212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</p:txBody>
      </p:sp>
      <p:grpSp>
        <p:nvGrpSpPr>
          <p:cNvPr id="10" name="object 3"/>
          <p:cNvGrpSpPr/>
          <p:nvPr/>
        </p:nvGrpSpPr>
        <p:grpSpPr>
          <a:xfrm>
            <a:off x="410846" y="1214393"/>
            <a:ext cx="8010161" cy="353259"/>
            <a:chOff x="693686" y="2035937"/>
            <a:chExt cx="8020050" cy="353695"/>
          </a:xfrm>
        </p:grpSpPr>
        <p:pic>
          <p:nvPicPr>
            <p:cNvPr id="11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12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23" y="1889296"/>
            <a:ext cx="1554539" cy="155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14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10846" y="3672091"/>
            <a:ext cx="8010161" cy="353259"/>
            <a:chOff x="693686" y="2035937"/>
            <a:chExt cx="8020050" cy="353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71600" y="2506538"/>
            <a:ext cx="7632848" cy="1159275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r>
              <a:rPr lang="es-MX" sz="1798" b="1" spc="-5" dirty="0" smtClean="0">
                <a:solidFill>
                  <a:srgbClr val="548ED4"/>
                </a:solidFill>
                <a:latin typeface="Calibri"/>
                <a:cs typeface="Calibri"/>
              </a:rPr>
              <a:t>LLEGADO EL MOMENTO DE LA PRUEBA ASUMIRLA CON RESPONSABILIDAD</a:t>
            </a: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s-MX" sz="1798" b="1" spc="-5" dirty="0" smtClean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dirty="0">
              <a:cs typeface="Calibri"/>
            </a:endParaRPr>
          </a:p>
          <a:p>
            <a:pPr marL="12685">
              <a:spcBef>
                <a:spcPts val="110"/>
              </a:spcBef>
            </a:pPr>
            <a:endParaRPr sz="1798" dirty="0">
              <a:latin typeface="Calibri"/>
              <a:cs typeface="Calibri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51065" y="2148302"/>
            <a:ext cx="3617633" cy="580212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</p:txBody>
      </p:sp>
      <p:grpSp>
        <p:nvGrpSpPr>
          <p:cNvPr id="10" name="object 3"/>
          <p:cNvGrpSpPr/>
          <p:nvPr/>
        </p:nvGrpSpPr>
        <p:grpSpPr>
          <a:xfrm>
            <a:off x="410846" y="1214393"/>
            <a:ext cx="8010161" cy="353259"/>
            <a:chOff x="693686" y="2035937"/>
            <a:chExt cx="8020050" cy="353695"/>
          </a:xfrm>
        </p:grpSpPr>
        <p:pic>
          <p:nvPicPr>
            <p:cNvPr id="11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12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</p:spTree>
    <p:extLst>
      <p:ext uri="{BB962C8B-B14F-4D97-AF65-F5344CB8AC3E}">
        <p14:creationId xmlns:p14="http://schemas.microsoft.com/office/powerpoint/2010/main" val="3974767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9C5BA3-317B-40AB-B82A-6BFD59DDA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00"/>
          <a:stretch/>
        </p:blipFill>
        <p:spPr>
          <a:xfrm>
            <a:off x="120" y="0"/>
            <a:ext cx="9143759" cy="379588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0A080B3-379D-4C0E-BBCD-3AF646D78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802744"/>
            <a:ext cx="2003214" cy="12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2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DFAE5E9-6E00-42DB-9D7D-2CF705D4B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1590"/>
            <a:ext cx="4378837" cy="37618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3E77C31-8B8C-42C3-8410-7DE935590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5" y="1888574"/>
            <a:ext cx="2669438" cy="136635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CACC0D4-40A0-49AE-ABE5-D583B4D703AB}"/>
              </a:ext>
            </a:extLst>
          </p:cNvPr>
          <p:cNvSpPr/>
          <p:nvPr/>
        </p:nvSpPr>
        <p:spPr>
          <a:xfrm>
            <a:off x="1862776" y="2211710"/>
            <a:ext cx="19442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DIAGNÓSTICO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0297CA2-FCE2-EC34-286B-2FE2DB33492A}"/>
              </a:ext>
            </a:extLst>
          </p:cNvPr>
          <p:cNvSpPr txBox="1"/>
          <p:nvPr/>
        </p:nvSpPr>
        <p:spPr>
          <a:xfrm>
            <a:off x="4547490" y="2366206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pc="-15" dirty="0"/>
              <a:t>SOCIALIZACIÓN </a:t>
            </a:r>
            <a:r>
              <a:rPr lang="es-MX" spc="-15" dirty="0" smtClean="0"/>
              <a:t>DE RESULTADOS </a:t>
            </a:r>
            <a:r>
              <a:rPr lang="es-MX" spc="-15" dirty="0"/>
              <a:t>Y RECOMENDACIONES GENERALES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3997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132628" y="2294461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inicio …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849003" y="2207353"/>
            <a:ext cx="4452097" cy="80558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ctr">
              <a:lnSpc>
                <a:spcPct val="102600"/>
              </a:lnSpc>
              <a:spcBef>
                <a:spcPts val="75"/>
              </a:spcBef>
              <a:buNone/>
            </a:pPr>
            <a:r>
              <a:rPr lang="es-MX" b="1" spc="5" dirty="0">
                <a:cs typeface="Calibri"/>
              </a:rPr>
              <a:t>¿CUÁL</a:t>
            </a:r>
            <a:r>
              <a:rPr lang="es-MX" b="1" spc="25" dirty="0">
                <a:cs typeface="Calibri"/>
              </a:rPr>
              <a:t> </a:t>
            </a:r>
            <a:r>
              <a:rPr lang="es-MX" b="1" spc="-10" dirty="0">
                <a:cs typeface="Calibri"/>
              </a:rPr>
              <a:t>ES</a:t>
            </a:r>
            <a:r>
              <a:rPr lang="es-MX" b="1" spc="30" dirty="0">
                <a:cs typeface="Calibri"/>
              </a:rPr>
              <a:t> </a:t>
            </a:r>
            <a:r>
              <a:rPr lang="es-MX" b="1" spc="20" dirty="0">
                <a:cs typeface="Calibri"/>
              </a:rPr>
              <a:t>EL </a:t>
            </a:r>
            <a:r>
              <a:rPr lang="es-MX" b="1" spc="20" dirty="0" smtClean="0">
                <a:cs typeface="Calibri"/>
              </a:rPr>
              <a:t>PROPÓSITO</a:t>
            </a:r>
            <a:r>
              <a:rPr lang="es-MX" b="1" spc="10" dirty="0" smtClean="0">
                <a:cs typeface="Calibri"/>
              </a:rPr>
              <a:t>?</a:t>
            </a:r>
            <a:endParaRPr lang="es-MX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76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47614"/>
            <a:ext cx="8138865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3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7614"/>
            <a:ext cx="2682148" cy="23042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67" y="206769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670090" y="227936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</a:t>
            </a:r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Proyecto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/>
          <a:srcRect l="26252" t="27888" r="8541" b="38740"/>
          <a:stretch/>
        </p:blipFill>
        <p:spPr>
          <a:xfrm>
            <a:off x="2947143" y="1969151"/>
            <a:ext cx="6089353" cy="175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41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803930" y="899725"/>
            <a:ext cx="1347711" cy="1667356"/>
            <a:chOff x="2801747" y="900836"/>
            <a:chExt cx="1349375" cy="166941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5892" y="1752193"/>
              <a:ext cx="921131" cy="8175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1747" y="900836"/>
              <a:ext cx="1348994" cy="9481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937876" y="1145611"/>
            <a:ext cx="1052166" cy="376091"/>
          </a:xfrm>
          <a:prstGeom prst="rect">
            <a:avLst/>
          </a:prstGeom>
        </p:spPr>
        <p:txBody>
          <a:bodyPr vert="horz" wrap="square" lIns="0" tIns="13319" rIns="0" bIns="0" rtlCol="0">
            <a:spAutoFit/>
          </a:bodyPr>
          <a:lstStyle/>
          <a:p>
            <a:pPr algn="ctr">
              <a:lnSpc>
                <a:spcPts val="1373"/>
              </a:lnSpc>
              <a:spcBef>
                <a:spcPts val="105"/>
              </a:spcBef>
            </a:pPr>
            <a:r>
              <a:rPr sz="1199" b="1" spc="15" dirty="0">
                <a:latin typeface="Calibri"/>
                <a:cs typeface="Calibri"/>
              </a:rPr>
              <a:t>A</a:t>
            </a:r>
            <a:r>
              <a:rPr sz="1199" b="1" spc="-50" dirty="0">
                <a:latin typeface="Calibri"/>
                <a:cs typeface="Calibri"/>
              </a:rPr>
              <a:t>D</a:t>
            </a:r>
            <a:r>
              <a:rPr sz="1199" b="1" spc="15" dirty="0">
                <a:latin typeface="Calibri"/>
                <a:cs typeface="Calibri"/>
              </a:rPr>
              <a:t>A</a:t>
            </a:r>
            <a:r>
              <a:rPr sz="1199" b="1" spc="-10" dirty="0">
                <a:latin typeface="Calibri"/>
                <a:cs typeface="Calibri"/>
              </a:rPr>
              <a:t>P</a:t>
            </a:r>
            <a:r>
              <a:rPr sz="1199" b="1" spc="-105" dirty="0">
                <a:latin typeface="Calibri"/>
                <a:cs typeface="Calibri"/>
              </a:rPr>
              <a:t>T</a:t>
            </a:r>
            <a:r>
              <a:rPr sz="1199" b="1" spc="15" dirty="0">
                <a:latin typeface="Calibri"/>
                <a:cs typeface="Calibri"/>
              </a:rPr>
              <a:t>A</a:t>
            </a:r>
            <a:r>
              <a:rPr sz="1199" b="1" spc="-5" dirty="0">
                <a:latin typeface="Calibri"/>
                <a:cs typeface="Calibri"/>
              </a:rPr>
              <a:t>CIÓ</a:t>
            </a:r>
            <a:r>
              <a:rPr sz="1199" b="1" spc="5" dirty="0">
                <a:latin typeface="Calibri"/>
                <a:cs typeface="Calibri"/>
              </a:rPr>
              <a:t>N</a:t>
            </a:r>
            <a:r>
              <a:rPr sz="1199" b="1" spc="-80" dirty="0">
                <a:latin typeface="Calibri"/>
                <a:cs typeface="Calibri"/>
              </a:rPr>
              <a:t> </a:t>
            </a:r>
            <a:r>
              <a:rPr sz="1199" b="1" spc="15" dirty="0">
                <a:latin typeface="Calibri"/>
                <a:cs typeface="Calibri"/>
              </a:rPr>
              <a:t>A</a:t>
            </a:r>
            <a:r>
              <a:rPr sz="1199" b="1" dirty="0">
                <a:latin typeface="Calibri"/>
                <a:cs typeface="Calibri"/>
              </a:rPr>
              <a:t>L</a:t>
            </a:r>
            <a:endParaRPr sz="1199" dirty="0">
              <a:latin typeface="Calibri"/>
              <a:cs typeface="Calibri"/>
            </a:endParaRPr>
          </a:p>
          <a:p>
            <a:pPr marL="3805" algn="ctr">
              <a:lnSpc>
                <a:spcPts val="1373"/>
              </a:lnSpc>
            </a:pPr>
            <a:r>
              <a:rPr sz="1199" b="1" spc="-10" dirty="0">
                <a:latin typeface="Calibri"/>
                <a:cs typeface="Calibri"/>
              </a:rPr>
              <a:t>CURRÍCULO</a:t>
            </a:r>
            <a:endParaRPr sz="1199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816141" y="1853461"/>
            <a:ext cx="1324879" cy="1667356"/>
            <a:chOff x="3815207" y="1855749"/>
            <a:chExt cx="1326515" cy="1669414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4907" y="2707106"/>
              <a:ext cx="916622" cy="8175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5207" y="1855749"/>
              <a:ext cx="1326514" cy="94815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948946" y="2016899"/>
            <a:ext cx="1041383" cy="542890"/>
          </a:xfrm>
          <a:prstGeom prst="rect">
            <a:avLst/>
          </a:prstGeom>
        </p:spPr>
        <p:txBody>
          <a:bodyPr vert="horz" wrap="square" lIns="0" tIns="32979" rIns="0" bIns="0" rtlCol="0">
            <a:spAutoFit/>
          </a:bodyPr>
          <a:lstStyle/>
          <a:p>
            <a:pPr marL="12685" marR="5074" indent="6342" algn="ctr">
              <a:lnSpc>
                <a:spcPts val="1308"/>
              </a:lnSpc>
              <a:spcBef>
                <a:spcPts val="260"/>
              </a:spcBef>
            </a:pPr>
            <a:r>
              <a:rPr sz="1199" b="1" dirty="0">
                <a:latin typeface="Calibri"/>
                <a:cs typeface="Calibri"/>
              </a:rPr>
              <a:t>INTEGRACIÓN </a:t>
            </a:r>
            <a:r>
              <a:rPr sz="1199" b="1" spc="5" dirty="0">
                <a:latin typeface="Calibri"/>
                <a:cs typeface="Calibri"/>
              </a:rPr>
              <a:t> </a:t>
            </a:r>
            <a:r>
              <a:rPr sz="1199" b="1" spc="-5" dirty="0">
                <a:latin typeface="Calibri"/>
                <a:cs typeface="Calibri"/>
              </a:rPr>
              <a:t>CO</a:t>
            </a:r>
            <a:r>
              <a:rPr sz="1199" b="1" spc="10" dirty="0">
                <a:latin typeface="Calibri"/>
                <a:cs typeface="Calibri"/>
              </a:rPr>
              <a:t>M</a:t>
            </a:r>
            <a:r>
              <a:rPr sz="1199" b="1" spc="-5" dirty="0">
                <a:latin typeface="Calibri"/>
                <a:cs typeface="Calibri"/>
              </a:rPr>
              <a:t>P</a:t>
            </a:r>
            <a:r>
              <a:rPr sz="1199" b="1" spc="5" dirty="0">
                <a:latin typeface="Calibri"/>
                <a:cs typeface="Calibri"/>
              </a:rPr>
              <a:t>E</a:t>
            </a:r>
            <a:r>
              <a:rPr sz="1199" b="1" dirty="0">
                <a:latin typeface="Calibri"/>
                <a:cs typeface="Calibri"/>
              </a:rPr>
              <a:t>T</a:t>
            </a:r>
            <a:r>
              <a:rPr sz="1199" b="1" spc="10" dirty="0">
                <a:latin typeface="Calibri"/>
                <a:cs typeface="Calibri"/>
              </a:rPr>
              <a:t>E</a:t>
            </a:r>
            <a:r>
              <a:rPr sz="1199" b="1" spc="-15" dirty="0">
                <a:latin typeface="Calibri"/>
                <a:cs typeface="Calibri"/>
              </a:rPr>
              <a:t>N</a:t>
            </a:r>
            <a:r>
              <a:rPr sz="1199" b="1" spc="-5" dirty="0">
                <a:latin typeface="Calibri"/>
                <a:cs typeface="Calibri"/>
              </a:rPr>
              <a:t>CI</a:t>
            </a:r>
            <a:r>
              <a:rPr sz="1199" b="1" spc="10" dirty="0">
                <a:latin typeface="Calibri"/>
                <a:cs typeface="Calibri"/>
              </a:rPr>
              <a:t>A</a:t>
            </a:r>
            <a:r>
              <a:rPr sz="1199" b="1" dirty="0">
                <a:latin typeface="Calibri"/>
                <a:cs typeface="Calibri"/>
              </a:rPr>
              <a:t>S  GENÉRICAS</a:t>
            </a:r>
            <a:endParaRPr sz="1199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814904" y="2807196"/>
            <a:ext cx="1352151" cy="1667356"/>
            <a:chOff x="4815204" y="2810662"/>
            <a:chExt cx="1353820" cy="1669414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63921" y="3662057"/>
              <a:ext cx="916635" cy="8175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15204" y="2810662"/>
              <a:ext cx="1353565" cy="94815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946567" y="3056050"/>
            <a:ext cx="1062948" cy="376091"/>
          </a:xfrm>
          <a:prstGeom prst="rect">
            <a:avLst/>
          </a:prstGeom>
        </p:spPr>
        <p:txBody>
          <a:bodyPr vert="horz" wrap="square" lIns="0" tIns="13319" rIns="0" bIns="0" rtlCol="0">
            <a:spAutoFit/>
          </a:bodyPr>
          <a:lstStyle/>
          <a:p>
            <a:pPr algn="ctr">
              <a:lnSpc>
                <a:spcPts val="1373"/>
              </a:lnSpc>
              <a:spcBef>
                <a:spcPts val="105"/>
              </a:spcBef>
            </a:pPr>
            <a:r>
              <a:rPr sz="1199" b="1" spc="10" dirty="0">
                <a:latin typeface="Calibri"/>
                <a:cs typeface="Calibri"/>
              </a:rPr>
              <a:t>E</a:t>
            </a:r>
            <a:r>
              <a:rPr sz="1199" b="1" dirty="0">
                <a:latin typeface="Calibri"/>
                <a:cs typeface="Calibri"/>
              </a:rPr>
              <a:t>STR</a:t>
            </a:r>
            <a:r>
              <a:rPr sz="1199" b="1" spc="-95" dirty="0">
                <a:latin typeface="Calibri"/>
                <a:cs typeface="Calibri"/>
              </a:rPr>
              <a:t>A</a:t>
            </a:r>
            <a:r>
              <a:rPr sz="1199" b="1" dirty="0">
                <a:latin typeface="Calibri"/>
                <a:cs typeface="Calibri"/>
              </a:rPr>
              <a:t>T</a:t>
            </a:r>
            <a:r>
              <a:rPr sz="1199" b="1" spc="10" dirty="0">
                <a:latin typeface="Calibri"/>
                <a:cs typeface="Calibri"/>
              </a:rPr>
              <a:t>EG</a:t>
            </a:r>
            <a:r>
              <a:rPr sz="1199" b="1" dirty="0">
                <a:latin typeface="Calibri"/>
                <a:cs typeface="Calibri"/>
              </a:rPr>
              <a:t>I</a:t>
            </a:r>
            <a:r>
              <a:rPr sz="1199" b="1" spc="-25" dirty="0">
                <a:latin typeface="Calibri"/>
                <a:cs typeface="Calibri"/>
              </a:rPr>
              <a:t>A</a:t>
            </a:r>
            <a:r>
              <a:rPr sz="1199" b="1" dirty="0">
                <a:latin typeface="Calibri"/>
                <a:cs typeface="Calibri"/>
              </a:rPr>
              <a:t>S</a:t>
            </a:r>
            <a:r>
              <a:rPr sz="1199" b="1" spc="-100" dirty="0">
                <a:latin typeface="Calibri"/>
                <a:cs typeface="Calibri"/>
              </a:rPr>
              <a:t> </a:t>
            </a:r>
            <a:r>
              <a:rPr sz="1199" b="1" spc="-15" dirty="0">
                <a:latin typeface="Calibri"/>
                <a:cs typeface="Calibri"/>
              </a:rPr>
              <a:t>D</a:t>
            </a:r>
            <a:r>
              <a:rPr sz="1199" b="1" dirty="0">
                <a:latin typeface="Calibri"/>
                <a:cs typeface="Calibri"/>
              </a:rPr>
              <a:t>E</a:t>
            </a:r>
          </a:p>
          <a:p>
            <a:pPr algn="ctr">
              <a:lnSpc>
                <a:spcPts val="1373"/>
              </a:lnSpc>
            </a:pPr>
            <a:r>
              <a:rPr sz="1199" b="1" dirty="0">
                <a:latin typeface="Calibri"/>
                <a:cs typeface="Calibri"/>
              </a:rPr>
              <a:t>APRENDIZAJE</a:t>
            </a: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822676" y="3761008"/>
            <a:ext cx="1315873" cy="94698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957511" y="3927376"/>
            <a:ext cx="1059142" cy="542256"/>
          </a:xfrm>
          <a:prstGeom prst="rect">
            <a:avLst/>
          </a:prstGeom>
        </p:spPr>
        <p:txBody>
          <a:bodyPr vert="horz" wrap="square" lIns="0" tIns="29173" rIns="0" bIns="0" rtlCol="0">
            <a:spAutoFit/>
          </a:bodyPr>
          <a:lstStyle/>
          <a:p>
            <a:pPr marL="12685" marR="5074" indent="-9514" algn="ctr">
              <a:lnSpc>
                <a:spcPct val="91200"/>
              </a:lnSpc>
              <a:spcBef>
                <a:spcPts val="229"/>
              </a:spcBef>
            </a:pPr>
            <a:r>
              <a:rPr sz="1199" b="1" spc="10" dirty="0">
                <a:latin typeface="Calibri"/>
                <a:cs typeface="Calibri"/>
              </a:rPr>
              <a:t>E</a:t>
            </a:r>
            <a:r>
              <a:rPr sz="1199" b="1" spc="-80" dirty="0">
                <a:latin typeface="Calibri"/>
                <a:cs typeface="Calibri"/>
              </a:rPr>
              <a:t>V</a:t>
            </a:r>
            <a:r>
              <a:rPr sz="1199" b="1" spc="10" dirty="0">
                <a:latin typeface="Calibri"/>
                <a:cs typeface="Calibri"/>
              </a:rPr>
              <a:t>A</a:t>
            </a:r>
            <a:r>
              <a:rPr sz="1199" b="1" spc="-50" dirty="0">
                <a:latin typeface="Calibri"/>
                <a:cs typeface="Calibri"/>
              </a:rPr>
              <a:t>L</a:t>
            </a:r>
            <a:r>
              <a:rPr sz="1199" b="1" spc="-45" dirty="0">
                <a:latin typeface="Calibri"/>
                <a:cs typeface="Calibri"/>
              </a:rPr>
              <a:t>U</a:t>
            </a:r>
            <a:r>
              <a:rPr sz="1199" b="1" spc="10" dirty="0">
                <a:latin typeface="Calibri"/>
                <a:cs typeface="Calibri"/>
              </a:rPr>
              <a:t>A</a:t>
            </a:r>
            <a:r>
              <a:rPr sz="1199" b="1" spc="-5" dirty="0">
                <a:latin typeface="Calibri"/>
                <a:cs typeface="Calibri"/>
              </a:rPr>
              <a:t>CIÓ</a:t>
            </a:r>
            <a:r>
              <a:rPr sz="1199" b="1" dirty="0">
                <a:latin typeface="Calibri"/>
                <a:cs typeface="Calibri"/>
              </a:rPr>
              <a:t>N</a:t>
            </a:r>
            <a:r>
              <a:rPr sz="1199" b="1" spc="-40" dirty="0">
                <a:latin typeface="Calibri"/>
                <a:cs typeface="Calibri"/>
              </a:rPr>
              <a:t> </a:t>
            </a:r>
            <a:r>
              <a:rPr sz="1199" b="1" dirty="0">
                <a:latin typeface="Calibri"/>
                <a:cs typeface="Calibri"/>
              </a:rPr>
              <a:t>Y  </a:t>
            </a:r>
            <a:r>
              <a:rPr sz="1199" b="1" spc="-5" dirty="0">
                <a:latin typeface="Calibri"/>
                <a:cs typeface="Calibri"/>
              </a:rPr>
              <a:t>DISEÑO </a:t>
            </a:r>
            <a:r>
              <a:rPr sz="1199" b="1" spc="-10" dirty="0">
                <a:latin typeface="Calibri"/>
                <a:cs typeface="Calibri"/>
              </a:rPr>
              <a:t>DE </a:t>
            </a:r>
            <a:r>
              <a:rPr sz="1199" b="1" spc="-5" dirty="0">
                <a:latin typeface="Calibri"/>
                <a:cs typeface="Calibri"/>
              </a:rPr>
              <a:t> </a:t>
            </a:r>
            <a:r>
              <a:rPr sz="1199" b="1" dirty="0">
                <a:latin typeface="Calibri"/>
                <a:cs typeface="Calibri"/>
              </a:rPr>
              <a:t>I</a:t>
            </a:r>
            <a:r>
              <a:rPr sz="1199" b="1" spc="-15" dirty="0">
                <a:latin typeface="Calibri"/>
                <a:cs typeface="Calibri"/>
              </a:rPr>
              <a:t>N</a:t>
            </a:r>
            <a:r>
              <a:rPr sz="1199" b="1" dirty="0">
                <a:latin typeface="Calibri"/>
                <a:cs typeface="Calibri"/>
              </a:rPr>
              <a:t>S</a:t>
            </a:r>
            <a:r>
              <a:rPr sz="1199" b="1" spc="5" dirty="0">
                <a:latin typeface="Calibri"/>
                <a:cs typeface="Calibri"/>
              </a:rPr>
              <a:t>T</a:t>
            </a:r>
            <a:r>
              <a:rPr sz="1199" b="1" dirty="0">
                <a:latin typeface="Calibri"/>
                <a:cs typeface="Calibri"/>
              </a:rPr>
              <a:t>R</a:t>
            </a:r>
            <a:r>
              <a:rPr sz="1199" b="1" spc="-10" dirty="0">
                <a:latin typeface="Calibri"/>
                <a:cs typeface="Calibri"/>
              </a:rPr>
              <a:t>U</a:t>
            </a:r>
            <a:r>
              <a:rPr sz="1199" b="1" spc="15" dirty="0">
                <a:latin typeface="Calibri"/>
                <a:cs typeface="Calibri"/>
              </a:rPr>
              <a:t>ME</a:t>
            </a:r>
            <a:r>
              <a:rPr sz="1199" b="1" spc="-15" dirty="0">
                <a:latin typeface="Calibri"/>
                <a:cs typeface="Calibri"/>
              </a:rPr>
              <a:t>N</a:t>
            </a:r>
            <a:r>
              <a:rPr sz="1199" b="1" spc="-30" dirty="0">
                <a:latin typeface="Calibri"/>
                <a:cs typeface="Calibri"/>
              </a:rPr>
              <a:t>T</a:t>
            </a:r>
            <a:r>
              <a:rPr sz="1199" b="1" spc="-5" dirty="0">
                <a:latin typeface="Calibri"/>
                <a:cs typeface="Calibri"/>
              </a:rPr>
              <a:t>OS</a:t>
            </a:r>
            <a:endParaRPr sz="1199" dirty="0">
              <a:latin typeface="Calibri"/>
              <a:cs typeface="Calibri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827584" y="2703768"/>
            <a:ext cx="2232248" cy="14401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COMPONENTES Y LÍNEAS DE ACCIÓN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52186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38380" y="3256705"/>
            <a:ext cx="8010161" cy="353259"/>
            <a:chOff x="693686" y="2035937"/>
            <a:chExt cx="8020050" cy="353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91723" y="2720503"/>
            <a:ext cx="3617633" cy="290746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r>
              <a:rPr lang="es-MX" sz="1798" b="1" spc="-5" dirty="0">
                <a:solidFill>
                  <a:srgbClr val="548ED4"/>
                </a:solidFill>
                <a:latin typeface="Calibri"/>
                <a:cs typeface="Calibri"/>
              </a:rPr>
              <a:t>RESULTADOS DEL PRIMER PASO</a:t>
            </a:r>
            <a:endParaRPr sz="1798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2494" y="1707654"/>
            <a:ext cx="4619930" cy="290746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r>
              <a:rPr lang="es-MX" sz="1798" b="1" spc="-5" dirty="0">
                <a:solidFill>
                  <a:srgbClr val="548ED4"/>
                </a:solidFill>
                <a:latin typeface="Calibri"/>
                <a:cs typeface="Calibri"/>
              </a:rPr>
              <a:t>ENTONCES ENTENDEMOS EL PORQUÉ …</a:t>
            </a:r>
            <a:endParaRPr sz="1798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5235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648039" y="4459835"/>
            <a:ext cx="8010161" cy="353259"/>
            <a:chOff x="693686" y="2035937"/>
            <a:chExt cx="8020050" cy="353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85245" y="2066784"/>
            <a:ext cx="6240695" cy="2304197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lang="es-MX" sz="1798" b="1" spc="-5" dirty="0">
                <a:solidFill>
                  <a:srgbClr val="548ED4"/>
                </a:solidFill>
                <a:latin typeface="Calibri"/>
                <a:cs typeface="Calibri"/>
              </a:rPr>
              <a:t>SE EVALÚAN LAS COMPETENCIAS GENÉRICAS</a:t>
            </a: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lang="es-MX" sz="1798" b="1" spc="-5" dirty="0">
                <a:solidFill>
                  <a:srgbClr val="548ED4"/>
                </a:solidFill>
                <a:cs typeface="Calibri"/>
              </a:rPr>
              <a:t>SE REALIZA EQUIVALENCIA A LA ESCALA DE CALIFICACIÓN  </a:t>
            </a:r>
            <a:r>
              <a:rPr lang="es-MX" sz="1798" b="1" spc="-5" dirty="0">
                <a:solidFill>
                  <a:srgbClr val="548ED4"/>
                </a:solidFill>
                <a:cs typeface="Calibri"/>
              </a:rPr>
              <a:t>ICFES </a:t>
            </a:r>
            <a:r>
              <a:rPr lang="es-MX" sz="1798" b="1" spc="-5" dirty="0" smtClean="0">
                <a:solidFill>
                  <a:srgbClr val="548ED4"/>
                </a:solidFill>
                <a:cs typeface="Calibri"/>
              </a:rPr>
              <a:t>0-300 </a:t>
            </a:r>
            <a:r>
              <a:rPr lang="es-MX" sz="1798" b="1" spc="-5" dirty="0">
                <a:solidFill>
                  <a:srgbClr val="548ED4"/>
                </a:solidFill>
                <a:cs typeface="Calibri"/>
              </a:rPr>
              <a:t>Saber Pro, 0-200 Saber TyT</a:t>
            </a: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endParaRPr lang="es-MX" sz="1798" b="1" spc="-5" dirty="0">
              <a:solidFill>
                <a:srgbClr val="548ED4"/>
              </a:solidFill>
              <a:cs typeface="Calibri"/>
            </a:endParaRPr>
          </a:p>
          <a:p>
            <a:pPr marL="298092" indent="-285407"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lang="pt-BR" sz="1798" b="1" spc="-5" dirty="0">
                <a:solidFill>
                  <a:srgbClr val="548ED4"/>
                </a:solidFill>
                <a:cs typeface="Calibri"/>
              </a:rPr>
              <a:t>SE EMITE INFORME POR PROGRAMAS</a:t>
            </a:r>
            <a:endParaRPr lang="pt-BR" sz="1798" dirty="0"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dirty="0">
              <a:cs typeface="Calibri"/>
            </a:endParaRPr>
          </a:p>
          <a:p>
            <a:pPr marL="12685">
              <a:spcBef>
                <a:spcPts val="110"/>
              </a:spcBef>
            </a:pPr>
            <a:endParaRPr sz="1798" dirty="0">
              <a:latin typeface="Calibri"/>
              <a:cs typeface="Calibri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51065" y="2148302"/>
            <a:ext cx="3617633" cy="580212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  <a:p>
            <a:pPr marL="12685">
              <a:spcBef>
                <a:spcPts val="110"/>
              </a:spcBef>
            </a:pPr>
            <a:endParaRPr lang="es-MX" sz="1798" b="1" spc="-5" dirty="0">
              <a:solidFill>
                <a:srgbClr val="548ED4"/>
              </a:solidFill>
              <a:latin typeface="Calibri"/>
              <a:cs typeface="Calibri"/>
            </a:endParaRPr>
          </a:p>
        </p:txBody>
      </p:sp>
      <p:grpSp>
        <p:nvGrpSpPr>
          <p:cNvPr id="10" name="object 3"/>
          <p:cNvGrpSpPr/>
          <p:nvPr/>
        </p:nvGrpSpPr>
        <p:grpSpPr>
          <a:xfrm>
            <a:off x="648038" y="1142547"/>
            <a:ext cx="8010161" cy="353259"/>
            <a:chOff x="693686" y="2035937"/>
            <a:chExt cx="8020050" cy="353695"/>
          </a:xfrm>
        </p:grpSpPr>
        <p:pic>
          <p:nvPicPr>
            <p:cNvPr id="11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686" y="2035937"/>
              <a:ext cx="8020050" cy="353568"/>
            </a:xfrm>
            <a:prstGeom prst="rect">
              <a:avLst/>
            </a:prstGeom>
          </p:spPr>
        </p:pic>
        <p:sp>
          <p:nvSpPr>
            <p:cNvPr id="12" name="object 5"/>
            <p:cNvSpPr/>
            <p:nvPr/>
          </p:nvSpPr>
          <p:spPr>
            <a:xfrm>
              <a:off x="831062" y="2213864"/>
              <a:ext cx="7705090" cy="0"/>
            </a:xfrm>
            <a:custGeom>
              <a:avLst/>
              <a:gdLst/>
              <a:ahLst/>
              <a:cxnLst/>
              <a:rect l="l" t="t" r="r" b="b"/>
              <a:pathLst>
                <a:path w="7705090">
                  <a:moveTo>
                    <a:pt x="0" y="0"/>
                  </a:moveTo>
                  <a:lnTo>
                    <a:pt x="7704861" y="0"/>
                  </a:lnTo>
                </a:path>
              </a:pathLst>
            </a:custGeom>
            <a:ln w="76574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 sz="1798"/>
            </a:p>
          </p:txBody>
        </p:sp>
      </p:grpSp>
    </p:spTree>
    <p:extLst>
      <p:ext uri="{BB962C8B-B14F-4D97-AF65-F5344CB8AC3E}">
        <p14:creationId xmlns:p14="http://schemas.microsoft.com/office/powerpoint/2010/main" val="1857909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69959-8301-97AE-8101-198F14A81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7A793E-8B41-2D03-959D-5131271B3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9EBD1F8-C3AF-0648-0985-3DC778061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19" y="1959681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20BCE93-3A44-2283-6B63-68BB712858E8}"/>
              </a:ext>
            </a:extLst>
          </p:cNvPr>
          <p:cNvSpPr/>
          <p:nvPr/>
        </p:nvSpPr>
        <p:spPr>
          <a:xfrm>
            <a:off x="1140486" y="2309849"/>
            <a:ext cx="21233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Generales</a:t>
            </a:r>
            <a:endParaRPr lang="es-MX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884" y="1239429"/>
            <a:ext cx="5261304" cy="345673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004048" y="2973458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66% Aprobados</a:t>
            </a:r>
            <a:endParaRPr lang="en-U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6158536" y="2463737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3</a:t>
            </a:r>
            <a:r>
              <a:rPr lang="es-MX" dirty="0"/>
              <a:t>4</a:t>
            </a:r>
            <a:r>
              <a:rPr lang="es-MX" dirty="0" smtClean="0"/>
              <a:t>% Reprobados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639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15194</TotalTime>
  <Words>196</Words>
  <Application>Microsoft Office PowerPoint</Application>
  <PresentationFormat>Presentación en pantalla (16:9)</PresentationFormat>
  <Paragraphs>51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COMPONENTE DE LAS PRUEBAS DESDE LA  PERSPECTIVA DEL ESTUDIANTE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</dc:creator>
  <cp:lastModifiedBy>usuario</cp:lastModifiedBy>
  <cp:revision>504</cp:revision>
  <dcterms:created xsi:type="dcterms:W3CDTF">2018-08-13T21:41:40Z</dcterms:created>
  <dcterms:modified xsi:type="dcterms:W3CDTF">2024-05-23T00:20:50Z</dcterms:modified>
</cp:coreProperties>
</file>