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439" r:id="rId2"/>
    <p:sldId id="444" r:id="rId3"/>
    <p:sldId id="445" r:id="rId4"/>
    <p:sldId id="452" r:id="rId5"/>
    <p:sldId id="453" r:id="rId6"/>
    <p:sldId id="454" r:id="rId7"/>
    <p:sldId id="470" r:id="rId8"/>
    <p:sldId id="467" r:id="rId9"/>
    <p:sldId id="468" r:id="rId10"/>
    <p:sldId id="446" r:id="rId11"/>
    <p:sldId id="460" r:id="rId12"/>
    <p:sldId id="469" r:id="rId13"/>
    <p:sldId id="461" r:id="rId14"/>
    <p:sldId id="462" r:id="rId15"/>
    <p:sldId id="471" r:id="rId16"/>
    <p:sldId id="363" r:id="rId17"/>
  </p:sldIdLst>
  <p:sldSz cx="9144000" cy="5143500" type="screen16x9"/>
  <p:notesSz cx="9144000" cy="6858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4662" autoAdjust="0"/>
  </p:normalViewPr>
  <p:slideViewPr>
    <p:cSldViewPr>
      <p:cViewPr varScale="1">
        <p:scale>
          <a:sx n="101" d="100"/>
          <a:sy n="101" d="100"/>
        </p:scale>
        <p:origin x="402" y="1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FACC8D5-3A99-3A47-A8D8-C944B992AFA7}" type="datetimeFigureOut">
              <a:rPr lang="es-ES_tradnl" smtClean="0"/>
              <a:t>14/05/2024</a:t>
            </a:fld>
            <a:endParaRPr lang="es-ES_tradnl"/>
          </a:p>
        </p:txBody>
      </p:sp>
      <p:sp>
        <p:nvSpPr>
          <p:cNvPr id="4" name="Marcador de imagen de diapositiva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69FAD0C-A290-F842-A98F-B9955EA69B95}" type="slidenum">
              <a:rPr lang="es-ES_tradnl" smtClean="0"/>
              <a:t>‹Nº›</a:t>
            </a:fld>
            <a:endParaRPr lang="es-ES_tradnl"/>
          </a:p>
        </p:txBody>
      </p:sp>
    </p:spTree>
    <p:extLst>
      <p:ext uri="{BB962C8B-B14F-4D97-AF65-F5344CB8AC3E}">
        <p14:creationId xmlns:p14="http://schemas.microsoft.com/office/powerpoint/2010/main" val="1385186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1</a:t>
            </a:fld>
            <a:endParaRPr lang="es-ES_tradnl"/>
          </a:p>
        </p:txBody>
      </p:sp>
    </p:spTree>
    <p:extLst>
      <p:ext uri="{BB962C8B-B14F-4D97-AF65-F5344CB8AC3E}">
        <p14:creationId xmlns:p14="http://schemas.microsoft.com/office/powerpoint/2010/main" val="2130267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B981-EF83-5837-BBEC-FE690F9CF00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49E4CD-AE6A-DAF5-6A82-85E29312AF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B7641E-F8F9-A3A1-7505-7F071E92332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D29DA94-7358-5001-FB3A-38F6844C9C47}"/>
              </a:ext>
            </a:extLst>
          </p:cNvPr>
          <p:cNvSpPr>
            <a:spLocks noGrp="1"/>
          </p:cNvSpPr>
          <p:nvPr>
            <p:ph type="sldNum" sz="quarter" idx="5"/>
          </p:nvPr>
        </p:nvSpPr>
        <p:spPr/>
        <p:txBody>
          <a:bodyPr/>
          <a:lstStyle/>
          <a:p>
            <a:fld id="{A69FAD0C-A290-F842-A98F-B9955EA69B95}" type="slidenum">
              <a:rPr lang="es-ES_tradnl" smtClean="0"/>
              <a:t>10</a:t>
            </a:fld>
            <a:endParaRPr lang="es-ES_tradnl"/>
          </a:p>
        </p:txBody>
      </p:sp>
    </p:spTree>
    <p:extLst>
      <p:ext uri="{BB962C8B-B14F-4D97-AF65-F5344CB8AC3E}">
        <p14:creationId xmlns:p14="http://schemas.microsoft.com/office/powerpoint/2010/main" val="606347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B981-EF83-5837-BBEC-FE690F9CF00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49E4CD-AE6A-DAF5-6A82-85E29312AF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B7641E-F8F9-A3A1-7505-7F071E92332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D29DA94-7358-5001-FB3A-38F6844C9C47}"/>
              </a:ext>
            </a:extLst>
          </p:cNvPr>
          <p:cNvSpPr>
            <a:spLocks noGrp="1"/>
          </p:cNvSpPr>
          <p:nvPr>
            <p:ph type="sldNum" sz="quarter" idx="5"/>
          </p:nvPr>
        </p:nvSpPr>
        <p:spPr/>
        <p:txBody>
          <a:bodyPr/>
          <a:lstStyle/>
          <a:p>
            <a:fld id="{A69FAD0C-A290-F842-A98F-B9955EA69B95}" type="slidenum">
              <a:rPr lang="es-ES_tradnl" smtClean="0"/>
              <a:t>11</a:t>
            </a:fld>
            <a:endParaRPr lang="es-ES_tradnl"/>
          </a:p>
        </p:txBody>
      </p:sp>
    </p:spTree>
    <p:extLst>
      <p:ext uri="{BB962C8B-B14F-4D97-AF65-F5344CB8AC3E}">
        <p14:creationId xmlns:p14="http://schemas.microsoft.com/office/powerpoint/2010/main" val="1282151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B981-EF83-5837-BBEC-FE690F9CF00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49E4CD-AE6A-DAF5-6A82-85E29312AF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B7641E-F8F9-A3A1-7505-7F071E92332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D29DA94-7358-5001-FB3A-38F6844C9C47}"/>
              </a:ext>
            </a:extLst>
          </p:cNvPr>
          <p:cNvSpPr>
            <a:spLocks noGrp="1"/>
          </p:cNvSpPr>
          <p:nvPr>
            <p:ph type="sldNum" sz="quarter" idx="5"/>
          </p:nvPr>
        </p:nvSpPr>
        <p:spPr/>
        <p:txBody>
          <a:bodyPr/>
          <a:lstStyle/>
          <a:p>
            <a:fld id="{A69FAD0C-A290-F842-A98F-B9955EA69B95}" type="slidenum">
              <a:rPr lang="es-ES_tradnl" smtClean="0"/>
              <a:t>12</a:t>
            </a:fld>
            <a:endParaRPr lang="es-ES_tradnl"/>
          </a:p>
        </p:txBody>
      </p:sp>
    </p:spTree>
    <p:extLst>
      <p:ext uri="{BB962C8B-B14F-4D97-AF65-F5344CB8AC3E}">
        <p14:creationId xmlns:p14="http://schemas.microsoft.com/office/powerpoint/2010/main" val="4276103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B981-EF83-5837-BBEC-FE690F9CF00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49E4CD-AE6A-DAF5-6A82-85E29312AF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B7641E-F8F9-A3A1-7505-7F071E92332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D29DA94-7358-5001-FB3A-38F6844C9C47}"/>
              </a:ext>
            </a:extLst>
          </p:cNvPr>
          <p:cNvSpPr>
            <a:spLocks noGrp="1"/>
          </p:cNvSpPr>
          <p:nvPr>
            <p:ph type="sldNum" sz="quarter" idx="5"/>
          </p:nvPr>
        </p:nvSpPr>
        <p:spPr/>
        <p:txBody>
          <a:bodyPr/>
          <a:lstStyle/>
          <a:p>
            <a:fld id="{A69FAD0C-A290-F842-A98F-B9955EA69B95}" type="slidenum">
              <a:rPr lang="es-ES_tradnl" smtClean="0"/>
              <a:t>13</a:t>
            </a:fld>
            <a:endParaRPr lang="es-ES_tradnl"/>
          </a:p>
        </p:txBody>
      </p:sp>
    </p:spTree>
    <p:extLst>
      <p:ext uri="{BB962C8B-B14F-4D97-AF65-F5344CB8AC3E}">
        <p14:creationId xmlns:p14="http://schemas.microsoft.com/office/powerpoint/2010/main" val="1199049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B981-EF83-5837-BBEC-FE690F9CF00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49E4CD-AE6A-DAF5-6A82-85E29312AF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B7641E-F8F9-A3A1-7505-7F071E92332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D29DA94-7358-5001-FB3A-38F6844C9C47}"/>
              </a:ext>
            </a:extLst>
          </p:cNvPr>
          <p:cNvSpPr>
            <a:spLocks noGrp="1"/>
          </p:cNvSpPr>
          <p:nvPr>
            <p:ph type="sldNum" sz="quarter" idx="5"/>
          </p:nvPr>
        </p:nvSpPr>
        <p:spPr/>
        <p:txBody>
          <a:bodyPr/>
          <a:lstStyle/>
          <a:p>
            <a:fld id="{A69FAD0C-A290-F842-A98F-B9955EA69B95}" type="slidenum">
              <a:rPr lang="es-ES_tradnl" smtClean="0"/>
              <a:t>14</a:t>
            </a:fld>
            <a:endParaRPr lang="es-ES_tradnl"/>
          </a:p>
        </p:txBody>
      </p:sp>
    </p:spTree>
    <p:extLst>
      <p:ext uri="{BB962C8B-B14F-4D97-AF65-F5344CB8AC3E}">
        <p14:creationId xmlns:p14="http://schemas.microsoft.com/office/powerpoint/2010/main" val="4173845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B981-EF83-5837-BBEC-FE690F9CF00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49E4CD-AE6A-DAF5-6A82-85E29312AF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B7641E-F8F9-A3A1-7505-7F071E92332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D29DA94-7358-5001-FB3A-38F6844C9C47}"/>
              </a:ext>
            </a:extLst>
          </p:cNvPr>
          <p:cNvSpPr>
            <a:spLocks noGrp="1"/>
          </p:cNvSpPr>
          <p:nvPr>
            <p:ph type="sldNum" sz="quarter" idx="5"/>
          </p:nvPr>
        </p:nvSpPr>
        <p:spPr/>
        <p:txBody>
          <a:bodyPr/>
          <a:lstStyle/>
          <a:p>
            <a:fld id="{A69FAD0C-A290-F842-A98F-B9955EA69B95}" type="slidenum">
              <a:rPr lang="es-ES_tradnl" smtClean="0"/>
              <a:t>15</a:t>
            </a:fld>
            <a:endParaRPr lang="es-ES_tradnl"/>
          </a:p>
        </p:txBody>
      </p:sp>
    </p:spTree>
    <p:extLst>
      <p:ext uri="{BB962C8B-B14F-4D97-AF65-F5344CB8AC3E}">
        <p14:creationId xmlns:p14="http://schemas.microsoft.com/office/powerpoint/2010/main" val="1171048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69FAD0C-A290-F842-A98F-B9955EA69B95}" type="slidenum">
              <a:rPr lang="es-ES_tradnl" smtClean="0"/>
              <a:t>2</a:t>
            </a:fld>
            <a:endParaRPr lang="es-ES_tradnl"/>
          </a:p>
        </p:txBody>
      </p:sp>
    </p:spTree>
    <p:extLst>
      <p:ext uri="{BB962C8B-B14F-4D97-AF65-F5344CB8AC3E}">
        <p14:creationId xmlns:p14="http://schemas.microsoft.com/office/powerpoint/2010/main" val="2902227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FC81-5D1E-95C2-D1C1-93FDBA394C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166FA-6E68-0054-13DE-146E5039D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3510A-7488-31B7-6FFB-54E9968976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D28991-4043-B0E0-D2A5-BF9913822111}"/>
              </a:ext>
            </a:extLst>
          </p:cNvPr>
          <p:cNvSpPr>
            <a:spLocks noGrp="1"/>
          </p:cNvSpPr>
          <p:nvPr>
            <p:ph type="sldNum" sz="quarter" idx="5"/>
          </p:nvPr>
        </p:nvSpPr>
        <p:spPr/>
        <p:txBody>
          <a:bodyPr/>
          <a:lstStyle/>
          <a:p>
            <a:fld id="{A69FAD0C-A290-F842-A98F-B9955EA69B95}" type="slidenum">
              <a:rPr lang="es-ES_tradnl" smtClean="0"/>
              <a:t>3</a:t>
            </a:fld>
            <a:endParaRPr lang="es-ES_tradnl"/>
          </a:p>
        </p:txBody>
      </p:sp>
    </p:spTree>
    <p:extLst>
      <p:ext uri="{BB962C8B-B14F-4D97-AF65-F5344CB8AC3E}">
        <p14:creationId xmlns:p14="http://schemas.microsoft.com/office/powerpoint/2010/main" val="3561669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FC81-5D1E-95C2-D1C1-93FDBA394C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166FA-6E68-0054-13DE-146E5039D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3510A-7488-31B7-6FFB-54E9968976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D28991-4043-B0E0-D2A5-BF9913822111}"/>
              </a:ext>
            </a:extLst>
          </p:cNvPr>
          <p:cNvSpPr>
            <a:spLocks noGrp="1"/>
          </p:cNvSpPr>
          <p:nvPr>
            <p:ph type="sldNum" sz="quarter" idx="5"/>
          </p:nvPr>
        </p:nvSpPr>
        <p:spPr/>
        <p:txBody>
          <a:bodyPr/>
          <a:lstStyle/>
          <a:p>
            <a:fld id="{A69FAD0C-A290-F842-A98F-B9955EA69B95}" type="slidenum">
              <a:rPr lang="es-ES_tradnl" smtClean="0"/>
              <a:t>4</a:t>
            </a:fld>
            <a:endParaRPr lang="es-ES_tradnl"/>
          </a:p>
        </p:txBody>
      </p:sp>
    </p:spTree>
    <p:extLst>
      <p:ext uri="{BB962C8B-B14F-4D97-AF65-F5344CB8AC3E}">
        <p14:creationId xmlns:p14="http://schemas.microsoft.com/office/powerpoint/2010/main" val="620877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FC81-5D1E-95C2-D1C1-93FDBA394C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166FA-6E68-0054-13DE-146E5039D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3510A-7488-31B7-6FFB-54E9968976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D28991-4043-B0E0-D2A5-BF9913822111}"/>
              </a:ext>
            </a:extLst>
          </p:cNvPr>
          <p:cNvSpPr>
            <a:spLocks noGrp="1"/>
          </p:cNvSpPr>
          <p:nvPr>
            <p:ph type="sldNum" sz="quarter" idx="5"/>
          </p:nvPr>
        </p:nvSpPr>
        <p:spPr/>
        <p:txBody>
          <a:bodyPr/>
          <a:lstStyle/>
          <a:p>
            <a:fld id="{A69FAD0C-A290-F842-A98F-B9955EA69B95}" type="slidenum">
              <a:rPr lang="es-ES_tradnl" smtClean="0"/>
              <a:t>5</a:t>
            </a:fld>
            <a:endParaRPr lang="es-ES_tradnl"/>
          </a:p>
        </p:txBody>
      </p:sp>
    </p:spTree>
    <p:extLst>
      <p:ext uri="{BB962C8B-B14F-4D97-AF65-F5344CB8AC3E}">
        <p14:creationId xmlns:p14="http://schemas.microsoft.com/office/powerpoint/2010/main" val="950551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FC81-5D1E-95C2-D1C1-93FDBA394C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166FA-6E68-0054-13DE-146E5039D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3510A-7488-31B7-6FFB-54E9968976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D28991-4043-B0E0-D2A5-BF9913822111}"/>
              </a:ext>
            </a:extLst>
          </p:cNvPr>
          <p:cNvSpPr>
            <a:spLocks noGrp="1"/>
          </p:cNvSpPr>
          <p:nvPr>
            <p:ph type="sldNum" sz="quarter" idx="5"/>
          </p:nvPr>
        </p:nvSpPr>
        <p:spPr/>
        <p:txBody>
          <a:bodyPr/>
          <a:lstStyle/>
          <a:p>
            <a:fld id="{A69FAD0C-A290-F842-A98F-B9955EA69B95}" type="slidenum">
              <a:rPr lang="es-ES_tradnl" smtClean="0"/>
              <a:t>6</a:t>
            </a:fld>
            <a:endParaRPr lang="es-ES_tradnl"/>
          </a:p>
        </p:txBody>
      </p:sp>
    </p:spTree>
    <p:extLst>
      <p:ext uri="{BB962C8B-B14F-4D97-AF65-F5344CB8AC3E}">
        <p14:creationId xmlns:p14="http://schemas.microsoft.com/office/powerpoint/2010/main" val="3912033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FC81-5D1E-95C2-D1C1-93FDBA394C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166FA-6E68-0054-13DE-146E5039D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3510A-7488-31B7-6FFB-54E9968976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D28991-4043-B0E0-D2A5-BF9913822111}"/>
              </a:ext>
            </a:extLst>
          </p:cNvPr>
          <p:cNvSpPr>
            <a:spLocks noGrp="1"/>
          </p:cNvSpPr>
          <p:nvPr>
            <p:ph type="sldNum" sz="quarter" idx="5"/>
          </p:nvPr>
        </p:nvSpPr>
        <p:spPr/>
        <p:txBody>
          <a:bodyPr/>
          <a:lstStyle/>
          <a:p>
            <a:fld id="{A69FAD0C-A290-F842-A98F-B9955EA69B95}" type="slidenum">
              <a:rPr lang="es-ES_tradnl" smtClean="0"/>
              <a:t>7</a:t>
            </a:fld>
            <a:endParaRPr lang="es-ES_tradnl"/>
          </a:p>
        </p:txBody>
      </p:sp>
    </p:spTree>
    <p:extLst>
      <p:ext uri="{BB962C8B-B14F-4D97-AF65-F5344CB8AC3E}">
        <p14:creationId xmlns:p14="http://schemas.microsoft.com/office/powerpoint/2010/main" val="3094956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FC81-5D1E-95C2-D1C1-93FDBA394C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166FA-6E68-0054-13DE-146E5039D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3510A-7488-31B7-6FFB-54E9968976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D28991-4043-B0E0-D2A5-BF9913822111}"/>
              </a:ext>
            </a:extLst>
          </p:cNvPr>
          <p:cNvSpPr>
            <a:spLocks noGrp="1"/>
          </p:cNvSpPr>
          <p:nvPr>
            <p:ph type="sldNum" sz="quarter" idx="5"/>
          </p:nvPr>
        </p:nvSpPr>
        <p:spPr/>
        <p:txBody>
          <a:bodyPr/>
          <a:lstStyle/>
          <a:p>
            <a:fld id="{A69FAD0C-A290-F842-A98F-B9955EA69B95}" type="slidenum">
              <a:rPr lang="es-ES_tradnl" smtClean="0"/>
              <a:t>8</a:t>
            </a:fld>
            <a:endParaRPr lang="es-ES_tradnl"/>
          </a:p>
        </p:txBody>
      </p:sp>
    </p:spTree>
    <p:extLst>
      <p:ext uri="{BB962C8B-B14F-4D97-AF65-F5344CB8AC3E}">
        <p14:creationId xmlns:p14="http://schemas.microsoft.com/office/powerpoint/2010/main" val="3541868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FC81-5D1E-95C2-D1C1-93FDBA394C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166FA-6E68-0054-13DE-146E5039DE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3510A-7488-31B7-6FFB-54E9968976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D28991-4043-B0E0-D2A5-BF9913822111}"/>
              </a:ext>
            </a:extLst>
          </p:cNvPr>
          <p:cNvSpPr>
            <a:spLocks noGrp="1"/>
          </p:cNvSpPr>
          <p:nvPr>
            <p:ph type="sldNum" sz="quarter" idx="5"/>
          </p:nvPr>
        </p:nvSpPr>
        <p:spPr/>
        <p:txBody>
          <a:bodyPr/>
          <a:lstStyle/>
          <a:p>
            <a:fld id="{A69FAD0C-A290-F842-A98F-B9955EA69B95}" type="slidenum">
              <a:rPr lang="es-ES_tradnl" smtClean="0"/>
              <a:t>9</a:t>
            </a:fld>
            <a:endParaRPr lang="es-ES_tradnl"/>
          </a:p>
        </p:txBody>
      </p:sp>
    </p:spTree>
    <p:extLst>
      <p:ext uri="{BB962C8B-B14F-4D97-AF65-F5344CB8AC3E}">
        <p14:creationId xmlns:p14="http://schemas.microsoft.com/office/powerpoint/2010/main" val="347109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19"/>
            <a:ext cx="7772400" cy="1102519"/>
          </a:xfrm>
          <a:prstGeom prst="rect">
            <a:avLst/>
          </a:prstGeom>
        </p:spPr>
        <p:txBody>
          <a:bodyPr/>
          <a:lstStyle/>
          <a:p>
            <a:r>
              <a:rPr lang="es-ES"/>
              <a:t>Haga clic para modificar el estilo de título del patrón</a:t>
            </a:r>
          </a:p>
        </p:txBody>
      </p:sp>
      <p:sp>
        <p:nvSpPr>
          <p:cNvPr id="3" name="2 Subtítulo"/>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705153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texto vertical"/>
          <p:cNvSpPr>
            <a:spLocks noGrp="1"/>
          </p:cNvSpPr>
          <p:nvPr>
            <p:ph type="body" orient="vert" idx="1"/>
          </p:nvPr>
        </p:nvSpPr>
        <p:spPr>
          <a:xfrm>
            <a:off x="457200" y="1200151"/>
            <a:ext cx="8229600" cy="3394472"/>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1419163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5979"/>
            <a:ext cx="2057400" cy="4388644"/>
          </a:xfrm>
          <a:prstGeom prst="rect">
            <a:avLst/>
          </a:prstGeo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05979"/>
            <a:ext cx="6019800" cy="4388644"/>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70757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200151"/>
            <a:ext cx="8229600" cy="339447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418547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5" name="4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51529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6" name="5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527675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8" name="7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9" name="8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3750854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a:prstGeom prst="rect">
            <a:avLst/>
          </a:prstGeom>
        </p:spPr>
        <p:txBody>
          <a:bodyPr/>
          <a:lstStyle/>
          <a:p>
            <a:r>
              <a:rPr lang="es-ES"/>
              <a:t>Haga clic para modificar el estilo de título del patrón</a:t>
            </a:r>
          </a:p>
        </p:txBody>
      </p:sp>
      <p:sp>
        <p:nvSpPr>
          <p:cNvPr id="3" name="2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4" name="3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5" name="4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7787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3" name="2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11945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a:prstGeom prst="rect">
            <a:avLst/>
          </a:prstGeo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6" name="5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577426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a:prstGeom prst="rect">
            <a:avLst/>
          </a:prstGeo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4767263"/>
            <a:ext cx="2133600" cy="273844"/>
          </a:xfrm>
          <a:prstGeom prst="rect">
            <a:avLst/>
          </a:prstGeom>
        </p:spPr>
        <p:txBody>
          <a:bodyPr/>
          <a:lstStyle/>
          <a:p>
            <a:fld id="{65C9A28A-ED86-4CC3-9662-970610774B1B}" type="datetimeFigureOut">
              <a:rPr lang="es-ES" smtClean="0"/>
              <a:t>14/05/2024</a:t>
            </a:fld>
            <a:endParaRPr lang="es-ES"/>
          </a:p>
        </p:txBody>
      </p:sp>
      <p:sp>
        <p:nvSpPr>
          <p:cNvPr id="6" name="5 Marcador de pie de página"/>
          <p:cNvSpPr>
            <a:spLocks noGrp="1"/>
          </p:cNvSpPr>
          <p:nvPr>
            <p:ph type="ftr" sz="quarter" idx="11"/>
          </p:nvPr>
        </p:nvSpPr>
        <p:spPr>
          <a:xfrm>
            <a:off x="3124200" y="4767263"/>
            <a:ext cx="2895600" cy="273844"/>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4767263"/>
            <a:ext cx="2133600" cy="273844"/>
          </a:xfrm>
          <a:prstGeom prst="rect">
            <a:avLst/>
          </a:prstGeom>
        </p:spPr>
        <p:txBody>
          <a:bodyPr/>
          <a:lstStyle/>
          <a:p>
            <a:fld id="{1948935F-CB01-4C7B-82C4-5660CC5914E5}" type="slidenum">
              <a:rPr lang="es-ES" smtClean="0"/>
              <a:t>‹Nº›</a:t>
            </a:fld>
            <a:endParaRPr lang="es-ES"/>
          </a:p>
        </p:txBody>
      </p:sp>
    </p:spTree>
    <p:extLst>
      <p:ext uri="{BB962C8B-B14F-4D97-AF65-F5344CB8AC3E}">
        <p14:creationId xmlns:p14="http://schemas.microsoft.com/office/powerpoint/2010/main" val="246185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86B14DE-2D7D-4E9D-803A-50F8F8FD903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20" y="0"/>
            <a:ext cx="9143759" cy="5143500"/>
          </a:xfrm>
          <a:prstGeom prst="rect">
            <a:avLst/>
          </a:prstGeom>
        </p:spPr>
      </p:pic>
      <p:sp>
        <p:nvSpPr>
          <p:cNvPr id="3" name="Rectángulo 2">
            <a:extLst>
              <a:ext uri="{FF2B5EF4-FFF2-40B4-BE49-F238E27FC236}">
                <a16:creationId xmlns:a16="http://schemas.microsoft.com/office/drawing/2014/main" id="{6135DF12-36C4-4C69-85D1-D383C766FE52}"/>
              </a:ext>
            </a:extLst>
          </p:cNvPr>
          <p:cNvSpPr/>
          <p:nvPr userDrawn="1"/>
        </p:nvSpPr>
        <p:spPr>
          <a:xfrm>
            <a:off x="179512" y="123478"/>
            <a:ext cx="273630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4675DB70-4C47-49D4-AB55-044B4C662AA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95536" y="195486"/>
            <a:ext cx="1746358" cy="934580"/>
          </a:xfrm>
          <a:prstGeom prst="rect">
            <a:avLst/>
          </a:prstGeom>
        </p:spPr>
      </p:pic>
    </p:spTree>
    <p:extLst>
      <p:ext uri="{BB962C8B-B14F-4D97-AF65-F5344CB8AC3E}">
        <p14:creationId xmlns:p14="http://schemas.microsoft.com/office/powerpoint/2010/main" val="2852805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9A8CBA8-B430-4DE5-AA66-9DEE2CADDE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7" y="0"/>
            <a:ext cx="9143759" cy="5143500"/>
          </a:xfrm>
          <a:prstGeom prst="rect">
            <a:avLst/>
          </a:prstGeom>
        </p:spPr>
      </p:pic>
      <p:sp>
        <p:nvSpPr>
          <p:cNvPr id="2" name="CuadroTexto 1">
            <a:extLst>
              <a:ext uri="{FF2B5EF4-FFF2-40B4-BE49-F238E27FC236}">
                <a16:creationId xmlns:a16="http://schemas.microsoft.com/office/drawing/2014/main" id="{BEB30F35-BDF9-A830-48CB-8F7873DE6DA0}"/>
              </a:ext>
            </a:extLst>
          </p:cNvPr>
          <p:cNvSpPr txBox="1"/>
          <p:nvPr/>
        </p:nvSpPr>
        <p:spPr>
          <a:xfrm>
            <a:off x="467544" y="1494948"/>
            <a:ext cx="3312368" cy="2153603"/>
          </a:xfrm>
          <a:prstGeom prst="rect">
            <a:avLst/>
          </a:prstGeom>
          <a:noFill/>
        </p:spPr>
        <p:txBody>
          <a:bodyPr wrap="square" rtlCol="0">
            <a:spAutoFit/>
          </a:bodyPr>
          <a:lstStyle/>
          <a:p>
            <a:pPr>
              <a:lnSpc>
                <a:spcPct val="107000"/>
              </a:lnSpc>
              <a:spcAft>
                <a:spcPts val="800"/>
              </a:spcAft>
            </a:pPr>
            <a:r>
              <a:rPr lang="es-CO" sz="1800" i="1" dirty="0">
                <a:effectLst/>
                <a:latin typeface="Arial Black" panose="020B0A04020102020204" pitchFamily="34" charset="0"/>
                <a:ea typeface="Calibri" panose="020F0502020204030204" pitchFamily="34" charset="0"/>
                <a:cs typeface="Times New Roman" panose="02020603050405020304" pitchFamily="18" charset="0"/>
              </a:rPr>
              <a:t>PROYECTO PARA EL FORTALECIMIENTO DE HABILIDADES, CAPACIDADES Y SABERES EN EL CONTEXTO DE LAS PRUEBAS DE ESTADO</a:t>
            </a:r>
            <a:endParaRPr lang="es-CO" sz="1800" dirty="0">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28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9959-8301-97AE-8101-198F14A81CED}"/>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ED4DBF1D-384D-D4B8-8590-54EC0D85D7B3}"/>
              </a:ext>
            </a:extLst>
          </p:cNvPr>
          <p:cNvSpPr txBox="1"/>
          <p:nvPr/>
        </p:nvSpPr>
        <p:spPr>
          <a:xfrm>
            <a:off x="7740352" y="4790787"/>
            <a:ext cx="1080120" cy="261610"/>
          </a:xfrm>
          <a:prstGeom prst="rect">
            <a:avLst/>
          </a:prstGeom>
          <a:noFill/>
        </p:spPr>
        <p:txBody>
          <a:bodyPr wrap="square" rtlCol="0">
            <a:spAutoFit/>
          </a:bodyPr>
          <a:lstStyle/>
          <a:p>
            <a:r>
              <a:rPr lang="es-CO" sz="1100" dirty="0"/>
              <a:t>Fuente: ICFES</a:t>
            </a:r>
          </a:p>
        </p:txBody>
      </p:sp>
      <p:pic>
        <p:nvPicPr>
          <p:cNvPr id="3" name="Imagen 2"/>
          <p:cNvPicPr>
            <a:picLocks noChangeAspect="1"/>
          </p:cNvPicPr>
          <p:nvPr/>
        </p:nvPicPr>
        <p:blipFill>
          <a:blip r:embed="rId3"/>
          <a:stretch>
            <a:fillRect/>
          </a:stretch>
        </p:blipFill>
        <p:spPr>
          <a:xfrm>
            <a:off x="683568" y="1180056"/>
            <a:ext cx="6912768" cy="3741536"/>
          </a:xfrm>
          <a:prstGeom prst="rect">
            <a:avLst/>
          </a:prstGeom>
        </p:spPr>
      </p:pic>
    </p:spTree>
    <p:extLst>
      <p:ext uri="{BB962C8B-B14F-4D97-AF65-F5344CB8AC3E}">
        <p14:creationId xmlns:p14="http://schemas.microsoft.com/office/powerpoint/2010/main" val="362666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9959-8301-97AE-8101-198F14A81CED}"/>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37A793E-8B41-2D03-959D-5131271B36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101233" cy="2664295"/>
          </a:xfrm>
          <a:prstGeom prst="rect">
            <a:avLst/>
          </a:prstGeom>
        </p:spPr>
      </p:pic>
      <p:pic>
        <p:nvPicPr>
          <p:cNvPr id="14" name="Imagen 13">
            <a:extLst>
              <a:ext uri="{FF2B5EF4-FFF2-40B4-BE49-F238E27FC236}">
                <a16:creationId xmlns:a16="http://schemas.microsoft.com/office/drawing/2014/main" id="{69EBD1F8-C3AF-0648-0985-3DC778061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7219" y="1959681"/>
            <a:ext cx="2123300" cy="1008114"/>
          </a:xfrm>
          <a:prstGeom prst="rect">
            <a:avLst/>
          </a:prstGeom>
        </p:spPr>
      </p:pic>
      <p:sp>
        <p:nvSpPr>
          <p:cNvPr id="9" name="Rectángulo 8">
            <a:extLst>
              <a:ext uri="{FF2B5EF4-FFF2-40B4-BE49-F238E27FC236}">
                <a16:creationId xmlns:a16="http://schemas.microsoft.com/office/drawing/2014/main" id="{E20BCE93-3A44-2283-6B63-68BB712858E8}"/>
              </a:ext>
            </a:extLst>
          </p:cNvPr>
          <p:cNvSpPr/>
          <p:nvPr/>
        </p:nvSpPr>
        <p:spPr>
          <a:xfrm>
            <a:off x="1133640" y="2309849"/>
            <a:ext cx="2123300" cy="307777"/>
          </a:xfrm>
          <a:prstGeom prst="rect">
            <a:avLst/>
          </a:prstGeom>
        </p:spPr>
        <p:txBody>
          <a:bodyPr wrap="square">
            <a:spAutoFit/>
          </a:bodyPr>
          <a:lstStyle/>
          <a:p>
            <a:r>
              <a:rPr lang="es-MX" sz="1400" b="1" dirty="0" smtClean="0">
                <a:solidFill>
                  <a:schemeClr val="bg1"/>
                </a:solidFill>
                <a:latin typeface="Arial" panose="020B0604020202020204" pitchFamily="34" charset="0"/>
                <a:cs typeface="Arial" panose="020B0604020202020204" pitchFamily="34" charset="0"/>
              </a:rPr>
              <a:t>Medición de la Calidad</a:t>
            </a:r>
            <a:endParaRPr lang="es-MX" sz="1400" b="1" dirty="0">
              <a:solidFill>
                <a:schemeClr val="bg1"/>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3FB81B6B-EB2A-F32C-AF1E-3048473CEEEF}"/>
              </a:ext>
            </a:extLst>
          </p:cNvPr>
          <p:cNvSpPr txBox="1"/>
          <p:nvPr/>
        </p:nvSpPr>
        <p:spPr>
          <a:xfrm>
            <a:off x="3657207" y="1802017"/>
            <a:ext cx="5401033" cy="1323439"/>
          </a:xfrm>
          <a:prstGeom prst="rect">
            <a:avLst/>
          </a:prstGeom>
          <a:noFill/>
        </p:spPr>
        <p:txBody>
          <a:bodyPr wrap="square" rtlCol="0">
            <a:spAutoFit/>
          </a:bodyPr>
          <a:lstStyle/>
          <a:p>
            <a:pPr marL="0" indent="0" algn="just">
              <a:buNone/>
            </a:pPr>
            <a:r>
              <a:rPr lang="es-CO" sz="2000" dirty="0" smtClean="0"/>
              <a:t>Se entiende que la medición de la calidad en este nivel está sujeta a muchos factores y criterios, entre los cuales no solamente se tienen en cuenta los resultados de una prueba.</a:t>
            </a:r>
            <a:endParaRPr lang="es-CO" sz="2000" dirty="0"/>
          </a:p>
        </p:txBody>
      </p:sp>
    </p:spTree>
    <p:extLst>
      <p:ext uri="{BB962C8B-B14F-4D97-AF65-F5344CB8AC3E}">
        <p14:creationId xmlns:p14="http://schemas.microsoft.com/office/powerpoint/2010/main" val="1768163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9959-8301-97AE-8101-198F14A81CED}"/>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37A793E-8B41-2D03-959D-5131271B36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595" y="1275606"/>
            <a:ext cx="2659511" cy="2284808"/>
          </a:xfrm>
          <a:prstGeom prst="rect">
            <a:avLst/>
          </a:prstGeom>
        </p:spPr>
      </p:pic>
      <p:pic>
        <p:nvPicPr>
          <p:cNvPr id="14" name="Imagen 13">
            <a:extLst>
              <a:ext uri="{FF2B5EF4-FFF2-40B4-BE49-F238E27FC236}">
                <a16:creationId xmlns:a16="http://schemas.microsoft.com/office/drawing/2014/main" id="{69EBD1F8-C3AF-0648-0985-3DC778061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488" y="1942596"/>
            <a:ext cx="1592474" cy="756085"/>
          </a:xfrm>
          <a:prstGeom prst="rect">
            <a:avLst/>
          </a:prstGeom>
        </p:spPr>
      </p:pic>
      <p:sp>
        <p:nvSpPr>
          <p:cNvPr id="9" name="Rectángulo 8">
            <a:extLst>
              <a:ext uri="{FF2B5EF4-FFF2-40B4-BE49-F238E27FC236}">
                <a16:creationId xmlns:a16="http://schemas.microsoft.com/office/drawing/2014/main" id="{E20BCE93-3A44-2283-6B63-68BB712858E8}"/>
              </a:ext>
            </a:extLst>
          </p:cNvPr>
          <p:cNvSpPr/>
          <p:nvPr/>
        </p:nvSpPr>
        <p:spPr>
          <a:xfrm>
            <a:off x="884226" y="2197527"/>
            <a:ext cx="2123300" cy="246221"/>
          </a:xfrm>
          <a:prstGeom prst="rect">
            <a:avLst/>
          </a:prstGeom>
        </p:spPr>
        <p:txBody>
          <a:bodyPr wrap="square">
            <a:spAutoFit/>
          </a:bodyPr>
          <a:lstStyle/>
          <a:p>
            <a:r>
              <a:rPr lang="es-MX" sz="1000" b="1" dirty="0" smtClean="0">
                <a:solidFill>
                  <a:schemeClr val="bg1"/>
                </a:solidFill>
                <a:latin typeface="Arial" panose="020B0604020202020204" pitchFamily="34" charset="0"/>
                <a:cs typeface="Arial" panose="020B0604020202020204" pitchFamily="34" charset="0"/>
              </a:rPr>
              <a:t>Medición de la Calidad</a:t>
            </a:r>
            <a:endParaRPr lang="es-MX" sz="1000" b="1" dirty="0">
              <a:solidFill>
                <a:schemeClr val="bg1"/>
              </a:solidFill>
              <a:latin typeface="Arial" panose="020B0604020202020204" pitchFamily="34" charset="0"/>
              <a:cs typeface="Arial" panose="020B0604020202020204" pitchFamily="34" charset="0"/>
            </a:endParaRPr>
          </a:p>
        </p:txBody>
      </p:sp>
      <p:pic>
        <p:nvPicPr>
          <p:cNvPr id="2050" name="Picture 2" descr="https://www.fumc.edu.co/wp-content/uploads/Graficas-SIAC1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09635" y="1006492"/>
            <a:ext cx="6239064" cy="3509473"/>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5848695" y="4515966"/>
            <a:ext cx="3187091" cy="246221"/>
          </a:xfrm>
          <a:prstGeom prst="rect">
            <a:avLst/>
          </a:prstGeom>
          <a:noFill/>
        </p:spPr>
        <p:txBody>
          <a:bodyPr wrap="none" rtlCol="0">
            <a:spAutoFit/>
          </a:bodyPr>
          <a:lstStyle/>
          <a:p>
            <a:r>
              <a:rPr lang="en-US" sz="1000" dirty="0" err="1" smtClean="0"/>
              <a:t>Tomado</a:t>
            </a:r>
            <a:r>
              <a:rPr lang="en-US" sz="1000" dirty="0" smtClean="0"/>
              <a:t> de :https</a:t>
            </a:r>
            <a:r>
              <a:rPr lang="en-US" sz="1000" dirty="0"/>
              <a:t>://www.fumc.edu.co/registrocalificado/</a:t>
            </a:r>
          </a:p>
        </p:txBody>
      </p:sp>
    </p:spTree>
    <p:extLst>
      <p:ext uri="{BB962C8B-B14F-4D97-AF65-F5344CB8AC3E}">
        <p14:creationId xmlns:p14="http://schemas.microsoft.com/office/powerpoint/2010/main" val="329455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9959-8301-97AE-8101-198F14A81CED}"/>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37A793E-8B41-2D03-959D-5131271B36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101233" cy="2664295"/>
          </a:xfrm>
          <a:prstGeom prst="rect">
            <a:avLst/>
          </a:prstGeom>
        </p:spPr>
      </p:pic>
      <p:pic>
        <p:nvPicPr>
          <p:cNvPr id="14" name="Imagen 13">
            <a:extLst>
              <a:ext uri="{FF2B5EF4-FFF2-40B4-BE49-F238E27FC236}">
                <a16:creationId xmlns:a16="http://schemas.microsoft.com/office/drawing/2014/main" id="{69EBD1F8-C3AF-0648-0985-3DC778061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7219" y="1959681"/>
            <a:ext cx="2123300" cy="1008114"/>
          </a:xfrm>
          <a:prstGeom prst="rect">
            <a:avLst/>
          </a:prstGeom>
        </p:spPr>
      </p:pic>
      <p:sp>
        <p:nvSpPr>
          <p:cNvPr id="9" name="Rectángulo 8">
            <a:extLst>
              <a:ext uri="{FF2B5EF4-FFF2-40B4-BE49-F238E27FC236}">
                <a16:creationId xmlns:a16="http://schemas.microsoft.com/office/drawing/2014/main" id="{E20BCE93-3A44-2283-6B63-68BB712858E8}"/>
              </a:ext>
            </a:extLst>
          </p:cNvPr>
          <p:cNvSpPr/>
          <p:nvPr/>
        </p:nvSpPr>
        <p:spPr>
          <a:xfrm>
            <a:off x="1516208" y="2309849"/>
            <a:ext cx="2123300" cy="307777"/>
          </a:xfrm>
          <a:prstGeom prst="rect">
            <a:avLst/>
          </a:prstGeom>
        </p:spPr>
        <p:txBody>
          <a:bodyPr wrap="square">
            <a:spAutoFit/>
          </a:bodyPr>
          <a:lstStyle/>
          <a:p>
            <a:r>
              <a:rPr lang="es-MX" sz="1400" b="1" dirty="0" smtClean="0">
                <a:solidFill>
                  <a:schemeClr val="bg1"/>
                </a:solidFill>
                <a:latin typeface="Arial" panose="020B0604020202020204" pitchFamily="34" charset="0"/>
                <a:cs typeface="Arial" panose="020B0604020202020204" pitchFamily="34" charset="0"/>
              </a:rPr>
              <a:t>Normatividad</a:t>
            </a:r>
            <a:endParaRPr lang="es-MX" sz="1400" b="1" dirty="0">
              <a:solidFill>
                <a:schemeClr val="bg1"/>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3FB81B6B-EB2A-F32C-AF1E-3048473CEEEF}"/>
              </a:ext>
            </a:extLst>
          </p:cNvPr>
          <p:cNvSpPr txBox="1"/>
          <p:nvPr/>
        </p:nvSpPr>
        <p:spPr>
          <a:xfrm>
            <a:off x="3639508" y="1779662"/>
            <a:ext cx="5401033" cy="1477328"/>
          </a:xfrm>
          <a:prstGeom prst="rect">
            <a:avLst/>
          </a:prstGeom>
          <a:noFill/>
        </p:spPr>
        <p:txBody>
          <a:bodyPr wrap="square" rtlCol="0">
            <a:spAutoFit/>
          </a:bodyPr>
          <a:lstStyle/>
          <a:p>
            <a:pPr algn="just"/>
            <a:r>
              <a:rPr lang="es-MX" dirty="0"/>
              <a:t>Los parámetros de autoevaluación, verificación y evaluación de las condiciones de calidad de carácter Institucional y de programas, se definen en el Decreto 1330 de 2019 y las Resoluciones Reglamentarias 021795 de 2020 y la Resolución 015224 de 2020.</a:t>
            </a:r>
            <a:endParaRPr lang="es-CO" sz="2400" dirty="0"/>
          </a:p>
        </p:txBody>
      </p:sp>
      <p:sp>
        <p:nvSpPr>
          <p:cNvPr id="5" name="CuadroTexto 4">
            <a:extLst>
              <a:ext uri="{FF2B5EF4-FFF2-40B4-BE49-F238E27FC236}">
                <a16:creationId xmlns:a16="http://schemas.microsoft.com/office/drawing/2014/main" id="{ED4DBF1D-384D-D4B8-8590-54EC0D85D7B3}"/>
              </a:ext>
            </a:extLst>
          </p:cNvPr>
          <p:cNvSpPr txBox="1"/>
          <p:nvPr/>
        </p:nvSpPr>
        <p:spPr>
          <a:xfrm>
            <a:off x="7452320" y="3795886"/>
            <a:ext cx="1080120" cy="261610"/>
          </a:xfrm>
          <a:prstGeom prst="rect">
            <a:avLst/>
          </a:prstGeom>
          <a:noFill/>
        </p:spPr>
        <p:txBody>
          <a:bodyPr wrap="square" rtlCol="0">
            <a:spAutoFit/>
          </a:bodyPr>
          <a:lstStyle/>
          <a:p>
            <a:r>
              <a:rPr lang="es-CO" sz="1100" dirty="0"/>
              <a:t>Fuente: </a:t>
            </a:r>
            <a:r>
              <a:rPr lang="es-CO" sz="1100" dirty="0" smtClean="0"/>
              <a:t>MEN</a:t>
            </a:r>
            <a:endParaRPr lang="es-CO" sz="1100" dirty="0"/>
          </a:p>
        </p:txBody>
      </p:sp>
    </p:spTree>
    <p:extLst>
      <p:ext uri="{BB962C8B-B14F-4D97-AF65-F5344CB8AC3E}">
        <p14:creationId xmlns:p14="http://schemas.microsoft.com/office/powerpoint/2010/main" val="2279756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9959-8301-97AE-8101-198F14A81CED}"/>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37A793E-8B41-2D03-959D-5131271B36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101233" cy="2664295"/>
          </a:xfrm>
          <a:prstGeom prst="rect">
            <a:avLst/>
          </a:prstGeom>
        </p:spPr>
      </p:pic>
      <p:pic>
        <p:nvPicPr>
          <p:cNvPr id="14" name="Imagen 13">
            <a:extLst>
              <a:ext uri="{FF2B5EF4-FFF2-40B4-BE49-F238E27FC236}">
                <a16:creationId xmlns:a16="http://schemas.microsoft.com/office/drawing/2014/main" id="{69EBD1F8-C3AF-0648-0985-3DC778061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7219" y="1959681"/>
            <a:ext cx="2123300" cy="1008114"/>
          </a:xfrm>
          <a:prstGeom prst="rect">
            <a:avLst/>
          </a:prstGeom>
        </p:spPr>
      </p:pic>
      <p:sp>
        <p:nvSpPr>
          <p:cNvPr id="9" name="Rectángulo 8">
            <a:extLst>
              <a:ext uri="{FF2B5EF4-FFF2-40B4-BE49-F238E27FC236}">
                <a16:creationId xmlns:a16="http://schemas.microsoft.com/office/drawing/2014/main" id="{E20BCE93-3A44-2283-6B63-68BB712858E8}"/>
              </a:ext>
            </a:extLst>
          </p:cNvPr>
          <p:cNvSpPr/>
          <p:nvPr/>
        </p:nvSpPr>
        <p:spPr>
          <a:xfrm>
            <a:off x="1239964" y="2246305"/>
            <a:ext cx="2123300" cy="523220"/>
          </a:xfrm>
          <a:prstGeom prst="rect">
            <a:avLst/>
          </a:prstGeom>
        </p:spPr>
        <p:txBody>
          <a:bodyPr wrap="square">
            <a:spAutoFit/>
          </a:bodyPr>
          <a:lstStyle/>
          <a:p>
            <a:r>
              <a:rPr lang="es-MX" sz="1400" b="1" dirty="0" smtClean="0">
                <a:solidFill>
                  <a:schemeClr val="bg1"/>
                </a:solidFill>
                <a:latin typeface="Arial" panose="020B0604020202020204" pitchFamily="34" charset="0"/>
                <a:cs typeface="Arial" panose="020B0604020202020204" pitchFamily="34" charset="0"/>
              </a:rPr>
              <a:t>Calidad del Programa Académico</a:t>
            </a:r>
            <a:endParaRPr lang="es-MX" sz="1400" b="1" dirty="0">
              <a:solidFill>
                <a:schemeClr val="bg1"/>
              </a:solidFill>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ED4DBF1D-384D-D4B8-8590-54EC0D85D7B3}"/>
              </a:ext>
            </a:extLst>
          </p:cNvPr>
          <p:cNvSpPr txBox="1"/>
          <p:nvPr/>
        </p:nvSpPr>
        <p:spPr>
          <a:xfrm>
            <a:off x="7938975" y="4787906"/>
            <a:ext cx="1080120" cy="261610"/>
          </a:xfrm>
          <a:prstGeom prst="rect">
            <a:avLst/>
          </a:prstGeom>
          <a:noFill/>
        </p:spPr>
        <p:txBody>
          <a:bodyPr wrap="square" rtlCol="0">
            <a:spAutoFit/>
          </a:bodyPr>
          <a:lstStyle/>
          <a:p>
            <a:r>
              <a:rPr lang="es-CO" sz="1100" dirty="0"/>
              <a:t>Fuente: ICFES</a:t>
            </a:r>
          </a:p>
        </p:txBody>
      </p:sp>
      <p:pic>
        <p:nvPicPr>
          <p:cNvPr id="2" name="Imagen 1"/>
          <p:cNvPicPr>
            <a:picLocks noChangeAspect="1"/>
          </p:cNvPicPr>
          <p:nvPr/>
        </p:nvPicPr>
        <p:blipFill>
          <a:blip r:embed="rId5"/>
          <a:stretch>
            <a:fillRect/>
          </a:stretch>
        </p:blipFill>
        <p:spPr>
          <a:xfrm>
            <a:off x="3486009" y="2758090"/>
            <a:ext cx="5653774" cy="2036662"/>
          </a:xfrm>
          <a:prstGeom prst="rect">
            <a:avLst/>
          </a:prstGeom>
        </p:spPr>
      </p:pic>
      <p:sp>
        <p:nvSpPr>
          <p:cNvPr id="4" name="CuadroTexto 3"/>
          <p:cNvSpPr txBox="1"/>
          <p:nvPr/>
        </p:nvSpPr>
        <p:spPr>
          <a:xfrm>
            <a:off x="3836584" y="1606687"/>
            <a:ext cx="4952624" cy="923330"/>
          </a:xfrm>
          <a:prstGeom prst="rect">
            <a:avLst/>
          </a:prstGeom>
          <a:noFill/>
        </p:spPr>
        <p:txBody>
          <a:bodyPr wrap="square" rtlCol="0">
            <a:spAutoFit/>
          </a:bodyPr>
          <a:lstStyle/>
          <a:p>
            <a:r>
              <a:rPr lang="es-MX" dirty="0" smtClean="0"/>
              <a:t>Sin embargo, los resultados de la pruebas Saber son un referente de medición de la calidad en específico de los programas académicos</a:t>
            </a:r>
            <a:endParaRPr lang="en-US" dirty="0"/>
          </a:p>
        </p:txBody>
      </p:sp>
    </p:spTree>
    <p:extLst>
      <p:ext uri="{BB962C8B-B14F-4D97-AF65-F5344CB8AC3E}">
        <p14:creationId xmlns:p14="http://schemas.microsoft.com/office/powerpoint/2010/main" val="4232504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9959-8301-97AE-8101-198F14A81CED}"/>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37A793E-8B41-2D03-959D-5131271B36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101233" cy="2664295"/>
          </a:xfrm>
          <a:prstGeom prst="rect">
            <a:avLst/>
          </a:prstGeom>
        </p:spPr>
      </p:pic>
      <p:pic>
        <p:nvPicPr>
          <p:cNvPr id="14" name="Imagen 13">
            <a:extLst>
              <a:ext uri="{FF2B5EF4-FFF2-40B4-BE49-F238E27FC236}">
                <a16:creationId xmlns:a16="http://schemas.microsoft.com/office/drawing/2014/main" id="{69EBD1F8-C3AF-0648-0985-3DC778061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7219" y="1959681"/>
            <a:ext cx="2123300" cy="1008114"/>
          </a:xfrm>
          <a:prstGeom prst="rect">
            <a:avLst/>
          </a:prstGeom>
        </p:spPr>
      </p:pic>
      <p:sp>
        <p:nvSpPr>
          <p:cNvPr id="9" name="Rectángulo 8">
            <a:extLst>
              <a:ext uri="{FF2B5EF4-FFF2-40B4-BE49-F238E27FC236}">
                <a16:creationId xmlns:a16="http://schemas.microsoft.com/office/drawing/2014/main" id="{E20BCE93-3A44-2283-6B63-68BB712858E8}"/>
              </a:ext>
            </a:extLst>
          </p:cNvPr>
          <p:cNvSpPr/>
          <p:nvPr/>
        </p:nvSpPr>
        <p:spPr>
          <a:xfrm>
            <a:off x="1239964" y="2246305"/>
            <a:ext cx="2123300" cy="523220"/>
          </a:xfrm>
          <a:prstGeom prst="rect">
            <a:avLst/>
          </a:prstGeom>
        </p:spPr>
        <p:txBody>
          <a:bodyPr wrap="square">
            <a:spAutoFit/>
          </a:bodyPr>
          <a:lstStyle/>
          <a:p>
            <a:r>
              <a:rPr lang="es-MX" sz="1400" b="1" dirty="0" smtClean="0">
                <a:solidFill>
                  <a:schemeClr val="bg1"/>
                </a:solidFill>
                <a:latin typeface="Arial" panose="020B0604020202020204" pitchFamily="34" charset="0"/>
                <a:cs typeface="Arial" panose="020B0604020202020204" pitchFamily="34" charset="0"/>
              </a:rPr>
              <a:t>Calidad del Programa Académico</a:t>
            </a:r>
            <a:endParaRPr lang="es-MX" sz="1400" b="1" dirty="0">
              <a:solidFill>
                <a:schemeClr val="bg1"/>
              </a:solidFill>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ED4DBF1D-384D-D4B8-8590-54EC0D85D7B3}"/>
              </a:ext>
            </a:extLst>
          </p:cNvPr>
          <p:cNvSpPr txBox="1"/>
          <p:nvPr/>
        </p:nvSpPr>
        <p:spPr>
          <a:xfrm>
            <a:off x="7938975" y="4787906"/>
            <a:ext cx="1080120" cy="261610"/>
          </a:xfrm>
          <a:prstGeom prst="rect">
            <a:avLst/>
          </a:prstGeom>
          <a:noFill/>
        </p:spPr>
        <p:txBody>
          <a:bodyPr wrap="square" rtlCol="0">
            <a:spAutoFit/>
          </a:bodyPr>
          <a:lstStyle/>
          <a:p>
            <a:r>
              <a:rPr lang="es-CO" sz="1100" dirty="0"/>
              <a:t>Fuente: ICFES</a:t>
            </a:r>
          </a:p>
        </p:txBody>
      </p:sp>
      <p:pic>
        <p:nvPicPr>
          <p:cNvPr id="2" name="Imagen 1"/>
          <p:cNvPicPr>
            <a:picLocks noChangeAspect="1"/>
          </p:cNvPicPr>
          <p:nvPr/>
        </p:nvPicPr>
        <p:blipFill>
          <a:blip r:embed="rId5"/>
          <a:stretch>
            <a:fillRect/>
          </a:stretch>
        </p:blipFill>
        <p:spPr>
          <a:xfrm>
            <a:off x="3486009" y="2758090"/>
            <a:ext cx="5653774" cy="2036662"/>
          </a:xfrm>
          <a:prstGeom prst="rect">
            <a:avLst/>
          </a:prstGeom>
        </p:spPr>
      </p:pic>
      <p:sp>
        <p:nvSpPr>
          <p:cNvPr id="4" name="CuadroTexto 3"/>
          <p:cNvSpPr txBox="1"/>
          <p:nvPr/>
        </p:nvSpPr>
        <p:spPr>
          <a:xfrm>
            <a:off x="3676207" y="1277264"/>
            <a:ext cx="4952624" cy="1477328"/>
          </a:xfrm>
          <a:prstGeom prst="rect">
            <a:avLst/>
          </a:prstGeom>
          <a:noFill/>
        </p:spPr>
        <p:txBody>
          <a:bodyPr wrap="square" rtlCol="0">
            <a:spAutoFit/>
          </a:bodyPr>
          <a:lstStyle/>
          <a:p>
            <a:pPr algn="just"/>
            <a:r>
              <a:rPr lang="es-MX" dirty="0" smtClean="0"/>
              <a:t>Debido a que solamente las “Competencias Genéricas” son obligatorias para todos los programas de país, es que se deben asumir con la importancia y responsabilidad para las cuales están diseñadas</a:t>
            </a:r>
            <a:endParaRPr lang="en-US" dirty="0"/>
          </a:p>
        </p:txBody>
      </p:sp>
    </p:spTree>
    <p:extLst>
      <p:ext uri="{BB962C8B-B14F-4D97-AF65-F5344CB8AC3E}">
        <p14:creationId xmlns:p14="http://schemas.microsoft.com/office/powerpoint/2010/main" val="682434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79C5BA3-317B-40AB-B82A-6BFD59DDA21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200"/>
          <a:stretch/>
        </p:blipFill>
        <p:spPr>
          <a:xfrm>
            <a:off x="120" y="0"/>
            <a:ext cx="9143759" cy="3795886"/>
          </a:xfrm>
          <a:prstGeom prst="rect">
            <a:avLst/>
          </a:prstGeom>
        </p:spPr>
      </p:pic>
      <p:pic>
        <p:nvPicPr>
          <p:cNvPr id="3" name="Imagen 2">
            <a:extLst>
              <a:ext uri="{FF2B5EF4-FFF2-40B4-BE49-F238E27FC236}">
                <a16:creationId xmlns:a16="http://schemas.microsoft.com/office/drawing/2014/main" id="{A0A080B3-379D-4C0E-BBCD-3AF646D785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1880" y="3802744"/>
            <a:ext cx="2003214" cy="1203598"/>
          </a:xfrm>
          <a:prstGeom prst="rect">
            <a:avLst/>
          </a:prstGeom>
        </p:spPr>
      </p:pic>
    </p:spTree>
    <p:extLst>
      <p:ext uri="{BB962C8B-B14F-4D97-AF65-F5344CB8AC3E}">
        <p14:creationId xmlns:p14="http://schemas.microsoft.com/office/powerpoint/2010/main" val="157092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DFAE5E9-6E00-42DB-9D7D-2CF705D4B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1131590"/>
            <a:ext cx="4378837" cy="3761895"/>
          </a:xfrm>
          <a:prstGeom prst="rect">
            <a:avLst/>
          </a:prstGeom>
        </p:spPr>
      </p:pic>
      <p:pic>
        <p:nvPicPr>
          <p:cNvPr id="14" name="Imagen 13">
            <a:extLst>
              <a:ext uri="{FF2B5EF4-FFF2-40B4-BE49-F238E27FC236}">
                <a16:creationId xmlns:a16="http://schemas.microsoft.com/office/drawing/2014/main" id="{33E77C31-8B8C-42C3-8410-7DE935590E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0165" y="1888574"/>
            <a:ext cx="2669438" cy="1366352"/>
          </a:xfrm>
          <a:prstGeom prst="rect">
            <a:avLst/>
          </a:prstGeom>
        </p:spPr>
      </p:pic>
      <p:sp>
        <p:nvSpPr>
          <p:cNvPr id="9" name="Rectángulo 8">
            <a:extLst>
              <a:ext uri="{FF2B5EF4-FFF2-40B4-BE49-F238E27FC236}">
                <a16:creationId xmlns:a16="http://schemas.microsoft.com/office/drawing/2014/main" id="{1CACC0D4-40A0-49AE-ABE5-D583B4D703AB}"/>
              </a:ext>
            </a:extLst>
          </p:cNvPr>
          <p:cNvSpPr/>
          <p:nvPr/>
        </p:nvSpPr>
        <p:spPr>
          <a:xfrm>
            <a:off x="1862776" y="2279362"/>
            <a:ext cx="1944215" cy="584775"/>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CALIDAD DE LA EDUCACIÓN </a:t>
            </a:r>
            <a:endParaRPr lang="es-MX" sz="1600" b="1" dirty="0">
              <a:solidFill>
                <a:schemeClr val="bg1"/>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A0297CA2-FCE2-EC34-286B-2FE2DB33492A}"/>
              </a:ext>
            </a:extLst>
          </p:cNvPr>
          <p:cNvSpPr txBox="1"/>
          <p:nvPr/>
        </p:nvSpPr>
        <p:spPr>
          <a:xfrm>
            <a:off x="4581745" y="2331596"/>
            <a:ext cx="4464496" cy="923330"/>
          </a:xfrm>
          <a:prstGeom prst="rect">
            <a:avLst/>
          </a:prstGeom>
          <a:noFill/>
        </p:spPr>
        <p:txBody>
          <a:bodyPr wrap="square" rtlCol="0">
            <a:spAutoFit/>
          </a:bodyPr>
          <a:lstStyle/>
          <a:p>
            <a:pPr algn="ctr"/>
            <a:r>
              <a:rPr lang="es-CO" sz="1800" i="1" dirty="0" smtClean="0">
                <a:effectLst/>
                <a:latin typeface="Arial Black" panose="020B0A04020102020204" pitchFamily="34" charset="0"/>
                <a:ea typeface="Calibri" panose="020F0502020204030204" pitchFamily="34" charset="0"/>
                <a:cs typeface="Times New Roman" panose="02020603050405020304" pitchFamily="18" charset="0"/>
              </a:rPr>
              <a:t>MEDICIÓN DE LA CALIDAD DE LA EDUCACIÓN EN COLOMBIA</a:t>
            </a:r>
            <a:endParaRPr lang="es-CO" sz="1800" dirty="0">
              <a:effectLst/>
              <a:latin typeface="Arial Black" panose="020B0A04020102020204" pitchFamily="34" charset="0"/>
              <a:ea typeface="Calibri" panose="020F0502020204030204" pitchFamily="34" charset="0"/>
              <a:cs typeface="Times New Roman" panose="02020603050405020304" pitchFamily="18" charset="0"/>
            </a:endParaRPr>
          </a:p>
          <a:p>
            <a:endParaRPr lang="es-CO" dirty="0"/>
          </a:p>
        </p:txBody>
      </p:sp>
    </p:spTree>
    <p:extLst>
      <p:ext uri="{BB962C8B-B14F-4D97-AF65-F5344CB8AC3E}">
        <p14:creationId xmlns:p14="http://schemas.microsoft.com/office/powerpoint/2010/main" val="203997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5FAC-0E35-99A4-B59A-3CBEE2E5643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FC622ED-475B-E904-8063-9C89D6221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101233" cy="2664295"/>
          </a:xfrm>
          <a:prstGeom prst="rect">
            <a:avLst/>
          </a:prstGeom>
        </p:spPr>
      </p:pic>
      <p:pic>
        <p:nvPicPr>
          <p:cNvPr id="14" name="Imagen 13">
            <a:extLst>
              <a:ext uri="{FF2B5EF4-FFF2-40B4-BE49-F238E27FC236}">
                <a16:creationId xmlns:a16="http://schemas.microsoft.com/office/drawing/2014/main" id="{8F031029-5CB9-2B8C-71CD-90431AE492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2628" y="1995684"/>
            <a:ext cx="2123300" cy="1008114"/>
          </a:xfrm>
          <a:prstGeom prst="rect">
            <a:avLst/>
          </a:prstGeom>
        </p:spPr>
      </p:pic>
      <p:sp>
        <p:nvSpPr>
          <p:cNvPr id="9" name="Rectángulo 8">
            <a:extLst>
              <a:ext uri="{FF2B5EF4-FFF2-40B4-BE49-F238E27FC236}">
                <a16:creationId xmlns:a16="http://schemas.microsoft.com/office/drawing/2014/main" id="{C6BF2E1B-D230-DA2A-20B8-8E791306D6A4}"/>
              </a:ext>
            </a:extLst>
          </p:cNvPr>
          <p:cNvSpPr/>
          <p:nvPr/>
        </p:nvSpPr>
        <p:spPr>
          <a:xfrm>
            <a:off x="1577312" y="2330464"/>
            <a:ext cx="2277053" cy="338554"/>
          </a:xfrm>
          <a:prstGeom prst="rect">
            <a:avLst/>
          </a:prstGeom>
        </p:spPr>
        <p:txBody>
          <a:bodyPr wrap="square">
            <a:spAutoFit/>
          </a:bodyPr>
          <a:lstStyle/>
          <a:p>
            <a:r>
              <a:rPr lang="es-MX" sz="1600" b="1" dirty="0" smtClean="0">
                <a:solidFill>
                  <a:schemeClr val="bg1"/>
                </a:solidFill>
                <a:latin typeface="Arial" panose="020B0604020202020204" pitchFamily="34" charset="0"/>
                <a:cs typeface="Arial" panose="020B0604020202020204" pitchFamily="34" charset="0"/>
              </a:rPr>
              <a:t>CALIDAD</a:t>
            </a:r>
            <a:endParaRPr lang="es-MX" sz="1600" b="1" dirty="0">
              <a:solidFill>
                <a:schemeClr val="bg1"/>
              </a:solidFill>
              <a:latin typeface="Arial" panose="020B0604020202020204" pitchFamily="34" charset="0"/>
              <a:cs typeface="Arial" panose="020B0604020202020204" pitchFamily="34" charset="0"/>
            </a:endParaRPr>
          </a:p>
        </p:txBody>
      </p:sp>
      <p:sp>
        <p:nvSpPr>
          <p:cNvPr id="4" name="Marcador de contenido 2">
            <a:extLst>
              <a:ext uri="{FF2B5EF4-FFF2-40B4-BE49-F238E27FC236}">
                <a16:creationId xmlns:a16="http://schemas.microsoft.com/office/drawing/2014/main" id="{1BF4E016-BB5E-7007-B294-686E2BBF1FB9}"/>
              </a:ext>
            </a:extLst>
          </p:cNvPr>
          <p:cNvSpPr txBox="1">
            <a:spLocks/>
          </p:cNvSpPr>
          <p:nvPr/>
        </p:nvSpPr>
        <p:spPr>
          <a:xfrm>
            <a:off x="5364088" y="1401769"/>
            <a:ext cx="3262902" cy="1602029"/>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endParaRPr lang="es-CO" dirty="0"/>
          </a:p>
        </p:txBody>
      </p:sp>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7944" y="771550"/>
            <a:ext cx="4234211" cy="4234211"/>
          </a:xfrm>
          <a:prstGeom prst="rect">
            <a:avLst/>
          </a:prstGeom>
        </p:spPr>
      </p:pic>
    </p:spTree>
    <p:extLst>
      <p:ext uri="{BB962C8B-B14F-4D97-AF65-F5344CB8AC3E}">
        <p14:creationId xmlns:p14="http://schemas.microsoft.com/office/powerpoint/2010/main" val="723768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5FAC-0E35-99A4-B59A-3CBEE2E5643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FC622ED-475B-E904-8063-9C89D6221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296" y="1430556"/>
            <a:ext cx="3101233" cy="2664295"/>
          </a:xfrm>
          <a:prstGeom prst="rect">
            <a:avLst/>
          </a:prstGeom>
        </p:spPr>
      </p:pic>
      <p:pic>
        <p:nvPicPr>
          <p:cNvPr id="14" name="Imagen 13">
            <a:extLst>
              <a:ext uri="{FF2B5EF4-FFF2-40B4-BE49-F238E27FC236}">
                <a16:creationId xmlns:a16="http://schemas.microsoft.com/office/drawing/2014/main" id="{8F031029-5CB9-2B8C-71CD-90431AE492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001" y="2199173"/>
            <a:ext cx="2373821" cy="1127058"/>
          </a:xfrm>
          <a:prstGeom prst="rect">
            <a:avLst/>
          </a:prstGeom>
        </p:spPr>
      </p:pic>
      <p:sp>
        <p:nvSpPr>
          <p:cNvPr id="9" name="Rectángulo 8">
            <a:extLst>
              <a:ext uri="{FF2B5EF4-FFF2-40B4-BE49-F238E27FC236}">
                <a16:creationId xmlns:a16="http://schemas.microsoft.com/office/drawing/2014/main" id="{C6BF2E1B-D230-DA2A-20B8-8E791306D6A4}"/>
              </a:ext>
            </a:extLst>
          </p:cNvPr>
          <p:cNvSpPr/>
          <p:nvPr/>
        </p:nvSpPr>
        <p:spPr>
          <a:xfrm>
            <a:off x="641057" y="2531870"/>
            <a:ext cx="2277053" cy="461665"/>
          </a:xfrm>
          <a:prstGeom prst="rect">
            <a:avLst/>
          </a:prstGeom>
        </p:spPr>
        <p:txBody>
          <a:bodyPr wrap="square">
            <a:spAutoFit/>
          </a:bodyPr>
          <a:lstStyle/>
          <a:p>
            <a:r>
              <a:rPr lang="es-MX" sz="1200" b="1" dirty="0">
                <a:solidFill>
                  <a:schemeClr val="bg1"/>
                </a:solidFill>
              </a:rPr>
              <a:t>Sistema de Aseguramiento de la Calidad de la Educación Superior</a:t>
            </a:r>
          </a:p>
        </p:txBody>
      </p:sp>
      <p:pic>
        <p:nvPicPr>
          <p:cNvPr id="1026" name="Picture 2" descr="https://www.cna.gov.co/1779/articles-402539_foto_portad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8527" y="1070513"/>
            <a:ext cx="5753441" cy="3384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031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5FAC-0E35-99A4-B59A-3CBEE2E5643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FC622ED-475B-E904-8063-9C89D6221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1131591"/>
            <a:ext cx="3101233" cy="2664295"/>
          </a:xfrm>
          <a:prstGeom prst="rect">
            <a:avLst/>
          </a:prstGeom>
        </p:spPr>
      </p:pic>
      <p:pic>
        <p:nvPicPr>
          <p:cNvPr id="14" name="Imagen 13">
            <a:extLst>
              <a:ext uri="{FF2B5EF4-FFF2-40B4-BE49-F238E27FC236}">
                <a16:creationId xmlns:a16="http://schemas.microsoft.com/office/drawing/2014/main" id="{8F031029-5CB9-2B8C-71CD-90431AE492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2628" y="1995684"/>
            <a:ext cx="2123300" cy="1008114"/>
          </a:xfrm>
          <a:prstGeom prst="rect">
            <a:avLst/>
          </a:prstGeom>
        </p:spPr>
      </p:pic>
      <p:sp>
        <p:nvSpPr>
          <p:cNvPr id="9" name="Rectángulo 8">
            <a:extLst>
              <a:ext uri="{FF2B5EF4-FFF2-40B4-BE49-F238E27FC236}">
                <a16:creationId xmlns:a16="http://schemas.microsoft.com/office/drawing/2014/main" id="{C6BF2E1B-D230-DA2A-20B8-8E791306D6A4}"/>
              </a:ext>
            </a:extLst>
          </p:cNvPr>
          <p:cNvSpPr/>
          <p:nvPr/>
        </p:nvSpPr>
        <p:spPr>
          <a:xfrm>
            <a:off x="1055751" y="2207353"/>
            <a:ext cx="2277053" cy="584775"/>
          </a:xfrm>
          <a:prstGeom prst="rect">
            <a:avLst/>
          </a:prstGeom>
        </p:spPr>
        <p:txBody>
          <a:bodyPr wrap="square">
            <a:spAutoFit/>
          </a:bodyPr>
          <a:lstStyle/>
          <a:p>
            <a:pPr algn="ctr"/>
            <a:r>
              <a:rPr lang="es-MX" sz="1600" b="1" dirty="0" smtClean="0">
                <a:solidFill>
                  <a:schemeClr val="bg1"/>
                </a:solidFill>
                <a:latin typeface="Arial" panose="020B0604020202020204" pitchFamily="34" charset="0"/>
                <a:cs typeface="Arial" panose="020B0604020202020204" pitchFamily="34" charset="0"/>
              </a:rPr>
              <a:t>CALIDAD DE LA EDUCACIÓN</a:t>
            </a:r>
            <a:endParaRPr lang="es-MX" sz="1600" b="1" dirty="0">
              <a:solidFill>
                <a:schemeClr val="bg1"/>
              </a:solidFill>
              <a:latin typeface="Arial" panose="020B0604020202020204" pitchFamily="34" charset="0"/>
              <a:cs typeface="Arial" panose="020B0604020202020204" pitchFamily="34" charset="0"/>
            </a:endParaRPr>
          </a:p>
        </p:txBody>
      </p:sp>
      <p:sp>
        <p:nvSpPr>
          <p:cNvPr id="4" name="Marcador de contenido 2">
            <a:extLst>
              <a:ext uri="{FF2B5EF4-FFF2-40B4-BE49-F238E27FC236}">
                <a16:creationId xmlns:a16="http://schemas.microsoft.com/office/drawing/2014/main" id="{1BF4E016-BB5E-7007-B294-686E2BBF1FB9}"/>
              </a:ext>
            </a:extLst>
          </p:cNvPr>
          <p:cNvSpPr txBox="1">
            <a:spLocks/>
          </p:cNvSpPr>
          <p:nvPr/>
        </p:nvSpPr>
        <p:spPr>
          <a:xfrm>
            <a:off x="3717663" y="1491626"/>
            <a:ext cx="3039885" cy="1008114"/>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CO" dirty="0" smtClean="0"/>
              <a:t>¿POR QUÉ NOS COMPETE?</a:t>
            </a:r>
            <a:endParaRPr lang="es-CO" dirty="0"/>
          </a:p>
        </p:txBody>
      </p:sp>
      <p:pic>
        <p:nvPicPr>
          <p:cNvPr id="2" name="Imagen 1"/>
          <p:cNvPicPr>
            <a:picLocks noChangeAspect="1"/>
          </p:cNvPicPr>
          <p:nvPr/>
        </p:nvPicPr>
        <p:blipFill>
          <a:blip r:embed="rId5"/>
          <a:stretch>
            <a:fillRect/>
          </a:stretch>
        </p:blipFill>
        <p:spPr>
          <a:xfrm>
            <a:off x="5724128" y="2090374"/>
            <a:ext cx="3056087" cy="2569608"/>
          </a:xfrm>
          <a:prstGeom prst="rect">
            <a:avLst/>
          </a:prstGeom>
        </p:spPr>
      </p:pic>
      <p:sp>
        <p:nvSpPr>
          <p:cNvPr id="5" name="CuadroTexto 4"/>
          <p:cNvSpPr txBox="1"/>
          <p:nvPr/>
        </p:nvSpPr>
        <p:spPr>
          <a:xfrm>
            <a:off x="5868144" y="4670143"/>
            <a:ext cx="2961067" cy="246221"/>
          </a:xfrm>
          <a:prstGeom prst="rect">
            <a:avLst/>
          </a:prstGeom>
          <a:noFill/>
        </p:spPr>
        <p:txBody>
          <a:bodyPr wrap="none" rtlCol="0">
            <a:spAutoFit/>
          </a:bodyPr>
          <a:lstStyle/>
          <a:p>
            <a:r>
              <a:rPr lang="es-MX" sz="1000" dirty="0" smtClean="0"/>
              <a:t>Tomado de: memes de Ciencias Sociales en Facebook</a:t>
            </a:r>
            <a:endParaRPr lang="en-US" sz="1000" dirty="0"/>
          </a:p>
        </p:txBody>
      </p:sp>
    </p:spTree>
    <p:extLst>
      <p:ext uri="{BB962C8B-B14F-4D97-AF65-F5344CB8AC3E}">
        <p14:creationId xmlns:p14="http://schemas.microsoft.com/office/powerpoint/2010/main" val="3810941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5FAC-0E35-99A4-B59A-3CBEE2E5643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FC622ED-475B-E904-8063-9C89D6221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994" y="1190814"/>
            <a:ext cx="3101233" cy="2664295"/>
          </a:xfrm>
          <a:prstGeom prst="rect">
            <a:avLst/>
          </a:prstGeom>
        </p:spPr>
      </p:pic>
      <p:pic>
        <p:nvPicPr>
          <p:cNvPr id="14" name="Imagen 13">
            <a:extLst>
              <a:ext uri="{FF2B5EF4-FFF2-40B4-BE49-F238E27FC236}">
                <a16:creationId xmlns:a16="http://schemas.microsoft.com/office/drawing/2014/main" id="{8F031029-5CB9-2B8C-71CD-90431AE492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134" y="2067693"/>
            <a:ext cx="2123300" cy="1008114"/>
          </a:xfrm>
          <a:prstGeom prst="rect">
            <a:avLst/>
          </a:prstGeom>
        </p:spPr>
      </p:pic>
      <p:sp>
        <p:nvSpPr>
          <p:cNvPr id="9" name="Rectángulo 8">
            <a:extLst>
              <a:ext uri="{FF2B5EF4-FFF2-40B4-BE49-F238E27FC236}">
                <a16:creationId xmlns:a16="http://schemas.microsoft.com/office/drawing/2014/main" id="{C6BF2E1B-D230-DA2A-20B8-8E791306D6A4}"/>
              </a:ext>
            </a:extLst>
          </p:cNvPr>
          <p:cNvSpPr/>
          <p:nvPr/>
        </p:nvSpPr>
        <p:spPr>
          <a:xfrm>
            <a:off x="960258" y="2294751"/>
            <a:ext cx="2277053" cy="523220"/>
          </a:xfrm>
          <a:prstGeom prst="rect">
            <a:avLst/>
          </a:prstGeom>
        </p:spPr>
        <p:txBody>
          <a:bodyPr wrap="square">
            <a:spAutoFit/>
          </a:bodyPr>
          <a:lstStyle/>
          <a:p>
            <a:pPr algn="ctr"/>
            <a:r>
              <a:rPr lang="es-MX" sz="1400" b="1" dirty="0" smtClean="0">
                <a:solidFill>
                  <a:schemeClr val="bg1"/>
                </a:solidFill>
                <a:latin typeface="Arial" panose="020B0604020202020204" pitchFamily="34" charset="0"/>
                <a:cs typeface="Arial" panose="020B0604020202020204" pitchFamily="34" charset="0"/>
              </a:rPr>
              <a:t>JUSTIFICACIÓN DEL PROPÓSITO</a:t>
            </a:r>
            <a:endParaRPr lang="es-MX" sz="1400" b="1" dirty="0">
              <a:solidFill>
                <a:schemeClr val="bg1"/>
              </a:solidFill>
              <a:latin typeface="Arial" panose="020B0604020202020204" pitchFamily="34" charset="0"/>
              <a:cs typeface="Arial" panose="020B0604020202020204" pitchFamily="34" charset="0"/>
            </a:endParaRPr>
          </a:p>
        </p:txBody>
      </p:sp>
      <p:sp>
        <p:nvSpPr>
          <p:cNvPr id="4" name="Marcador de contenido 2">
            <a:extLst>
              <a:ext uri="{FF2B5EF4-FFF2-40B4-BE49-F238E27FC236}">
                <a16:creationId xmlns:a16="http://schemas.microsoft.com/office/drawing/2014/main" id="{1BF4E016-BB5E-7007-B294-686E2BBF1FB9}"/>
              </a:ext>
            </a:extLst>
          </p:cNvPr>
          <p:cNvSpPr txBox="1">
            <a:spLocks/>
          </p:cNvSpPr>
          <p:nvPr/>
        </p:nvSpPr>
        <p:spPr>
          <a:xfrm>
            <a:off x="3523227" y="1366431"/>
            <a:ext cx="5518330" cy="3334575"/>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es-CO" dirty="0"/>
          </a:p>
        </p:txBody>
      </p:sp>
      <p:sp>
        <p:nvSpPr>
          <p:cNvPr id="2" name="CuadroTexto 1"/>
          <p:cNvSpPr txBox="1"/>
          <p:nvPr/>
        </p:nvSpPr>
        <p:spPr>
          <a:xfrm>
            <a:off x="3600103" y="1802308"/>
            <a:ext cx="4739409" cy="2031325"/>
          </a:xfrm>
          <a:prstGeom prst="rect">
            <a:avLst/>
          </a:prstGeom>
          <a:noFill/>
        </p:spPr>
        <p:txBody>
          <a:bodyPr wrap="square" rtlCol="0">
            <a:spAutoFit/>
          </a:bodyPr>
          <a:lstStyle/>
          <a:p>
            <a:pPr algn="just"/>
            <a:r>
              <a:rPr lang="es-MX" dirty="0" smtClean="0"/>
              <a:t>Es muy complejo medir un proceso o resultado de la Calidad dela Educación teniendo en cuenta la diversidad de factores que enfrenta un país como el nuestro, sin embargo, el proceso a nivel de políticas gubernamentales está estructurado de cierta forma y debemos asumir los retos que se nos proponen </a:t>
            </a:r>
            <a:endParaRPr lang="en-US" dirty="0"/>
          </a:p>
        </p:txBody>
      </p:sp>
    </p:spTree>
    <p:extLst>
      <p:ext uri="{BB962C8B-B14F-4D97-AF65-F5344CB8AC3E}">
        <p14:creationId xmlns:p14="http://schemas.microsoft.com/office/powerpoint/2010/main" val="2277319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5FAC-0E35-99A4-B59A-3CBEE2E5643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FC622ED-475B-E904-8063-9C89D6221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994" y="1190814"/>
            <a:ext cx="3101233" cy="2664295"/>
          </a:xfrm>
          <a:prstGeom prst="rect">
            <a:avLst/>
          </a:prstGeom>
        </p:spPr>
      </p:pic>
      <p:pic>
        <p:nvPicPr>
          <p:cNvPr id="14" name="Imagen 13">
            <a:extLst>
              <a:ext uri="{FF2B5EF4-FFF2-40B4-BE49-F238E27FC236}">
                <a16:creationId xmlns:a16="http://schemas.microsoft.com/office/drawing/2014/main" id="{8F031029-5CB9-2B8C-71CD-90431AE492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134" y="2067693"/>
            <a:ext cx="2123300" cy="1008114"/>
          </a:xfrm>
          <a:prstGeom prst="rect">
            <a:avLst/>
          </a:prstGeom>
        </p:spPr>
      </p:pic>
      <p:sp>
        <p:nvSpPr>
          <p:cNvPr id="9" name="Rectángulo 8">
            <a:extLst>
              <a:ext uri="{FF2B5EF4-FFF2-40B4-BE49-F238E27FC236}">
                <a16:creationId xmlns:a16="http://schemas.microsoft.com/office/drawing/2014/main" id="{C6BF2E1B-D230-DA2A-20B8-8E791306D6A4}"/>
              </a:ext>
            </a:extLst>
          </p:cNvPr>
          <p:cNvSpPr/>
          <p:nvPr/>
        </p:nvSpPr>
        <p:spPr>
          <a:xfrm>
            <a:off x="960258" y="2294751"/>
            <a:ext cx="2277053" cy="523220"/>
          </a:xfrm>
          <a:prstGeom prst="rect">
            <a:avLst/>
          </a:prstGeom>
        </p:spPr>
        <p:txBody>
          <a:bodyPr wrap="square">
            <a:spAutoFit/>
          </a:bodyPr>
          <a:lstStyle/>
          <a:p>
            <a:pPr algn="ctr"/>
            <a:r>
              <a:rPr lang="es-MX" sz="1400" b="1" dirty="0" smtClean="0">
                <a:solidFill>
                  <a:schemeClr val="bg1"/>
                </a:solidFill>
                <a:latin typeface="Arial" panose="020B0604020202020204" pitchFamily="34" charset="0"/>
                <a:cs typeface="Arial" panose="020B0604020202020204" pitchFamily="34" charset="0"/>
              </a:rPr>
              <a:t>JUSTIFICACIÓN DEL PROPÓSITO</a:t>
            </a:r>
            <a:endParaRPr lang="es-MX" sz="1400" b="1" dirty="0">
              <a:solidFill>
                <a:schemeClr val="bg1"/>
              </a:solidFill>
              <a:latin typeface="Arial" panose="020B0604020202020204" pitchFamily="34" charset="0"/>
              <a:cs typeface="Arial" panose="020B0604020202020204" pitchFamily="34" charset="0"/>
            </a:endParaRPr>
          </a:p>
        </p:txBody>
      </p:sp>
      <p:sp>
        <p:nvSpPr>
          <p:cNvPr id="4" name="Marcador de contenido 2">
            <a:extLst>
              <a:ext uri="{FF2B5EF4-FFF2-40B4-BE49-F238E27FC236}">
                <a16:creationId xmlns:a16="http://schemas.microsoft.com/office/drawing/2014/main" id="{1BF4E016-BB5E-7007-B294-686E2BBF1FB9}"/>
              </a:ext>
            </a:extLst>
          </p:cNvPr>
          <p:cNvSpPr txBox="1">
            <a:spLocks/>
          </p:cNvSpPr>
          <p:nvPr/>
        </p:nvSpPr>
        <p:spPr>
          <a:xfrm>
            <a:off x="3523227" y="1366431"/>
            <a:ext cx="5518330" cy="3334575"/>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es-CO" dirty="0"/>
          </a:p>
        </p:txBody>
      </p:sp>
      <p:sp>
        <p:nvSpPr>
          <p:cNvPr id="2" name="CuadroTexto 1"/>
          <p:cNvSpPr txBox="1"/>
          <p:nvPr/>
        </p:nvSpPr>
        <p:spPr>
          <a:xfrm>
            <a:off x="3600103" y="1940808"/>
            <a:ext cx="4739409" cy="1754326"/>
          </a:xfrm>
          <a:prstGeom prst="rect">
            <a:avLst/>
          </a:prstGeom>
          <a:noFill/>
        </p:spPr>
        <p:txBody>
          <a:bodyPr wrap="square" rtlCol="0">
            <a:spAutoFit/>
          </a:bodyPr>
          <a:lstStyle/>
          <a:p>
            <a:pPr algn="just"/>
            <a:r>
              <a:rPr lang="es-MX" dirty="0" smtClean="0"/>
              <a:t>Hoy queremos en primer lugar socializar algunos puntos clave de la medición de la calidad de la Educación Superior en Colombia.  Es importante entender  que esta información se direcciona en primer lugar hacia una reflexión por medio de la información expuesta.</a:t>
            </a:r>
            <a:endParaRPr lang="en-US" dirty="0"/>
          </a:p>
        </p:txBody>
      </p:sp>
    </p:spTree>
    <p:extLst>
      <p:ext uri="{BB962C8B-B14F-4D97-AF65-F5344CB8AC3E}">
        <p14:creationId xmlns:p14="http://schemas.microsoft.com/office/powerpoint/2010/main" val="229501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5FAC-0E35-99A4-B59A-3CBEE2E5643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FC622ED-475B-E904-8063-9C89D6221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994" y="1190814"/>
            <a:ext cx="3101233" cy="2664295"/>
          </a:xfrm>
          <a:prstGeom prst="rect">
            <a:avLst/>
          </a:prstGeom>
        </p:spPr>
      </p:pic>
      <p:pic>
        <p:nvPicPr>
          <p:cNvPr id="14" name="Imagen 13">
            <a:extLst>
              <a:ext uri="{FF2B5EF4-FFF2-40B4-BE49-F238E27FC236}">
                <a16:creationId xmlns:a16="http://schemas.microsoft.com/office/drawing/2014/main" id="{8F031029-5CB9-2B8C-71CD-90431AE492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134" y="2067693"/>
            <a:ext cx="2123300" cy="1008114"/>
          </a:xfrm>
          <a:prstGeom prst="rect">
            <a:avLst/>
          </a:prstGeom>
        </p:spPr>
      </p:pic>
      <p:sp>
        <p:nvSpPr>
          <p:cNvPr id="9" name="Rectángulo 8">
            <a:extLst>
              <a:ext uri="{FF2B5EF4-FFF2-40B4-BE49-F238E27FC236}">
                <a16:creationId xmlns:a16="http://schemas.microsoft.com/office/drawing/2014/main" id="{C6BF2E1B-D230-DA2A-20B8-8E791306D6A4}"/>
              </a:ext>
            </a:extLst>
          </p:cNvPr>
          <p:cNvSpPr/>
          <p:nvPr/>
        </p:nvSpPr>
        <p:spPr>
          <a:xfrm>
            <a:off x="960258" y="2294751"/>
            <a:ext cx="2277053" cy="523220"/>
          </a:xfrm>
          <a:prstGeom prst="rect">
            <a:avLst/>
          </a:prstGeom>
        </p:spPr>
        <p:txBody>
          <a:bodyPr wrap="square">
            <a:spAutoFit/>
          </a:bodyPr>
          <a:lstStyle/>
          <a:p>
            <a:pPr algn="ctr"/>
            <a:r>
              <a:rPr lang="es-MX" sz="1400" b="1" dirty="0" smtClean="0">
                <a:solidFill>
                  <a:schemeClr val="bg1"/>
                </a:solidFill>
                <a:latin typeface="Arial" panose="020B0604020202020204" pitchFamily="34" charset="0"/>
                <a:cs typeface="Arial" panose="020B0604020202020204" pitchFamily="34" charset="0"/>
              </a:rPr>
              <a:t>JUSTIFICACIÓN DEL PROPÓSITO</a:t>
            </a:r>
            <a:endParaRPr lang="es-MX" sz="1400" b="1" dirty="0">
              <a:solidFill>
                <a:schemeClr val="bg1"/>
              </a:solidFill>
              <a:latin typeface="Arial" panose="020B0604020202020204" pitchFamily="34" charset="0"/>
              <a:cs typeface="Arial" panose="020B0604020202020204" pitchFamily="34" charset="0"/>
            </a:endParaRPr>
          </a:p>
        </p:txBody>
      </p:sp>
      <p:sp>
        <p:nvSpPr>
          <p:cNvPr id="4" name="Marcador de contenido 2">
            <a:extLst>
              <a:ext uri="{FF2B5EF4-FFF2-40B4-BE49-F238E27FC236}">
                <a16:creationId xmlns:a16="http://schemas.microsoft.com/office/drawing/2014/main" id="{1BF4E016-BB5E-7007-B294-686E2BBF1FB9}"/>
              </a:ext>
            </a:extLst>
          </p:cNvPr>
          <p:cNvSpPr txBox="1">
            <a:spLocks/>
          </p:cNvSpPr>
          <p:nvPr/>
        </p:nvSpPr>
        <p:spPr>
          <a:xfrm>
            <a:off x="3523227" y="1366431"/>
            <a:ext cx="5518330" cy="3334575"/>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es-CO" dirty="0"/>
          </a:p>
        </p:txBody>
      </p:sp>
      <p:sp>
        <p:nvSpPr>
          <p:cNvPr id="2" name="CuadroTexto 1"/>
          <p:cNvSpPr txBox="1"/>
          <p:nvPr/>
        </p:nvSpPr>
        <p:spPr>
          <a:xfrm>
            <a:off x="3600103" y="1940808"/>
            <a:ext cx="5076353" cy="1754326"/>
          </a:xfrm>
          <a:prstGeom prst="rect">
            <a:avLst/>
          </a:prstGeom>
          <a:noFill/>
        </p:spPr>
        <p:txBody>
          <a:bodyPr wrap="square" rtlCol="0">
            <a:spAutoFit/>
          </a:bodyPr>
          <a:lstStyle/>
          <a:p>
            <a:pPr algn="just"/>
            <a:r>
              <a:rPr lang="es-MX" dirty="0" smtClean="0"/>
              <a:t>Nuestra institución asume el reto con la mayor pertinencia e involucra a todos los actores que inciden en el proceso y en todos los factores, desde nuestra línea de acción fortalecemos la medida de calidad que nos evalúa externamente : Las Pruebas Saber a nivel T y T y PRO</a:t>
            </a:r>
            <a:endParaRPr lang="en-US" dirty="0"/>
          </a:p>
        </p:txBody>
      </p:sp>
    </p:spTree>
    <p:extLst>
      <p:ext uri="{BB962C8B-B14F-4D97-AF65-F5344CB8AC3E}">
        <p14:creationId xmlns:p14="http://schemas.microsoft.com/office/powerpoint/2010/main" val="3361307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5FAC-0E35-99A4-B59A-3CBEE2E56437}"/>
            </a:ext>
          </a:extLst>
        </p:cNvPr>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1BF4E016-BB5E-7007-B294-686E2BBF1FB9}"/>
              </a:ext>
            </a:extLst>
          </p:cNvPr>
          <p:cNvSpPr txBox="1">
            <a:spLocks/>
          </p:cNvSpPr>
          <p:nvPr/>
        </p:nvSpPr>
        <p:spPr>
          <a:xfrm>
            <a:off x="3523227" y="1366431"/>
            <a:ext cx="5518330" cy="3334575"/>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es-CO" dirty="0"/>
          </a:p>
        </p:txBody>
      </p:sp>
      <p:pic>
        <p:nvPicPr>
          <p:cNvPr id="5" name="Imagen 4"/>
          <p:cNvPicPr>
            <a:picLocks noChangeAspect="1"/>
          </p:cNvPicPr>
          <p:nvPr/>
        </p:nvPicPr>
        <p:blipFill>
          <a:blip r:embed="rId3"/>
          <a:stretch>
            <a:fillRect/>
          </a:stretch>
        </p:blipFill>
        <p:spPr>
          <a:xfrm>
            <a:off x="827584" y="1280393"/>
            <a:ext cx="7992888" cy="3506650"/>
          </a:xfrm>
          <a:prstGeom prst="rect">
            <a:avLst/>
          </a:prstGeom>
        </p:spPr>
      </p:pic>
    </p:spTree>
    <p:extLst>
      <p:ext uri="{BB962C8B-B14F-4D97-AF65-F5344CB8AC3E}">
        <p14:creationId xmlns:p14="http://schemas.microsoft.com/office/powerpoint/2010/main" val="207151019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15237</TotalTime>
  <Words>399</Words>
  <Application>Microsoft Office PowerPoint</Application>
  <PresentationFormat>Presentación en pantalla (16:9)</PresentationFormat>
  <Paragraphs>43</Paragraphs>
  <Slides>16</Slides>
  <Notes>15</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Arial Black</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diseno</dc:creator>
  <cp:lastModifiedBy>usuario</cp:lastModifiedBy>
  <cp:revision>508</cp:revision>
  <dcterms:created xsi:type="dcterms:W3CDTF">2018-08-13T21:41:40Z</dcterms:created>
  <dcterms:modified xsi:type="dcterms:W3CDTF">2024-05-14T17:24:30Z</dcterms:modified>
</cp:coreProperties>
</file>