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9144000" cy="6858000"/>
  <p:embeddedFontLst>
    <p:embeddedFont>
      <p:font typeface="Robot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4" roundtripDataSignature="AMtx7mjIqWgQbHbInZOXva7NoXwK1ti6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11" Type="http://schemas.openxmlformats.org/officeDocument/2006/relationships/slide" Target="slides/slide6.xml"/><Relationship Id="rId33" Type="http://schemas.openxmlformats.org/officeDocument/2006/relationships/font" Target="fonts/Roboto-boldItalic.fntdata"/><Relationship Id="rId10" Type="http://schemas.openxmlformats.org/officeDocument/2006/relationships/slide" Target="slides/slide5.xml"/><Relationship Id="rId32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C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1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0:notes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1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1:notes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1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2:notes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1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3:notes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1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4:notes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1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5:notes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1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6:notes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1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7:notes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8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1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8:notes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9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1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9:notes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0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2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0:notes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1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2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1:notes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2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p2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2:notes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3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p2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3:notes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4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p2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4:notes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:notes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6:notes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7:notes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8:notes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9:notes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6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5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6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7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8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9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9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0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0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30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0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3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3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3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4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3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5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Relationship Id="rId4" Type="http://schemas.openxmlformats.org/officeDocument/2006/relationships/hyperlink" Target="https://www.youtube.com/watch?v=kBdfcR-8hEY&amp;list=PL30C13C91CFFEFEA6" TargetMode="External"/><Relationship Id="rId5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g"/><Relationship Id="rId4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jpg"/><Relationship Id="rId4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diseno\Desktop\plantilla-1-ufps.jpg"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>
            <p:ph type="ctrTitle"/>
          </p:nvPr>
        </p:nvSpPr>
        <p:spPr>
          <a:xfrm>
            <a:off x="-108520" y="2166527"/>
            <a:ext cx="8784976" cy="8104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Arial"/>
              <a:buNone/>
            </a:pPr>
            <a:r>
              <a:rPr b="1" lang="es-EC" sz="24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EL PAPEL DE LA EVALUACIÓN FORMATIVA COMO ESTRATEGIA METODOLÓGICA </a:t>
            </a:r>
            <a:endParaRPr b="1" sz="2400">
              <a:solidFill>
                <a:srgbClr val="17365D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90" name="Google Shape;90;p1"/>
          <p:cNvSpPr txBox="1"/>
          <p:nvPr>
            <p:ph idx="1" type="subTitle"/>
          </p:nvPr>
        </p:nvSpPr>
        <p:spPr>
          <a:xfrm>
            <a:off x="1371600" y="3678163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None/>
            </a:pPr>
            <a:r>
              <a:rPr b="1" lang="es-EC">
                <a:solidFill>
                  <a:srgbClr val="C00000"/>
                </a:solidFill>
                <a:latin typeface="Aharoni"/>
                <a:ea typeface="Aharoni"/>
                <a:cs typeface="Aharoni"/>
                <a:sym typeface="Aharoni"/>
              </a:rPr>
              <a:t>UNIVERSIDAD FRANCISCO DE PAULA SANTANDER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 b="1">
              <a:solidFill>
                <a:srgbClr val="538CD5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cxnSp>
        <p:nvCxnSpPr>
          <p:cNvPr id="91" name="Google Shape;91;p1"/>
          <p:cNvCxnSpPr/>
          <p:nvPr/>
        </p:nvCxnSpPr>
        <p:spPr>
          <a:xfrm>
            <a:off x="468633" y="3363838"/>
            <a:ext cx="8136904" cy="0"/>
          </a:xfrm>
          <a:prstGeom prst="straightConnector1">
            <a:avLst/>
          </a:prstGeom>
          <a:noFill/>
          <a:ln cap="flat" cmpd="sng" w="76200">
            <a:solidFill>
              <a:srgbClr val="92CCDC"/>
            </a:solidFill>
            <a:prstDash val="solid"/>
            <a:round/>
            <a:headEnd len="sm" w="sm" type="none"/>
            <a:tailEnd len="sm" w="sm" type="none"/>
          </a:ln>
          <a:effectLst>
            <a:outerShdw blurRad="152400" sx="90000" rotWithShape="0" dir="5400000" dist="317500" sy="-19000">
              <a:srgbClr val="000000">
                <a:alpha val="14901"/>
              </a:srgbClr>
            </a:outerShdw>
          </a:effectLst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diseno\Desktop\plantilla-2-ufps.jpg" id="188" name="Google Shape;18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7927" y="-15334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0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B7CCE4"/>
              </a:solidFill>
            </a:endParaRPr>
          </a:p>
        </p:txBody>
      </p:sp>
      <p:sp>
        <p:nvSpPr>
          <p:cNvPr id="190" name="Google Shape;190;p10"/>
          <p:cNvSpPr txBox="1"/>
          <p:nvPr/>
        </p:nvSpPr>
        <p:spPr>
          <a:xfrm>
            <a:off x="5220072" y="1707654"/>
            <a:ext cx="3024336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¿CÓMO SE EVIDENCIA?</a:t>
            </a:r>
            <a:endParaRPr b="1" sz="4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op memes de evidencia en español :) Memedroid" id="191" name="Google Shape;19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9592" y="930184"/>
            <a:ext cx="3573269" cy="3283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diseno\Desktop\plantilla-2-ufps.jpg" id="197" name="Google Shape;19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4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B7CCE4"/>
              </a:solidFill>
            </a:endParaRPr>
          </a:p>
        </p:txBody>
      </p:sp>
      <p:cxnSp>
        <p:nvCxnSpPr>
          <p:cNvPr id="199" name="Google Shape;199;p11"/>
          <p:cNvCxnSpPr/>
          <p:nvPr/>
        </p:nvCxnSpPr>
        <p:spPr>
          <a:xfrm>
            <a:off x="719572" y="1923678"/>
            <a:ext cx="7704856" cy="0"/>
          </a:xfrm>
          <a:prstGeom prst="straightConnector1">
            <a:avLst/>
          </a:prstGeom>
          <a:noFill/>
          <a:ln cap="flat" cmpd="sng" w="76200">
            <a:solidFill>
              <a:srgbClr val="17365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0" name="Google Shape;200;p11"/>
          <p:cNvSpPr/>
          <p:nvPr/>
        </p:nvSpPr>
        <p:spPr>
          <a:xfrm>
            <a:off x="3563888" y="944781"/>
            <a:ext cx="2016224" cy="576064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FABF8E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PERTINENCIA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1"/>
          <p:cNvSpPr txBox="1"/>
          <p:nvPr/>
        </p:nvSpPr>
        <p:spPr>
          <a:xfrm>
            <a:off x="1758834" y="2280960"/>
            <a:ext cx="28083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¿PARA QUÉ EVALUAMOS? </a:t>
            </a:r>
            <a:endParaRPr b="1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1"/>
          <p:cNvSpPr txBox="1"/>
          <p:nvPr/>
        </p:nvSpPr>
        <p:spPr>
          <a:xfrm>
            <a:off x="1758834" y="2889819"/>
            <a:ext cx="38212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¿HAY JUSTICIA EN MI EVALUACIÓN? </a:t>
            </a:r>
            <a:endParaRPr b="1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ompartir" id="203" name="Google Shape;203;p11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67346" y="3253245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diseno\Desktop\plantilla-2-ufps.jpg" id="209" name="Google Shape;20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312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2"/>
          <p:cNvSpPr/>
          <p:nvPr/>
        </p:nvSpPr>
        <p:spPr>
          <a:xfrm>
            <a:off x="2950565" y="1700389"/>
            <a:ext cx="3524250" cy="2076450"/>
          </a:xfrm>
          <a:prstGeom prst="ellipse">
            <a:avLst/>
          </a:prstGeom>
          <a:solidFill>
            <a:srgbClr val="5B9BD5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0" i="0" lang="es-EC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¿Por qué?</a:t>
            </a:r>
            <a:endParaRPr/>
          </a:p>
        </p:txBody>
      </p:sp>
      <p:sp>
        <p:nvSpPr>
          <p:cNvPr id="211" name="Google Shape;211;p12"/>
          <p:cNvSpPr/>
          <p:nvPr/>
        </p:nvSpPr>
        <p:spPr>
          <a:xfrm>
            <a:off x="586924" y="1457678"/>
            <a:ext cx="1840089" cy="485422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2"/>
          <p:cNvSpPr/>
          <p:nvPr/>
        </p:nvSpPr>
        <p:spPr>
          <a:xfrm>
            <a:off x="586924" y="2324522"/>
            <a:ext cx="1840089" cy="485422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cap="flat" cmpd="sng" w="9525">
            <a:solidFill>
              <a:srgbClr val="70AD4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2"/>
          <p:cNvSpPr/>
          <p:nvPr/>
        </p:nvSpPr>
        <p:spPr>
          <a:xfrm>
            <a:off x="586924" y="3157361"/>
            <a:ext cx="1840089" cy="485422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2"/>
          <p:cNvSpPr/>
          <p:nvPr/>
        </p:nvSpPr>
        <p:spPr>
          <a:xfrm>
            <a:off x="586923" y="4015670"/>
            <a:ext cx="1840089" cy="485422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cap="flat" cmpd="sng" w="9525">
            <a:solidFill>
              <a:srgbClr val="ED7D3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2"/>
          <p:cNvSpPr/>
          <p:nvPr/>
        </p:nvSpPr>
        <p:spPr>
          <a:xfrm>
            <a:off x="6944503" y="1252680"/>
            <a:ext cx="1840089" cy="485422"/>
          </a:xfrm>
          <a:prstGeom prst="rect">
            <a:avLst/>
          </a:prstGeom>
          <a:solidFill>
            <a:srgbClr val="FFC000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2"/>
          <p:cNvSpPr/>
          <p:nvPr/>
        </p:nvSpPr>
        <p:spPr>
          <a:xfrm>
            <a:off x="6998368" y="2218113"/>
            <a:ext cx="1840089" cy="485422"/>
          </a:xfrm>
          <a:prstGeom prst="rect">
            <a:avLst/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cap="flat" cmpd="sng" w="9525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2"/>
          <p:cNvSpPr/>
          <p:nvPr/>
        </p:nvSpPr>
        <p:spPr>
          <a:xfrm>
            <a:off x="6998369" y="3149295"/>
            <a:ext cx="1840089" cy="485422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cap="flat" cmpd="sng" w="9525">
            <a:solidFill>
              <a:srgbClr val="70AD4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2"/>
          <p:cNvSpPr/>
          <p:nvPr/>
        </p:nvSpPr>
        <p:spPr>
          <a:xfrm>
            <a:off x="6998370" y="4015670"/>
            <a:ext cx="1840089" cy="485422"/>
          </a:xfrm>
          <a:prstGeom prst="rect">
            <a:avLst/>
          </a:prstGeom>
          <a:solidFill>
            <a:srgbClr val="FFC000"/>
          </a:solidFill>
          <a:ln cap="flat" cmpd="sng" w="19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2"/>
          <p:cNvSpPr/>
          <p:nvPr/>
        </p:nvSpPr>
        <p:spPr>
          <a:xfrm>
            <a:off x="3809972" y="1007181"/>
            <a:ext cx="1840089" cy="485422"/>
          </a:xfrm>
          <a:prstGeom prst="rect">
            <a:avLst/>
          </a:prstGeom>
          <a:solidFill>
            <a:srgbClr val="ED7D31"/>
          </a:solidFill>
          <a:ln cap="flat" cmpd="sng" w="12700">
            <a:solidFill>
              <a:srgbClr val="AC5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2"/>
          <p:cNvSpPr/>
          <p:nvPr/>
        </p:nvSpPr>
        <p:spPr>
          <a:xfrm>
            <a:off x="3810323" y="4136319"/>
            <a:ext cx="1840089" cy="485422"/>
          </a:xfrm>
          <a:prstGeom prst="rect">
            <a:avLst/>
          </a:prstGeom>
          <a:gradFill>
            <a:gsLst>
              <a:gs pos="0">
                <a:srgbClr val="AFAFAF"/>
              </a:gs>
              <a:gs pos="50000">
                <a:srgbClr val="A5A5A5"/>
              </a:gs>
              <a:gs pos="100000">
                <a:srgbClr val="919191"/>
              </a:gs>
            </a:gsLst>
            <a:lin ang="5400000" scaled="0"/>
          </a:gradFill>
          <a:ln cap="flat" cmpd="sng" w="95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diseno\Desktop\plantilla-2-ufps.jpg" id="226" name="Google Shape;22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4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B7CCE4"/>
              </a:solidFill>
            </a:endParaRPr>
          </a:p>
        </p:txBody>
      </p:sp>
      <p:sp>
        <p:nvSpPr>
          <p:cNvPr id="228" name="Google Shape;228;p13"/>
          <p:cNvSpPr/>
          <p:nvPr/>
        </p:nvSpPr>
        <p:spPr>
          <a:xfrm>
            <a:off x="846742" y="2418007"/>
            <a:ext cx="2016224" cy="576064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FABF8E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MOMENTO DE REFLEXIÓN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07904" y="844538"/>
            <a:ext cx="2683371" cy="3723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diseno\Desktop\plantilla-2-ufps.jpg" id="235" name="Google Shape;23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4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4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B7CCE4"/>
              </a:solidFill>
            </a:endParaRPr>
          </a:p>
        </p:txBody>
      </p:sp>
      <p:sp>
        <p:nvSpPr>
          <p:cNvPr id="237" name="Google Shape;237;p14"/>
          <p:cNvSpPr/>
          <p:nvPr/>
        </p:nvSpPr>
        <p:spPr>
          <a:xfrm>
            <a:off x="425542" y="1176040"/>
            <a:ext cx="2202242" cy="675629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FABF8E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MOMENTO DE REFLEXIÓN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4"/>
          <p:cNvSpPr txBox="1"/>
          <p:nvPr/>
        </p:nvSpPr>
        <p:spPr>
          <a:xfrm>
            <a:off x="3083180" y="1570774"/>
            <a:ext cx="5872997" cy="2862322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18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Constantemente se pueden oír opiniones, aparentemente antagónicas, del tipo: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18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• Los estudiantes están más preocupados por las notas que por aprender.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18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• La mayoría de los estudiantes no se esforzarán para aprender si se eliminan los exámenes y las notas.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18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¿Qué hay detrás de estas afirmaciones? ¿Qué reflexiones nos generan? </a:t>
            </a:r>
            <a:endParaRPr/>
          </a:p>
        </p:txBody>
      </p:sp>
      <p:sp>
        <p:nvSpPr>
          <p:cNvPr id="239" name="Google Shape;239;p14"/>
          <p:cNvSpPr txBox="1"/>
          <p:nvPr/>
        </p:nvSpPr>
        <p:spPr>
          <a:xfrm>
            <a:off x="827584" y="3998033"/>
            <a:ext cx="23726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evaluación formativa, Mariana Morales, Juan Fernández, SM, 2022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diseno\Desktop\plantilla-2-ufps.jpg" id="245" name="Google Shape;24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4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5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B7CCE4"/>
              </a:solidFill>
            </a:endParaRPr>
          </a:p>
        </p:txBody>
      </p:sp>
      <p:grpSp>
        <p:nvGrpSpPr>
          <p:cNvPr id="247" name="Google Shape;247;p15"/>
          <p:cNvGrpSpPr/>
          <p:nvPr/>
        </p:nvGrpSpPr>
        <p:grpSpPr>
          <a:xfrm>
            <a:off x="3287633" y="811848"/>
            <a:ext cx="4002259" cy="3991996"/>
            <a:chOff x="1235913" y="-89331"/>
            <a:chExt cx="4002259" cy="3991996"/>
          </a:xfrm>
        </p:grpSpPr>
        <p:sp>
          <p:nvSpPr>
            <p:cNvPr id="248" name="Google Shape;248;p15"/>
            <p:cNvSpPr/>
            <p:nvPr/>
          </p:nvSpPr>
          <p:spPr>
            <a:xfrm>
              <a:off x="3052520" y="1840237"/>
              <a:ext cx="1584154" cy="1651347"/>
            </a:xfrm>
            <a:custGeom>
              <a:rect b="b" l="l" r="r" t="t"/>
              <a:pathLst>
                <a:path extrusionOk="0" h="120000" w="120000">
                  <a:moveTo>
                    <a:pt x="85177" y="18717"/>
                  </a:moveTo>
                  <a:lnTo>
                    <a:pt x="94708" y="11434"/>
                  </a:lnTo>
                  <a:lnTo>
                    <a:pt x="102235" y="17815"/>
                  </a:lnTo>
                  <a:lnTo>
                    <a:pt x="95875" y="27785"/>
                  </a:lnTo>
                  <a:lnTo>
                    <a:pt x="95875" y="27785"/>
                  </a:lnTo>
                  <a:cubicBezTo>
                    <a:pt x="100207" y="32708"/>
                    <a:pt x="103501" y="38471"/>
                    <a:pt x="105555" y="44723"/>
                  </a:cubicBezTo>
                  <a:lnTo>
                    <a:pt x="117740" y="44824"/>
                  </a:lnTo>
                  <a:lnTo>
                    <a:pt x="119466" y="54713"/>
                  </a:lnTo>
                  <a:lnTo>
                    <a:pt x="107980" y="58616"/>
                  </a:lnTo>
                  <a:lnTo>
                    <a:pt x="107980" y="58616"/>
                  </a:lnTo>
                  <a:cubicBezTo>
                    <a:pt x="108167" y="65201"/>
                    <a:pt x="107023" y="71754"/>
                    <a:pt x="104618" y="77878"/>
                  </a:cubicBezTo>
                  <a:lnTo>
                    <a:pt x="114123" y="85191"/>
                  </a:lnTo>
                  <a:lnTo>
                    <a:pt x="109175" y="93850"/>
                  </a:lnTo>
                  <a:lnTo>
                    <a:pt x="97636" y="90095"/>
                  </a:lnTo>
                  <a:lnTo>
                    <a:pt x="97636" y="90095"/>
                  </a:lnTo>
                  <a:cubicBezTo>
                    <a:pt x="93588" y="95260"/>
                    <a:pt x="88542" y="99537"/>
                    <a:pt x="82804" y="102667"/>
                  </a:cubicBezTo>
                  <a:lnTo>
                    <a:pt x="85123" y="114142"/>
                  </a:lnTo>
                  <a:lnTo>
                    <a:pt x="75951" y="117515"/>
                  </a:lnTo>
                  <a:lnTo>
                    <a:pt x="69681" y="107492"/>
                  </a:lnTo>
                  <a:lnTo>
                    <a:pt x="69681" y="107492"/>
                  </a:lnTo>
                  <a:cubicBezTo>
                    <a:pt x="63294" y="108820"/>
                    <a:pt x="56706" y="108820"/>
                    <a:pt x="50319" y="107492"/>
                  </a:cubicBezTo>
                  <a:lnTo>
                    <a:pt x="44049" y="117515"/>
                  </a:lnTo>
                  <a:lnTo>
                    <a:pt x="34877" y="114142"/>
                  </a:lnTo>
                  <a:lnTo>
                    <a:pt x="37196" y="102667"/>
                  </a:lnTo>
                  <a:lnTo>
                    <a:pt x="37196" y="102667"/>
                  </a:lnTo>
                  <a:cubicBezTo>
                    <a:pt x="31458" y="99537"/>
                    <a:pt x="26412" y="95260"/>
                    <a:pt x="22364" y="90095"/>
                  </a:cubicBezTo>
                  <a:lnTo>
                    <a:pt x="10825" y="93850"/>
                  </a:lnTo>
                  <a:lnTo>
                    <a:pt x="5877" y="85191"/>
                  </a:lnTo>
                  <a:lnTo>
                    <a:pt x="15382" y="77878"/>
                  </a:lnTo>
                  <a:lnTo>
                    <a:pt x="15382" y="77878"/>
                  </a:lnTo>
                  <a:cubicBezTo>
                    <a:pt x="12977" y="71754"/>
                    <a:pt x="11833" y="65201"/>
                    <a:pt x="12020" y="58616"/>
                  </a:cubicBezTo>
                  <a:lnTo>
                    <a:pt x="534" y="54713"/>
                  </a:lnTo>
                  <a:lnTo>
                    <a:pt x="2260" y="44824"/>
                  </a:lnTo>
                  <a:lnTo>
                    <a:pt x="14445" y="44723"/>
                  </a:lnTo>
                  <a:lnTo>
                    <a:pt x="14445" y="44723"/>
                  </a:lnTo>
                  <a:cubicBezTo>
                    <a:pt x="16499" y="38471"/>
                    <a:pt x="19793" y="32708"/>
                    <a:pt x="24125" y="27785"/>
                  </a:cubicBezTo>
                  <a:lnTo>
                    <a:pt x="17765" y="17815"/>
                  </a:lnTo>
                  <a:lnTo>
                    <a:pt x="25292" y="11434"/>
                  </a:lnTo>
                  <a:lnTo>
                    <a:pt x="34823" y="18717"/>
                  </a:lnTo>
                  <a:lnTo>
                    <a:pt x="34823" y="18717"/>
                  </a:lnTo>
                  <a:cubicBezTo>
                    <a:pt x="40375" y="15262"/>
                    <a:pt x="46566" y="12986"/>
                    <a:pt x="53017" y="12028"/>
                  </a:cubicBezTo>
                  <a:lnTo>
                    <a:pt x="55133" y="516"/>
                  </a:lnTo>
                  <a:lnTo>
                    <a:pt x="64867" y="516"/>
                  </a:lnTo>
                  <a:lnTo>
                    <a:pt x="66983" y="12028"/>
                  </a:lnTo>
                  <a:lnTo>
                    <a:pt x="66983" y="12028"/>
                  </a:lnTo>
                  <a:cubicBezTo>
                    <a:pt x="73434" y="12986"/>
                    <a:pt x="79625" y="15262"/>
                    <a:pt x="85177" y="18717"/>
                  </a:cubicBezTo>
                  <a:close/>
                </a:path>
              </a:pathLst>
            </a:custGeom>
            <a:solidFill>
              <a:srgbClr val="49ACC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5"/>
            <p:cNvSpPr txBox="1"/>
            <p:nvPr/>
          </p:nvSpPr>
          <p:spPr>
            <a:xfrm>
              <a:off x="3371005" y="2222593"/>
              <a:ext cx="947184" cy="8574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16500" spcFirstLastPara="1" rIns="16500" wrap="square" tIns="16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lang="es-EC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Evaluación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lang="es-EC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Sumativa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lang="es-EC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Final </a:t>
              </a:r>
              <a:endParaRPr/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1535888" y="1442932"/>
              <a:ext cx="1693834" cy="1693834"/>
            </a:xfrm>
            <a:custGeom>
              <a:rect b="b" l="l" r="r" t="t"/>
              <a:pathLst>
                <a:path extrusionOk="0" h="120000" w="12000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solidFill>
              <a:srgbClr val="5FDF4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5"/>
            <p:cNvSpPr txBox="1"/>
            <p:nvPr/>
          </p:nvSpPr>
          <p:spPr>
            <a:xfrm>
              <a:off x="1962316" y="1871937"/>
              <a:ext cx="840978" cy="835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16500" spcFirstLastPara="1" rIns="16500" wrap="square" tIns="16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lang="es-EC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Evaluación Formativa sistemática y parcial</a:t>
              </a:r>
              <a:endParaRPr/>
            </a:p>
          </p:txBody>
        </p:sp>
        <p:sp>
          <p:nvSpPr>
            <p:cNvPr id="252" name="Google Shape;252;p15"/>
            <p:cNvSpPr/>
            <p:nvPr/>
          </p:nvSpPr>
          <p:spPr>
            <a:xfrm rot="-900000">
              <a:off x="2484609" y="274359"/>
              <a:ext cx="1659612" cy="1659612"/>
            </a:xfrm>
            <a:custGeom>
              <a:rect b="b" l="l" r="r" t="t"/>
              <a:pathLst>
                <a:path extrusionOk="0" h="120000" w="12000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solidFill>
              <a:srgbClr val="F6944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5"/>
            <p:cNvSpPr txBox="1"/>
            <p:nvPr/>
          </p:nvSpPr>
          <p:spPr>
            <a:xfrm>
              <a:off x="2848610" y="638360"/>
              <a:ext cx="931609" cy="9316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16500" spcFirstLastPara="1" rIns="16500" wrap="square" tIns="16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lang="es-EC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Evaluación diagnóstica</a:t>
              </a:r>
              <a:endParaRPr/>
            </a:p>
          </p:txBody>
        </p:sp>
        <p:sp>
          <p:nvSpPr>
            <p:cNvPr id="254" name="Google Shape;254;p15"/>
            <p:cNvSpPr/>
            <p:nvPr/>
          </p:nvSpPr>
          <p:spPr>
            <a:xfrm rot="766154">
              <a:off x="3118180" y="1958703"/>
              <a:ext cx="1950715" cy="1750024"/>
            </a:xfrm>
            <a:custGeom>
              <a:rect b="b" l="l" r="r" t="t"/>
              <a:pathLst>
                <a:path extrusionOk="0" h="120000" w="120000">
                  <a:moveTo>
                    <a:pt x="54999" y="3970"/>
                  </a:moveTo>
                  <a:lnTo>
                    <a:pt x="54999" y="3970"/>
                  </a:lnTo>
                  <a:cubicBezTo>
                    <a:pt x="78815" y="1873"/>
                    <a:pt x="101392" y="14857"/>
                    <a:pt x="111417" y="36416"/>
                  </a:cubicBezTo>
                  <a:cubicBezTo>
                    <a:pt x="121442" y="57975"/>
                    <a:pt x="116755" y="83464"/>
                    <a:pt x="99704" y="100112"/>
                  </a:cubicBezTo>
                  <a:lnTo>
                    <a:pt x="102004" y="102855"/>
                  </a:lnTo>
                  <a:lnTo>
                    <a:pt x="94510" y="101160"/>
                  </a:lnTo>
                  <a:lnTo>
                    <a:pt x="93963" y="93265"/>
                  </a:lnTo>
                  <a:lnTo>
                    <a:pt x="96263" y="96008"/>
                  </a:lnTo>
                  <a:lnTo>
                    <a:pt x="96263" y="96008"/>
                  </a:lnTo>
                  <a:cubicBezTo>
                    <a:pt x="111730" y="81009"/>
                    <a:pt x="115952" y="58103"/>
                    <a:pt x="106819" y="38738"/>
                  </a:cubicBezTo>
                  <a:cubicBezTo>
                    <a:pt x="97686" y="19373"/>
                    <a:pt x="77160" y="7706"/>
                    <a:pt x="55498" y="9568"/>
                  </a:cubicBezTo>
                  <a:close/>
                </a:path>
              </a:pathLst>
            </a:custGeom>
            <a:solidFill>
              <a:srgbClr val="49AC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1235913" y="1067978"/>
              <a:ext cx="2165991" cy="2165991"/>
            </a:xfrm>
            <a:custGeom>
              <a:rect b="b" l="l" r="r" t="t"/>
              <a:pathLst>
                <a:path extrusionOk="0" h="120000" w="120000">
                  <a:moveTo>
                    <a:pt x="38835" y="9410"/>
                  </a:moveTo>
                  <a:lnTo>
                    <a:pt x="41823" y="16553"/>
                  </a:lnTo>
                  <a:lnTo>
                    <a:pt x="41823" y="16553"/>
                  </a:lnTo>
                  <a:cubicBezTo>
                    <a:pt x="23032" y="24414"/>
                    <a:pt x="11425" y="43464"/>
                    <a:pt x="13055" y="63768"/>
                  </a:cubicBezTo>
                  <a:lnTo>
                    <a:pt x="18064" y="62671"/>
                  </a:lnTo>
                  <a:lnTo>
                    <a:pt x="10211" y="70899"/>
                  </a:lnTo>
                  <a:lnTo>
                    <a:pt x="417" y="66534"/>
                  </a:lnTo>
                  <a:lnTo>
                    <a:pt x="5431" y="65437"/>
                  </a:lnTo>
                  <a:lnTo>
                    <a:pt x="5431" y="65437"/>
                  </a:lnTo>
                  <a:cubicBezTo>
                    <a:pt x="3042" y="41449"/>
                    <a:pt x="16596" y="18714"/>
                    <a:pt x="38835" y="9410"/>
                  </a:cubicBezTo>
                  <a:close/>
                </a:path>
              </a:pathLst>
            </a:custGeom>
            <a:solidFill>
              <a:srgbClr val="5FDF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5"/>
            <p:cNvSpPr/>
            <p:nvPr/>
          </p:nvSpPr>
          <p:spPr>
            <a:xfrm>
              <a:off x="2100723" y="-89331"/>
              <a:ext cx="2335374" cy="2335374"/>
            </a:xfrm>
            <a:custGeom>
              <a:rect b="b" l="l" r="r" t="t"/>
              <a:pathLst>
                <a:path extrusionOk="0" h="120000" w="120000">
                  <a:moveTo>
                    <a:pt x="4986" y="64681"/>
                  </a:moveTo>
                  <a:lnTo>
                    <a:pt x="4986" y="64681"/>
                  </a:lnTo>
                  <a:cubicBezTo>
                    <a:pt x="3682" y="49360"/>
                    <a:pt x="8826" y="34190"/>
                    <a:pt x="19179" y="22822"/>
                  </a:cubicBezTo>
                  <a:lnTo>
                    <a:pt x="16020" y="19256"/>
                  </a:lnTo>
                  <a:lnTo>
                    <a:pt x="25771" y="21357"/>
                  </a:lnTo>
                  <a:lnTo>
                    <a:pt x="27129" y="31797"/>
                  </a:lnTo>
                  <a:lnTo>
                    <a:pt x="23972" y="28233"/>
                  </a:lnTo>
                  <a:lnTo>
                    <a:pt x="23972" y="28233"/>
                  </a:lnTo>
                  <a:cubicBezTo>
                    <a:pt x="15304" y="38065"/>
                    <a:pt x="11029" y="51012"/>
                    <a:pt x="12141" y="64072"/>
                  </a:cubicBezTo>
                  <a:close/>
                </a:path>
              </a:pathLst>
            </a:custGeom>
            <a:solidFill>
              <a:srgbClr val="F694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7" name="Google Shape;257;p15"/>
          <p:cNvSpPr txBox="1"/>
          <p:nvPr/>
        </p:nvSpPr>
        <p:spPr>
          <a:xfrm>
            <a:off x="323528" y="2433696"/>
            <a:ext cx="3252866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Calibri"/>
              <a:buNone/>
            </a:pPr>
            <a:r>
              <a:rPr b="1" i="0" lang="es-EC" sz="14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PROPÓSITO: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Calibri"/>
              <a:buNone/>
            </a:pPr>
            <a:r>
              <a:rPr b="1" i="0" lang="es-EC" sz="14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Tomar decisiones respecto 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C" sz="14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reajuste de la estrategia didáctica conforme avanza el proceso de enseñanza-aprendizaje.</a:t>
            </a:r>
            <a:endParaRPr b="0" i="0" sz="14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5"/>
          <p:cNvSpPr txBox="1"/>
          <p:nvPr/>
        </p:nvSpPr>
        <p:spPr>
          <a:xfrm>
            <a:off x="6307575" y="806071"/>
            <a:ext cx="1939398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1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PROPÓSITO: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1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Tomar decisiones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1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pertinentes para hacer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1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más viable o eficaz la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1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enseñanza, evitando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1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fórmulas o caminos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1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inadecuados.</a:t>
            </a:r>
            <a:endParaRPr sz="140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5"/>
          <p:cNvSpPr/>
          <p:nvPr/>
        </p:nvSpPr>
        <p:spPr>
          <a:xfrm>
            <a:off x="7026865" y="2607671"/>
            <a:ext cx="2291070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1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PROPÓSITO: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1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Tomar decisiones para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1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asignar una calificación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1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totalizadora a cada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1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estudiante, la cual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1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refleje objetivamente la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1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proporción de objetivos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1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del curso que ha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1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logrado</a:t>
            </a:r>
            <a:endParaRPr sz="1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5"/>
          <p:cNvSpPr txBox="1"/>
          <p:nvPr/>
        </p:nvSpPr>
        <p:spPr>
          <a:xfrm>
            <a:off x="265265" y="4307278"/>
            <a:ext cx="6495093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Tomado de: Universidad Ecotec, </a:t>
            </a:r>
            <a:r>
              <a:rPr b="1" lang="es-EC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Ing.Manuel Ramírez Pírez, Msc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diseno\Desktop\plantilla-2-ufps.jpg" id="266" name="Google Shape;26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4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6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B7CCE4"/>
              </a:solidFill>
            </a:endParaRPr>
          </a:p>
        </p:txBody>
      </p:sp>
      <p:cxnSp>
        <p:nvCxnSpPr>
          <p:cNvPr id="268" name="Google Shape;268;p16"/>
          <p:cNvCxnSpPr/>
          <p:nvPr/>
        </p:nvCxnSpPr>
        <p:spPr>
          <a:xfrm>
            <a:off x="719572" y="1707654"/>
            <a:ext cx="7704856" cy="0"/>
          </a:xfrm>
          <a:prstGeom prst="straightConnector1">
            <a:avLst/>
          </a:prstGeom>
          <a:noFill/>
          <a:ln cap="flat" cmpd="sng" w="76200">
            <a:solidFill>
              <a:srgbClr val="17365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9" name="Google Shape;269;p16"/>
          <p:cNvSpPr txBox="1"/>
          <p:nvPr/>
        </p:nvSpPr>
        <p:spPr>
          <a:xfrm>
            <a:off x="2375756" y="1053793"/>
            <a:ext cx="439248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20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EVALUACIÓN FORMATIVA</a:t>
            </a:r>
            <a:endParaRPr b="1" sz="20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6"/>
          <p:cNvSpPr txBox="1"/>
          <p:nvPr/>
        </p:nvSpPr>
        <p:spPr>
          <a:xfrm>
            <a:off x="1691680" y="1947393"/>
            <a:ext cx="6408712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s-EC" sz="180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La evaluación formativa se refiere a todas aquellas actividades que llevan a cabo los profesores y alumnos cuando se evalúan ellos mismos, y que dan información que puede ser utilizada para revisar y modificar las actividades de enseñanza y de aprendizaje con las que están comprometidos</a:t>
            </a:r>
            <a:r>
              <a:rPr lang="es-EC" sz="180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«. (Black y Williams, 1998a)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7480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diseno\Desktop\plantilla-2-ufps.jpg" id="276" name="Google Shape;27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4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7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B7CCE4"/>
              </a:solidFill>
            </a:endParaRPr>
          </a:p>
        </p:txBody>
      </p:sp>
      <p:cxnSp>
        <p:nvCxnSpPr>
          <p:cNvPr id="278" name="Google Shape;278;p17"/>
          <p:cNvCxnSpPr/>
          <p:nvPr/>
        </p:nvCxnSpPr>
        <p:spPr>
          <a:xfrm>
            <a:off x="1187624" y="1707654"/>
            <a:ext cx="7704856" cy="0"/>
          </a:xfrm>
          <a:prstGeom prst="straightConnector1">
            <a:avLst/>
          </a:prstGeom>
          <a:noFill/>
          <a:ln cap="flat" cmpd="sng" w="76200">
            <a:solidFill>
              <a:srgbClr val="17365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9" name="Google Shape;279;p17"/>
          <p:cNvSpPr txBox="1"/>
          <p:nvPr/>
        </p:nvSpPr>
        <p:spPr>
          <a:xfrm>
            <a:off x="2699792" y="1000096"/>
            <a:ext cx="439248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20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EVALUACIÓN FORMATIVA</a:t>
            </a:r>
            <a:endParaRPr b="1" sz="20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7"/>
          <p:cNvSpPr txBox="1"/>
          <p:nvPr/>
        </p:nvSpPr>
        <p:spPr>
          <a:xfrm>
            <a:off x="1691680" y="2003569"/>
            <a:ext cx="6408712" cy="2523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EC" sz="200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La evaluación debería tener tres elementos: saber qué hace el alumno -¿Qué problemas tiene?-, entenderlos -por qué los tiene, qué falla en sus hábitos, razonamientos, habilidades…- y tomar decisiones -¿qué puedo hacer para ayudarle a mejorar?-. Y, si te fijas, ninguno de estos tres elementos es la nota.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EC" sz="200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				Neus Sanmartí Puig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7480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diseno\Desktop\plantilla-2-ufps.jpg" id="286" name="Google Shape;28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4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8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B7CCE4"/>
              </a:solidFill>
            </a:endParaRPr>
          </a:p>
        </p:txBody>
      </p:sp>
      <p:pic>
        <p:nvPicPr>
          <p:cNvPr id="288" name="Google Shape;28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5029" y="773129"/>
            <a:ext cx="5593939" cy="3597242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8"/>
          <p:cNvSpPr txBox="1"/>
          <p:nvPr/>
        </p:nvSpPr>
        <p:spPr>
          <a:xfrm>
            <a:off x="4571999" y="4448321"/>
            <a:ext cx="3881618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Tomado de: Universidad Ecotec, </a:t>
            </a:r>
            <a:r>
              <a:rPr b="1" lang="es-EC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Ing.Manuel Ramírez Pírez, Msc</a:t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diseno\Desktop\plantilla-2-ufps.jpg" id="295" name="Google Shape;29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4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9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B7CCE4"/>
              </a:solidFill>
            </a:endParaRPr>
          </a:p>
        </p:txBody>
      </p:sp>
      <p:sp>
        <p:nvSpPr>
          <p:cNvPr id="297" name="Google Shape;297;p19"/>
          <p:cNvSpPr txBox="1"/>
          <p:nvPr/>
        </p:nvSpPr>
        <p:spPr>
          <a:xfrm>
            <a:off x="4571999" y="4448321"/>
            <a:ext cx="3881618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Tomado de: Universidad Ecotec, </a:t>
            </a:r>
            <a:r>
              <a:rPr b="1" lang="es-EC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Ing.Manuel Ramírez Pírez, Msc</a:t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9"/>
          <p:cNvSpPr txBox="1"/>
          <p:nvPr/>
        </p:nvSpPr>
        <p:spPr>
          <a:xfrm>
            <a:off x="2267744" y="1743225"/>
            <a:ext cx="5328592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800"/>
              <a:buFont typeface="Calibri"/>
              <a:buAutoNum type="arabicPeriod"/>
            </a:pPr>
            <a:r>
              <a:rPr b="1" lang="es-EC" sz="18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Identificar y compartir resultados de aprendizaje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800"/>
              <a:buFont typeface="Calibri"/>
              <a:buAutoNum type="arabicPeriod"/>
            </a:pPr>
            <a:r>
              <a:rPr b="1" lang="es-EC" sz="18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Recoger evidencias.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800"/>
              <a:buFont typeface="Calibri"/>
              <a:buAutoNum type="arabicPeriod"/>
            </a:pPr>
            <a:r>
              <a:rPr b="1" lang="es-EC" sz="18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Retroalimentación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800"/>
              <a:buFont typeface="Calibri"/>
              <a:buAutoNum type="arabicPeriod"/>
            </a:pPr>
            <a:r>
              <a:rPr b="1" lang="es-EC" sz="18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Fomentar el rol activo del estudiante.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800"/>
              <a:buFont typeface="Calibri"/>
              <a:buAutoNum type="arabicPeriod"/>
            </a:pPr>
            <a:r>
              <a:rPr b="1" lang="es-EC" sz="18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Propiciar la evaluación y retroalimentación entre pares 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800"/>
              <a:buFont typeface="Calibri"/>
              <a:buAutoNum type="arabicPeriod"/>
            </a:pPr>
            <a:r>
              <a:rPr b="1" lang="es-EC" sz="18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Retroalimentar la práctica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9"/>
          <p:cNvSpPr txBox="1"/>
          <p:nvPr/>
        </p:nvSpPr>
        <p:spPr>
          <a:xfrm>
            <a:off x="1403648" y="1091951"/>
            <a:ext cx="47525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1800">
                <a:solidFill>
                  <a:srgbClr val="D99593"/>
                </a:solidFill>
                <a:latin typeface="Calibri"/>
                <a:ea typeface="Calibri"/>
                <a:cs typeface="Calibri"/>
                <a:sym typeface="Calibri"/>
              </a:rPr>
              <a:t>PROMOVER LA EVALUACIÓN FORMATIVA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diseno\Desktop\plantilla-2-ufps.jpg" id="97" name="Google Shape;9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cxnSp>
        <p:nvCxnSpPr>
          <p:cNvPr id="99" name="Google Shape;99;p2"/>
          <p:cNvCxnSpPr/>
          <p:nvPr/>
        </p:nvCxnSpPr>
        <p:spPr>
          <a:xfrm>
            <a:off x="981944" y="1200151"/>
            <a:ext cx="7704856" cy="0"/>
          </a:xfrm>
          <a:prstGeom prst="straightConnector1">
            <a:avLst/>
          </a:prstGeom>
          <a:noFill/>
          <a:ln cap="flat" cmpd="sng" w="76200">
            <a:solidFill>
              <a:srgbClr val="17365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0" name="Google Shape;100;p2"/>
          <p:cNvSpPr/>
          <p:nvPr/>
        </p:nvSpPr>
        <p:spPr>
          <a:xfrm>
            <a:off x="899592" y="2138693"/>
            <a:ext cx="770485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C" sz="2800" u="none" cap="none" strike="noStrik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EL ETERNO CUESTIONAMIENTO DEL PRÓPOSITO</a:t>
            </a:r>
            <a:endParaRPr b="1" sz="28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>
            <a:off x="981944" y="3507854"/>
            <a:ext cx="7704856" cy="0"/>
          </a:xfrm>
          <a:prstGeom prst="straightConnector1">
            <a:avLst/>
          </a:prstGeom>
          <a:noFill/>
          <a:ln cap="flat" cmpd="sng" w="76200">
            <a:solidFill>
              <a:srgbClr val="17365D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diseno\Desktop\plantilla-2-ufps.jpg" id="305" name="Google Shape;30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0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B7CCE4"/>
              </a:solidFill>
            </a:endParaRPr>
          </a:p>
        </p:txBody>
      </p:sp>
      <p:sp>
        <p:nvSpPr>
          <p:cNvPr id="307" name="Google Shape;307;p20"/>
          <p:cNvSpPr txBox="1"/>
          <p:nvPr/>
        </p:nvSpPr>
        <p:spPr>
          <a:xfrm>
            <a:off x="457200" y="1660545"/>
            <a:ext cx="8363272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Arial"/>
              <a:buChar char="•"/>
            </a:pPr>
            <a:r>
              <a:rPr b="1" lang="es-EC" sz="1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La evidencia de aprendizaje debe estar alineada con el resultado de aprendizaje y los criterios de calidad o logro.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Arial"/>
              <a:buChar char="•"/>
            </a:pPr>
            <a:r>
              <a:rPr b="1" lang="es-EC" sz="1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La evidencia debe ser suficientemente detallada respecto del aprendizaje como para tomar decisiones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Arial"/>
              <a:buChar char="•"/>
            </a:pPr>
            <a:r>
              <a:rPr b="1" lang="es-EC" sz="1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La decisión sobre qué evidencia utilizar debe tener en cuenta que en toda sala de clases hay estudiantes en un rango de niveles de aprendizaje y que todos ellos y todas ellas deben poder tener la oportunidad de mostrar dónde están en su proceso de aprendizaje.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Arial"/>
              <a:buChar char="•"/>
            </a:pPr>
            <a:r>
              <a:rPr b="1" lang="es-EC" sz="1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Es importante incluir múltiples tipos de evidencia para tomar decisiones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20"/>
          <p:cNvSpPr txBox="1"/>
          <p:nvPr>
            <p:ph type="title"/>
          </p:nvPr>
        </p:nvSpPr>
        <p:spPr>
          <a:xfrm>
            <a:off x="354132" y="821651"/>
            <a:ext cx="7381946" cy="75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D99593"/>
              </a:buClr>
              <a:buSzPts val="2800"/>
              <a:buFont typeface="Calibri"/>
              <a:buNone/>
            </a:pPr>
            <a:r>
              <a:rPr b="1" lang="es-EC" sz="2800">
                <a:solidFill>
                  <a:srgbClr val="D99593"/>
                </a:solidFill>
              </a:rPr>
              <a:t> Asegurar la calidad bajo este enfoque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diseno\Desktop\plantilla-2-ufps.jpg" id="314" name="Google Shape;31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73" y="1283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B7CCE4"/>
              </a:solidFill>
            </a:endParaRPr>
          </a:p>
        </p:txBody>
      </p:sp>
      <p:grpSp>
        <p:nvGrpSpPr>
          <p:cNvPr id="316" name="Google Shape;316;p21"/>
          <p:cNvGrpSpPr/>
          <p:nvPr/>
        </p:nvGrpSpPr>
        <p:grpSpPr>
          <a:xfrm>
            <a:off x="83294" y="871764"/>
            <a:ext cx="8721136" cy="3769632"/>
            <a:chOff x="1308965" y="2175156"/>
            <a:chExt cx="9910753" cy="3900430"/>
          </a:xfrm>
        </p:grpSpPr>
        <p:sp>
          <p:nvSpPr>
            <p:cNvPr id="317" name="Google Shape;317;p21"/>
            <p:cNvSpPr/>
            <p:nvPr/>
          </p:nvSpPr>
          <p:spPr>
            <a:xfrm>
              <a:off x="8069650" y="4798714"/>
              <a:ext cx="3150068" cy="3184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400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evaluación para el aprendizaje</a:t>
              </a:r>
              <a:endParaRPr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8" name="Google Shape;318;p21"/>
            <p:cNvGrpSpPr/>
            <p:nvPr/>
          </p:nvGrpSpPr>
          <p:grpSpPr>
            <a:xfrm>
              <a:off x="1308965" y="2175156"/>
              <a:ext cx="8909209" cy="3900430"/>
              <a:chOff x="1308965" y="2175156"/>
              <a:chExt cx="8909209" cy="3900430"/>
            </a:xfrm>
          </p:grpSpPr>
          <p:sp>
            <p:nvSpPr>
              <p:cNvPr id="319" name="Google Shape;319;p21"/>
              <p:cNvSpPr/>
              <p:nvPr/>
            </p:nvSpPr>
            <p:spPr>
              <a:xfrm>
                <a:off x="3985016" y="4222381"/>
                <a:ext cx="472684" cy="1466723"/>
              </a:xfrm>
              <a:prstGeom prst="rect">
                <a:avLst/>
              </a:prstGeom>
              <a:solidFill>
                <a:schemeClr val="accent1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21"/>
              <p:cNvSpPr/>
              <p:nvPr/>
            </p:nvSpPr>
            <p:spPr>
              <a:xfrm>
                <a:off x="4967451" y="4239531"/>
                <a:ext cx="472684" cy="1466723"/>
              </a:xfrm>
              <a:prstGeom prst="rect">
                <a:avLst/>
              </a:prstGeom>
              <a:solidFill>
                <a:schemeClr val="accent1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21"/>
              <p:cNvSpPr/>
              <p:nvPr/>
            </p:nvSpPr>
            <p:spPr>
              <a:xfrm>
                <a:off x="5996206" y="4239531"/>
                <a:ext cx="472684" cy="1466723"/>
              </a:xfrm>
              <a:prstGeom prst="rect">
                <a:avLst/>
              </a:prstGeom>
              <a:solidFill>
                <a:schemeClr val="accent1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21"/>
              <p:cNvSpPr/>
              <p:nvPr/>
            </p:nvSpPr>
            <p:spPr>
              <a:xfrm>
                <a:off x="7528554" y="4222381"/>
                <a:ext cx="472684" cy="1466723"/>
              </a:xfrm>
              <a:prstGeom prst="rect">
                <a:avLst/>
              </a:prstGeom>
              <a:solidFill>
                <a:schemeClr val="accent1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21"/>
              <p:cNvSpPr/>
              <p:nvPr/>
            </p:nvSpPr>
            <p:spPr>
              <a:xfrm>
                <a:off x="1534886" y="3878825"/>
                <a:ext cx="8683288" cy="853964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rgbClr val="B2A0C7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Evaluación constante</a:t>
                </a:r>
                <a:endParaRPr/>
              </a:p>
            </p:txBody>
          </p:sp>
          <p:sp>
            <p:nvSpPr>
              <p:cNvPr id="324" name="Google Shape;324;p21"/>
              <p:cNvSpPr/>
              <p:nvPr/>
            </p:nvSpPr>
            <p:spPr>
              <a:xfrm>
                <a:off x="2551471" y="3170903"/>
                <a:ext cx="1209367" cy="707922"/>
              </a:xfrm>
              <a:prstGeom prst="flowChartDocument">
                <a:avLst/>
              </a:prstGeom>
              <a:solidFill>
                <a:srgbClr val="D99593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 sz="16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evidencias</a:t>
                </a:r>
                <a:endParaRPr/>
              </a:p>
            </p:txBody>
          </p:sp>
          <p:sp>
            <p:nvSpPr>
              <p:cNvPr id="325" name="Google Shape;325;p21"/>
              <p:cNvSpPr/>
              <p:nvPr/>
            </p:nvSpPr>
            <p:spPr>
              <a:xfrm>
                <a:off x="4262283" y="3170903"/>
                <a:ext cx="1209367" cy="707922"/>
              </a:xfrm>
              <a:prstGeom prst="flowChartDocument">
                <a:avLst/>
              </a:prstGeom>
              <a:solidFill>
                <a:srgbClr val="E5B8B7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 sz="16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evidencias</a:t>
                </a:r>
                <a:endParaRPr/>
              </a:p>
            </p:txBody>
          </p:sp>
          <p:sp>
            <p:nvSpPr>
              <p:cNvPr id="326" name="Google Shape;326;p21"/>
              <p:cNvSpPr/>
              <p:nvPr/>
            </p:nvSpPr>
            <p:spPr>
              <a:xfrm>
                <a:off x="5973095" y="3170903"/>
                <a:ext cx="1209367" cy="727586"/>
              </a:xfrm>
              <a:prstGeom prst="flowChartDocument">
                <a:avLst/>
              </a:prstGeom>
              <a:solidFill>
                <a:srgbClr val="E5B8B7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 sz="16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evidencias</a:t>
                </a:r>
                <a:endParaRPr/>
              </a:p>
            </p:txBody>
          </p:sp>
          <p:sp>
            <p:nvSpPr>
              <p:cNvPr id="327" name="Google Shape;327;p21"/>
              <p:cNvSpPr/>
              <p:nvPr/>
            </p:nvSpPr>
            <p:spPr>
              <a:xfrm>
                <a:off x="7683907" y="3161071"/>
                <a:ext cx="1209367" cy="727586"/>
              </a:xfrm>
              <a:prstGeom prst="flowChartDocument">
                <a:avLst/>
              </a:prstGeom>
              <a:solidFill>
                <a:srgbClr val="D99593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 sz="16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evidencias</a:t>
                </a:r>
                <a:endParaRPr/>
              </a:p>
            </p:txBody>
          </p:sp>
          <p:sp>
            <p:nvSpPr>
              <p:cNvPr id="328" name="Google Shape;328;p21"/>
              <p:cNvSpPr/>
              <p:nvPr/>
            </p:nvSpPr>
            <p:spPr>
              <a:xfrm>
                <a:off x="2808096" y="2551471"/>
                <a:ext cx="2353840" cy="619432"/>
              </a:xfrm>
              <a:prstGeom prst="curvedDownArrow">
                <a:avLst>
                  <a:gd fmla="val 25000" name="adj1"/>
                  <a:gd fmla="val 50000" name="adj2"/>
                  <a:gd fmla="val 25000" name="adj3"/>
                </a:avLst>
              </a:prstGeom>
              <a:solidFill>
                <a:schemeClr val="accent1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21"/>
              <p:cNvSpPr/>
              <p:nvPr/>
            </p:nvSpPr>
            <p:spPr>
              <a:xfrm>
                <a:off x="6405716" y="2551471"/>
                <a:ext cx="2487558" cy="609600"/>
              </a:xfrm>
              <a:prstGeom prst="curvedDownArrow">
                <a:avLst>
                  <a:gd fmla="val 25000" name="adj1"/>
                  <a:gd fmla="val 50000" name="adj2"/>
                  <a:gd fmla="val 25000" name="adj3"/>
                </a:avLst>
              </a:prstGeom>
              <a:solidFill>
                <a:schemeClr val="accent1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21"/>
              <p:cNvSpPr/>
              <p:nvPr/>
            </p:nvSpPr>
            <p:spPr>
              <a:xfrm>
                <a:off x="4866966" y="2175156"/>
                <a:ext cx="2005781" cy="609600"/>
              </a:xfrm>
              <a:prstGeom prst="curvedDownArrow">
                <a:avLst>
                  <a:gd fmla="val 25000" name="adj1"/>
                  <a:gd fmla="val 50000" name="adj2"/>
                  <a:gd fmla="val 25000" name="adj3"/>
                </a:avLst>
              </a:prstGeom>
              <a:solidFill>
                <a:schemeClr val="accent1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21"/>
              <p:cNvSpPr txBox="1"/>
              <p:nvPr/>
            </p:nvSpPr>
            <p:spPr>
              <a:xfrm>
                <a:off x="3051940" y="2784756"/>
                <a:ext cx="1699466" cy="3184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retroalimentación</a:t>
                </a:r>
                <a:endParaRPr/>
              </a:p>
            </p:txBody>
          </p:sp>
          <p:sp>
            <p:nvSpPr>
              <p:cNvPr id="332" name="Google Shape;332;p21"/>
              <p:cNvSpPr txBox="1"/>
              <p:nvPr/>
            </p:nvSpPr>
            <p:spPr>
              <a:xfrm>
                <a:off x="6595478" y="2791739"/>
                <a:ext cx="1730434" cy="3821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retroalimentació</a:t>
                </a:r>
                <a:r>
                  <a:rPr lang="es-EC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</a:t>
                </a:r>
                <a:endParaRPr/>
              </a:p>
            </p:txBody>
          </p:sp>
          <p:sp>
            <p:nvSpPr>
              <p:cNvPr id="333" name="Google Shape;333;p21"/>
              <p:cNvSpPr/>
              <p:nvPr/>
            </p:nvSpPr>
            <p:spPr>
              <a:xfrm>
                <a:off x="1308965" y="4612185"/>
                <a:ext cx="2838136" cy="3184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 sz="1400">
                    <a:solidFill>
                      <a:srgbClr val="FF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evaluación del aprendizaje</a:t>
                </a:r>
                <a:endParaRPr sz="1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21"/>
              <p:cNvSpPr txBox="1"/>
              <p:nvPr/>
            </p:nvSpPr>
            <p:spPr>
              <a:xfrm>
                <a:off x="5241646" y="2251948"/>
                <a:ext cx="1245726" cy="5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confianza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persistencia </a:t>
                </a:r>
                <a:endParaRPr/>
              </a:p>
            </p:txBody>
          </p:sp>
          <p:sp>
            <p:nvSpPr>
              <p:cNvPr id="335" name="Google Shape;335;p21"/>
              <p:cNvSpPr txBox="1"/>
              <p:nvPr/>
            </p:nvSpPr>
            <p:spPr>
              <a:xfrm>
                <a:off x="3832447" y="5706254"/>
                <a:ext cx="72968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Clase </a:t>
                </a:r>
                <a:endParaRPr/>
              </a:p>
            </p:txBody>
          </p:sp>
          <p:sp>
            <p:nvSpPr>
              <p:cNvPr id="336" name="Google Shape;336;p21"/>
              <p:cNvSpPr txBox="1"/>
              <p:nvPr/>
            </p:nvSpPr>
            <p:spPr>
              <a:xfrm>
                <a:off x="5747359" y="5695758"/>
                <a:ext cx="101585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bimestre</a:t>
                </a:r>
                <a:endParaRPr/>
              </a:p>
            </p:txBody>
          </p:sp>
          <p:sp>
            <p:nvSpPr>
              <p:cNvPr id="337" name="Google Shape;337;p21"/>
              <p:cNvSpPr txBox="1"/>
              <p:nvPr/>
            </p:nvSpPr>
            <p:spPr>
              <a:xfrm>
                <a:off x="7151857" y="5706254"/>
                <a:ext cx="104631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semestre</a:t>
                </a:r>
                <a:endParaRPr/>
              </a:p>
            </p:txBody>
          </p:sp>
        </p:grpSp>
      </p:grpSp>
      <p:sp>
        <p:nvSpPr>
          <p:cNvPr id="338" name="Google Shape;338;p21"/>
          <p:cNvSpPr txBox="1"/>
          <p:nvPr/>
        </p:nvSpPr>
        <p:spPr>
          <a:xfrm>
            <a:off x="3180356" y="4268112"/>
            <a:ext cx="5741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</a:t>
            </a:r>
            <a:endParaRPr/>
          </a:p>
        </p:txBody>
      </p:sp>
      <p:sp>
        <p:nvSpPr>
          <p:cNvPr id="339" name="Google Shape;339;p21"/>
          <p:cNvSpPr txBox="1"/>
          <p:nvPr/>
        </p:nvSpPr>
        <p:spPr>
          <a:xfrm>
            <a:off x="4993366" y="4765611"/>
            <a:ext cx="465622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Tomado de: Universidad Ecotec, </a:t>
            </a:r>
            <a:r>
              <a:rPr b="1" lang="es-EC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Ing.Manuel Ramírez Pírez, Msc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diseno\Desktop\plantilla-2-ufps.jpg" id="345" name="Google Shape;34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4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2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B7CCE4"/>
              </a:solidFill>
            </a:endParaRPr>
          </a:p>
        </p:txBody>
      </p:sp>
      <p:cxnSp>
        <p:nvCxnSpPr>
          <p:cNvPr id="347" name="Google Shape;347;p22"/>
          <p:cNvCxnSpPr/>
          <p:nvPr/>
        </p:nvCxnSpPr>
        <p:spPr>
          <a:xfrm>
            <a:off x="1020923" y="1563638"/>
            <a:ext cx="7704856" cy="0"/>
          </a:xfrm>
          <a:prstGeom prst="straightConnector1">
            <a:avLst/>
          </a:prstGeom>
          <a:noFill/>
          <a:ln cap="flat" cmpd="sng" w="76200">
            <a:solidFill>
              <a:srgbClr val="17365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8" name="Google Shape;348;p22"/>
          <p:cNvSpPr txBox="1"/>
          <p:nvPr/>
        </p:nvSpPr>
        <p:spPr>
          <a:xfrm>
            <a:off x="2699792" y="1000096"/>
            <a:ext cx="439248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20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INICIO DEL EJERCICIO DE APRECIACIÓN</a:t>
            </a:r>
            <a:endParaRPr b="1" sz="20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9" name="Google Shape;34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3413" y="1783296"/>
            <a:ext cx="2645245" cy="2753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diseno\Desktop\plantilla-2-ufps.jpg" id="355" name="Google Shape;35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4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B7CCE4"/>
              </a:solidFill>
            </a:endParaRPr>
          </a:p>
        </p:txBody>
      </p:sp>
      <p:cxnSp>
        <p:nvCxnSpPr>
          <p:cNvPr id="357" name="Google Shape;357;p23"/>
          <p:cNvCxnSpPr/>
          <p:nvPr/>
        </p:nvCxnSpPr>
        <p:spPr>
          <a:xfrm>
            <a:off x="981944" y="1563638"/>
            <a:ext cx="7704856" cy="0"/>
          </a:xfrm>
          <a:prstGeom prst="straightConnector1">
            <a:avLst/>
          </a:prstGeom>
          <a:noFill/>
          <a:ln cap="flat" cmpd="sng" w="76200">
            <a:solidFill>
              <a:srgbClr val="17365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8" name="Google Shape;358;p23"/>
          <p:cNvSpPr txBox="1"/>
          <p:nvPr/>
        </p:nvSpPr>
        <p:spPr>
          <a:xfrm>
            <a:off x="1499478" y="1000096"/>
            <a:ext cx="741682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20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La delgada línea entre lo memorístico útil y lo insuficiente</a:t>
            </a:r>
            <a:endParaRPr b="1" sz="20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3"/>
          <p:cNvSpPr txBox="1"/>
          <p:nvPr/>
        </p:nvSpPr>
        <p:spPr>
          <a:xfrm>
            <a:off x="2123728" y="1912024"/>
            <a:ext cx="5472608" cy="2477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C" sz="1800">
                <a:solidFill>
                  <a:srgbClr val="342216"/>
                </a:solidFill>
                <a:latin typeface="arial"/>
                <a:ea typeface="arial"/>
                <a:cs typeface="arial"/>
                <a:sym typeface="arial"/>
              </a:rPr>
              <a:t>Fue hace ya muchos, muchos años,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C" sz="1800">
                <a:solidFill>
                  <a:srgbClr val="342216"/>
                </a:solidFill>
                <a:latin typeface="arial"/>
                <a:ea typeface="arial"/>
                <a:cs typeface="arial"/>
                <a:sym typeface="arial"/>
              </a:rPr>
              <a:t>en un reino junto al mar,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C" sz="1800">
                <a:solidFill>
                  <a:srgbClr val="342216"/>
                </a:solidFill>
                <a:latin typeface="arial"/>
                <a:ea typeface="arial"/>
                <a:cs typeface="arial"/>
                <a:sym typeface="arial"/>
              </a:rPr>
              <a:t>habitaba una doncella a quien tal vez conozcan por el nombre de Annabel Lee;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C" sz="1800">
                <a:solidFill>
                  <a:srgbClr val="342216"/>
                </a:solidFill>
                <a:latin typeface="arial"/>
                <a:ea typeface="arial"/>
                <a:cs typeface="arial"/>
                <a:sym typeface="arial"/>
              </a:rPr>
              <a:t> y esta dama vivía sin otro deseo que el de amarme,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C" sz="1800">
                <a:solidFill>
                  <a:srgbClr val="342216"/>
                </a:solidFill>
                <a:latin typeface="arial"/>
                <a:ea typeface="arial"/>
                <a:cs typeface="arial"/>
                <a:sym typeface="arial"/>
              </a:rPr>
              <a:t> y de ser amada por mí.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422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100">
                <a:solidFill>
                  <a:srgbClr val="342216"/>
                </a:solidFill>
                <a:latin typeface="arial"/>
                <a:ea typeface="arial"/>
                <a:cs typeface="arial"/>
                <a:sym typeface="arial"/>
              </a:rPr>
              <a:t>Edgar Allan Poe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diseno\Desktop\plantilla-2-ufps.jpg" id="365" name="Google Shape;36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4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24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B7CCE4"/>
              </a:solidFill>
            </a:endParaRPr>
          </a:p>
        </p:txBody>
      </p:sp>
      <p:cxnSp>
        <p:nvCxnSpPr>
          <p:cNvPr id="367" name="Google Shape;367;p24"/>
          <p:cNvCxnSpPr/>
          <p:nvPr/>
        </p:nvCxnSpPr>
        <p:spPr>
          <a:xfrm>
            <a:off x="981944" y="1563638"/>
            <a:ext cx="7704856" cy="0"/>
          </a:xfrm>
          <a:prstGeom prst="straightConnector1">
            <a:avLst/>
          </a:prstGeom>
          <a:noFill/>
          <a:ln cap="flat" cmpd="sng" w="76200">
            <a:solidFill>
              <a:srgbClr val="17365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8" name="Google Shape;368;p24"/>
          <p:cNvSpPr txBox="1"/>
          <p:nvPr/>
        </p:nvSpPr>
        <p:spPr>
          <a:xfrm>
            <a:off x="1499478" y="1000096"/>
            <a:ext cx="741682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20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La delgada línea entre lo memorístico útil y lo insuficiente</a:t>
            </a:r>
            <a:endParaRPr b="1" sz="20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24"/>
          <p:cNvSpPr txBox="1"/>
          <p:nvPr/>
        </p:nvSpPr>
        <p:spPr>
          <a:xfrm>
            <a:off x="2123728" y="1912024"/>
            <a:ext cx="5472608" cy="22621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C" sz="1800">
                <a:solidFill>
                  <a:srgbClr val="342216"/>
                </a:solidFill>
                <a:latin typeface="arial"/>
                <a:ea typeface="arial"/>
                <a:cs typeface="arial"/>
                <a:sym typeface="arial"/>
              </a:rPr>
              <a:t>It was many and many a year ago,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C" sz="1800">
                <a:solidFill>
                  <a:srgbClr val="342216"/>
                </a:solidFill>
                <a:latin typeface="arial"/>
                <a:ea typeface="arial"/>
                <a:cs typeface="arial"/>
                <a:sym typeface="arial"/>
              </a:rPr>
              <a:t>   In a kingdom by the sea,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C" sz="1800">
                <a:solidFill>
                  <a:srgbClr val="342216"/>
                </a:solidFill>
                <a:latin typeface="arial"/>
                <a:ea typeface="arial"/>
                <a:cs typeface="arial"/>
                <a:sym typeface="arial"/>
              </a:rPr>
              <a:t>That a maiden there lived whom you may know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C" sz="1800">
                <a:solidFill>
                  <a:srgbClr val="342216"/>
                </a:solidFill>
                <a:latin typeface="arial"/>
                <a:ea typeface="arial"/>
                <a:cs typeface="arial"/>
                <a:sym typeface="arial"/>
              </a:rPr>
              <a:t>   By the name of Annabel Lee;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C" sz="1800">
                <a:solidFill>
                  <a:srgbClr val="342216"/>
                </a:solidFill>
                <a:latin typeface="arial"/>
                <a:ea typeface="arial"/>
                <a:cs typeface="arial"/>
                <a:sym typeface="arial"/>
              </a:rPr>
              <a:t>And this maiden she lived with no other thought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C" sz="1800">
                <a:solidFill>
                  <a:srgbClr val="342216"/>
                </a:solidFill>
                <a:latin typeface="arial"/>
                <a:ea typeface="arial"/>
                <a:cs typeface="arial"/>
                <a:sym typeface="arial"/>
              </a:rPr>
              <a:t>   Than to love and be loved by me.</a:t>
            </a:r>
            <a:endParaRPr sz="1800">
              <a:solidFill>
                <a:srgbClr val="3422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422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422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100">
                <a:solidFill>
                  <a:srgbClr val="342216"/>
                </a:solidFill>
                <a:latin typeface="arial"/>
                <a:ea typeface="arial"/>
                <a:cs typeface="arial"/>
                <a:sym typeface="arial"/>
              </a:rPr>
              <a:t>Edgar Allan Poe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diseno\Desktop\plantilla-2-ufps.jpg" id="107" name="Google Shape;10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cxnSp>
        <p:nvCxnSpPr>
          <p:cNvPr id="109" name="Google Shape;109;p3"/>
          <p:cNvCxnSpPr/>
          <p:nvPr/>
        </p:nvCxnSpPr>
        <p:spPr>
          <a:xfrm>
            <a:off x="905162" y="1059582"/>
            <a:ext cx="7704856" cy="0"/>
          </a:xfrm>
          <a:prstGeom prst="straightConnector1">
            <a:avLst/>
          </a:prstGeom>
          <a:noFill/>
          <a:ln cap="flat" cmpd="sng" w="76200">
            <a:solidFill>
              <a:srgbClr val="17365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0" name="Google Shape;110;p3"/>
          <p:cNvCxnSpPr/>
          <p:nvPr/>
        </p:nvCxnSpPr>
        <p:spPr>
          <a:xfrm>
            <a:off x="1149468" y="4443958"/>
            <a:ext cx="7704856" cy="0"/>
          </a:xfrm>
          <a:prstGeom prst="straightConnector1">
            <a:avLst/>
          </a:prstGeom>
          <a:noFill/>
          <a:ln cap="flat" cmpd="sng" w="76200">
            <a:solidFill>
              <a:srgbClr val="17365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1" name="Google Shape;111;p3"/>
          <p:cNvSpPr/>
          <p:nvPr/>
        </p:nvSpPr>
        <p:spPr>
          <a:xfrm>
            <a:off x="1528917" y="1733495"/>
            <a:ext cx="111761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021795</a:t>
            </a:r>
            <a:endParaRPr/>
          </a:p>
        </p:txBody>
      </p:sp>
      <p:sp>
        <p:nvSpPr>
          <p:cNvPr id="112" name="Google Shape;112;p3"/>
          <p:cNvSpPr/>
          <p:nvPr/>
        </p:nvSpPr>
        <p:spPr>
          <a:xfrm>
            <a:off x="1043608" y="1496276"/>
            <a:ext cx="2088232" cy="936104"/>
          </a:xfrm>
          <a:prstGeom prst="frame">
            <a:avLst>
              <a:gd fmla="val 12500" name="adj1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3647964" y="2259734"/>
            <a:ext cx="3816424" cy="1754326"/>
          </a:xfrm>
          <a:prstGeom prst="rect">
            <a:avLst/>
          </a:prstGeom>
          <a:noFill/>
          <a:ln cap="flat" cmpd="sng" w="9525">
            <a:solidFill>
              <a:srgbClr val="B2A0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18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Establece los parámetros de autoevaluación, verificación y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18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evaluación de las condiciones de calidad de programa para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18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obtener, modificar y renovar el Registro Calificado,</a:t>
            </a:r>
            <a:endParaRPr b="1" sz="18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diseno\Desktop\plantilla-2-ufps.jpg" id="119" name="Google Shape;11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cxnSp>
        <p:nvCxnSpPr>
          <p:cNvPr id="121" name="Google Shape;121;p4"/>
          <p:cNvCxnSpPr/>
          <p:nvPr/>
        </p:nvCxnSpPr>
        <p:spPr>
          <a:xfrm>
            <a:off x="905162" y="1059582"/>
            <a:ext cx="7704856" cy="0"/>
          </a:xfrm>
          <a:prstGeom prst="straightConnector1">
            <a:avLst/>
          </a:prstGeom>
          <a:noFill/>
          <a:ln cap="flat" cmpd="sng" w="76200">
            <a:solidFill>
              <a:srgbClr val="17365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2" name="Google Shape;122;p4"/>
          <p:cNvCxnSpPr/>
          <p:nvPr/>
        </p:nvCxnSpPr>
        <p:spPr>
          <a:xfrm>
            <a:off x="1149468" y="4443958"/>
            <a:ext cx="7704856" cy="0"/>
          </a:xfrm>
          <a:prstGeom prst="straightConnector1">
            <a:avLst/>
          </a:prstGeom>
          <a:noFill/>
          <a:ln cap="flat" cmpd="sng" w="76200">
            <a:solidFill>
              <a:srgbClr val="17365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3" name="Google Shape;123;p4"/>
          <p:cNvSpPr/>
          <p:nvPr/>
        </p:nvSpPr>
        <p:spPr>
          <a:xfrm>
            <a:off x="1027736" y="1678341"/>
            <a:ext cx="183633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PROFESORES</a:t>
            </a:r>
            <a:endParaRPr/>
          </a:p>
        </p:txBody>
      </p:sp>
      <p:sp>
        <p:nvSpPr>
          <p:cNvPr id="124" name="Google Shape;124;p4"/>
          <p:cNvSpPr/>
          <p:nvPr/>
        </p:nvSpPr>
        <p:spPr>
          <a:xfrm>
            <a:off x="905162" y="1441121"/>
            <a:ext cx="2088232" cy="936104"/>
          </a:xfrm>
          <a:prstGeom prst="frame">
            <a:avLst>
              <a:gd fmla="val 12500" name="adj1"/>
            </a:avLst>
          </a:prstGeom>
          <a:solidFill>
            <a:schemeClr val="accent2"/>
          </a:solidFill>
          <a:ln cap="flat" cmpd="sng" w="25400">
            <a:solidFill>
              <a:srgbClr val="8C3A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3089035" y="2269675"/>
            <a:ext cx="5013256" cy="2062103"/>
          </a:xfrm>
          <a:prstGeom prst="rect">
            <a:avLst/>
          </a:prstGeom>
          <a:noFill/>
          <a:ln cap="flat" cmpd="sng" w="9525">
            <a:solidFill>
              <a:srgbClr val="B2A0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Procesos de seguimiento y evaluación del profesor que den cuenta de: la articulación de la evaluación y seguimiento de profesores con el estatuto de profesores o el haga sus veces y los demás documentos debidamente aprobados por las autoridades o instancias competentes de la institución; </a:t>
            </a:r>
            <a:r>
              <a:rPr lang="es-EC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el fortalecimiento de las competencias genéricas, pedagógicas y aquellas que la institución defina</a:t>
            </a:r>
            <a:endParaRPr sz="16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1441848" y="2840950"/>
            <a:ext cx="1008112" cy="919554"/>
          </a:xfrm>
          <a:prstGeom prst="dodecagon">
            <a:avLst/>
          </a:prstGeom>
          <a:solidFill>
            <a:schemeClr val="accent5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3661048" y="1621141"/>
            <a:ext cx="3672408" cy="576064"/>
          </a:xfrm>
          <a:prstGeom prst="rect">
            <a:avLst/>
          </a:prstGeom>
          <a:solidFill>
            <a:srgbClr val="D99593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Permanencia, desarrollo y capacitacion profesoral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diseno\Desktop\plantilla-2-ufps.jpg" id="133" name="Google Shape;13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5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cxnSp>
        <p:nvCxnSpPr>
          <p:cNvPr id="135" name="Google Shape;135;p5"/>
          <p:cNvCxnSpPr/>
          <p:nvPr/>
        </p:nvCxnSpPr>
        <p:spPr>
          <a:xfrm>
            <a:off x="811057" y="915566"/>
            <a:ext cx="7704856" cy="0"/>
          </a:xfrm>
          <a:prstGeom prst="straightConnector1">
            <a:avLst/>
          </a:prstGeom>
          <a:noFill/>
          <a:ln cap="flat" cmpd="sng" w="76200">
            <a:solidFill>
              <a:srgbClr val="17365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6" name="Google Shape;136;p5"/>
          <p:cNvCxnSpPr/>
          <p:nvPr/>
        </p:nvCxnSpPr>
        <p:spPr>
          <a:xfrm>
            <a:off x="1149468" y="4443958"/>
            <a:ext cx="7704856" cy="0"/>
          </a:xfrm>
          <a:prstGeom prst="straightConnector1">
            <a:avLst/>
          </a:prstGeom>
          <a:noFill/>
          <a:ln cap="flat" cmpd="sng" w="76200">
            <a:solidFill>
              <a:srgbClr val="17365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7" name="Google Shape;137;p5"/>
          <p:cNvSpPr/>
          <p:nvPr/>
        </p:nvSpPr>
        <p:spPr>
          <a:xfrm>
            <a:off x="876415" y="1432084"/>
            <a:ext cx="29321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Aspectos Curriculares</a:t>
            </a:r>
            <a:endParaRPr/>
          </a:p>
        </p:txBody>
      </p:sp>
      <p:sp>
        <p:nvSpPr>
          <p:cNvPr id="138" name="Google Shape;138;p5"/>
          <p:cNvSpPr/>
          <p:nvPr/>
        </p:nvSpPr>
        <p:spPr>
          <a:xfrm>
            <a:off x="725095" y="1179614"/>
            <a:ext cx="3234790" cy="936104"/>
          </a:xfrm>
          <a:prstGeom prst="frame">
            <a:avLst>
              <a:gd fmla="val 12500" name="adj1"/>
            </a:avLst>
          </a:prstGeom>
          <a:solidFill>
            <a:schemeClr val="accent2"/>
          </a:solidFill>
          <a:ln cap="flat" cmpd="sng" w="25400">
            <a:solidFill>
              <a:srgbClr val="8C3A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4208571" y="1851050"/>
            <a:ext cx="4240081" cy="2308324"/>
          </a:xfrm>
          <a:prstGeom prst="rect">
            <a:avLst/>
          </a:prstGeom>
          <a:noFill/>
          <a:ln cap="flat" cmpd="sng" w="9525">
            <a:solidFill>
              <a:srgbClr val="B2A0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Procesos de seguimiento y evaluación del profesor que den cuenta de: la articulación de la evaluación y seguimiento de profesores con el estatuto de profesores o el haga sus veces y los demás documentos debidamente aprobados por las autoridades o instancias competentes de la institución; </a:t>
            </a:r>
            <a:r>
              <a:rPr lang="es-EC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el fortalecimiento de las competencias genéricas, pedagógicas y aquellas que la institución defina</a:t>
            </a:r>
            <a:endParaRPr sz="16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1855807" y="2576494"/>
            <a:ext cx="1008112" cy="919554"/>
          </a:xfrm>
          <a:prstGeom prst="dodecagon">
            <a:avLst/>
          </a:prstGeom>
          <a:solidFill>
            <a:schemeClr val="accent5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4446837" y="1144052"/>
            <a:ext cx="3672408" cy="576064"/>
          </a:xfrm>
          <a:prstGeom prst="rect">
            <a:avLst/>
          </a:prstGeom>
          <a:solidFill>
            <a:srgbClr val="D99593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MECANISMOS DE EVALUACIÓN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diseno\Desktop\plantilla-2-ufps.jpg" id="147" name="Google Shape;14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6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cxnSp>
        <p:nvCxnSpPr>
          <p:cNvPr id="149" name="Google Shape;149;p6"/>
          <p:cNvCxnSpPr/>
          <p:nvPr/>
        </p:nvCxnSpPr>
        <p:spPr>
          <a:xfrm>
            <a:off x="811057" y="915566"/>
            <a:ext cx="7704856" cy="0"/>
          </a:xfrm>
          <a:prstGeom prst="straightConnector1">
            <a:avLst/>
          </a:prstGeom>
          <a:noFill/>
          <a:ln cap="flat" cmpd="sng" w="76200">
            <a:solidFill>
              <a:srgbClr val="17365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0" name="Google Shape;150;p6"/>
          <p:cNvCxnSpPr/>
          <p:nvPr/>
        </p:nvCxnSpPr>
        <p:spPr>
          <a:xfrm>
            <a:off x="981944" y="4443958"/>
            <a:ext cx="7704856" cy="0"/>
          </a:xfrm>
          <a:prstGeom prst="straightConnector1">
            <a:avLst/>
          </a:prstGeom>
          <a:noFill/>
          <a:ln cap="flat" cmpd="sng" w="76200">
            <a:solidFill>
              <a:srgbClr val="17365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1" name="Google Shape;151;p6"/>
          <p:cNvSpPr/>
          <p:nvPr/>
        </p:nvSpPr>
        <p:spPr>
          <a:xfrm>
            <a:off x="876415" y="1432084"/>
            <a:ext cx="29321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Aspectos Curriculares</a:t>
            </a:r>
            <a:endParaRPr/>
          </a:p>
        </p:txBody>
      </p:sp>
      <p:sp>
        <p:nvSpPr>
          <p:cNvPr id="152" name="Google Shape;152;p6"/>
          <p:cNvSpPr/>
          <p:nvPr/>
        </p:nvSpPr>
        <p:spPr>
          <a:xfrm>
            <a:off x="725095" y="1179614"/>
            <a:ext cx="3234790" cy="936104"/>
          </a:xfrm>
          <a:prstGeom prst="frame">
            <a:avLst>
              <a:gd fmla="val 12500" name="adj1"/>
            </a:avLst>
          </a:prstGeom>
          <a:solidFill>
            <a:schemeClr val="accent2"/>
          </a:solidFill>
          <a:ln cap="flat" cmpd="sng" w="25400">
            <a:solidFill>
              <a:srgbClr val="8C3A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4233926" y="2315465"/>
            <a:ext cx="4758115" cy="1569660"/>
          </a:xfrm>
          <a:prstGeom prst="rect">
            <a:avLst/>
          </a:prstGeom>
          <a:noFill/>
          <a:ln cap="flat" cmpd="sng" w="9525">
            <a:solidFill>
              <a:srgbClr val="B2A0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16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Son los mecanismos de medición, seguimiento, evaluación y análisis de los resultados de aprendizaje que deberán articularse de forma plantificada y coherente con el proceso formativo y las actividades académicas.</a:t>
            </a:r>
            <a:endParaRPr b="1" sz="16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6"/>
          <p:cNvSpPr/>
          <p:nvPr/>
        </p:nvSpPr>
        <p:spPr>
          <a:xfrm>
            <a:off x="1855807" y="2576494"/>
            <a:ext cx="1008112" cy="919554"/>
          </a:xfrm>
          <a:prstGeom prst="dodecagon">
            <a:avLst/>
          </a:prstGeom>
          <a:solidFill>
            <a:schemeClr val="accent5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4572000" y="1374884"/>
            <a:ext cx="3672408" cy="576064"/>
          </a:xfrm>
          <a:prstGeom prst="rect">
            <a:avLst/>
          </a:prstGeom>
          <a:solidFill>
            <a:srgbClr val="D99593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CONDICIONES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diseno\Desktop\plantilla-2-ufps.jpg" id="161" name="Google Shape;16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7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cxnSp>
        <p:nvCxnSpPr>
          <p:cNvPr id="163" name="Google Shape;163;p7"/>
          <p:cNvCxnSpPr/>
          <p:nvPr/>
        </p:nvCxnSpPr>
        <p:spPr>
          <a:xfrm>
            <a:off x="811057" y="915566"/>
            <a:ext cx="7704856" cy="0"/>
          </a:xfrm>
          <a:prstGeom prst="straightConnector1">
            <a:avLst/>
          </a:prstGeom>
          <a:noFill/>
          <a:ln cap="flat" cmpd="sng" w="76200">
            <a:solidFill>
              <a:srgbClr val="17365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4" name="Google Shape;164;p7"/>
          <p:cNvCxnSpPr/>
          <p:nvPr/>
        </p:nvCxnSpPr>
        <p:spPr>
          <a:xfrm>
            <a:off x="981944" y="4443958"/>
            <a:ext cx="7704856" cy="0"/>
          </a:xfrm>
          <a:prstGeom prst="straightConnector1">
            <a:avLst/>
          </a:prstGeom>
          <a:noFill/>
          <a:ln cap="flat" cmpd="sng" w="76200">
            <a:solidFill>
              <a:srgbClr val="17365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5" name="Google Shape;165;p7"/>
          <p:cNvSpPr txBox="1"/>
          <p:nvPr/>
        </p:nvSpPr>
        <p:spPr>
          <a:xfrm>
            <a:off x="304579" y="1881246"/>
            <a:ext cx="8534841" cy="2062103"/>
          </a:xfrm>
          <a:prstGeom prst="rect">
            <a:avLst/>
          </a:prstGeom>
          <a:noFill/>
          <a:ln cap="flat" cmpd="sng" w="9525">
            <a:solidFill>
              <a:srgbClr val="B2A0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16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Descripción de los siguientes aspectos: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16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mecanismos de evaluación en coherencia con las políticas institucionales, el </a:t>
            </a:r>
            <a:r>
              <a:rPr b="1" lang="es-EC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proceso formativo</a:t>
            </a:r>
            <a:r>
              <a:rPr b="1" lang="es-EC" sz="16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, los resultados de aprendizaje y el modelo o modelos pedagógicos; justificación de los mecanismos de evaluación propuestos, teniendo en cuenta las dinámicas cambiantes del entorno; articulación de los mecanismos de evaluación con el proceso </a:t>
            </a:r>
            <a:r>
              <a:rPr b="1" lang="es-EC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formativo</a:t>
            </a:r>
            <a:r>
              <a:rPr b="1" lang="es-EC" sz="16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 y las actividades académicas; mecanismos de </a:t>
            </a:r>
            <a:r>
              <a:rPr b="1" lang="es-EC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retroalimentación</a:t>
            </a:r>
            <a:r>
              <a:rPr b="1" lang="es-EC" sz="16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 a los estudiantes; y las estrategias y mecanismos que permitan avanzar gradualmente en las condiciones de accesibilidad de la comunidad educativa a los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16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mecanismos de evaluación.</a:t>
            </a: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304579" y="1200151"/>
            <a:ext cx="3672408" cy="576064"/>
          </a:xfrm>
          <a:prstGeom prst="rect">
            <a:avLst/>
          </a:prstGeom>
          <a:solidFill>
            <a:srgbClr val="D99593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EVIDENCIAS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diseno\Desktop\plantilla-2-ufps.jpg" id="172" name="Google Shape;17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5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8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B7CCE4"/>
              </a:solidFill>
            </a:endParaRPr>
          </a:p>
        </p:txBody>
      </p:sp>
      <p:sp>
        <p:nvSpPr>
          <p:cNvPr id="174" name="Google Shape;174;p8"/>
          <p:cNvSpPr txBox="1"/>
          <p:nvPr/>
        </p:nvSpPr>
        <p:spPr>
          <a:xfrm>
            <a:off x="3131840" y="1826989"/>
            <a:ext cx="612068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400">
                <a:solidFill>
                  <a:srgbClr val="B7CCE4"/>
                </a:solidFill>
                <a:latin typeface="Calibri"/>
                <a:ea typeface="Calibri"/>
                <a:cs typeface="Calibri"/>
                <a:sym typeface="Calibri"/>
              </a:rPr>
              <a:t>¿ MAYOR ESFUERZO?</a:t>
            </a:r>
            <a:endParaRPr b="1" sz="4400">
              <a:solidFill>
                <a:srgbClr val="B7CCE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8536" y="1347614"/>
            <a:ext cx="2004029" cy="2448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diseno\Desktop\plantilla-2-ufps.jpg" id="181" name="Google Shape;18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5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7128" y="849222"/>
            <a:ext cx="3429744" cy="3445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2018-08-13T21:41:40Z</dcterms:created>
  <dc:creator>diseno</dc:creator>
</cp:coreProperties>
</file>