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0" r:id="rId2"/>
    <p:sldId id="293" r:id="rId3"/>
    <p:sldId id="337" r:id="rId4"/>
    <p:sldId id="299" r:id="rId5"/>
    <p:sldId id="338" r:id="rId6"/>
    <p:sldId id="294" r:id="rId7"/>
    <p:sldId id="339" r:id="rId8"/>
    <p:sldId id="341" r:id="rId9"/>
    <p:sldId id="340" r:id="rId10"/>
    <p:sldId id="342" r:id="rId11"/>
    <p:sldId id="343" r:id="rId12"/>
    <p:sldId id="344" r:id="rId13"/>
    <p:sldId id="296" r:id="rId14"/>
    <p:sldId id="345" r:id="rId15"/>
    <p:sldId id="346" r:id="rId16"/>
    <p:sldId id="347" r:id="rId17"/>
    <p:sldId id="348" r:id="rId18"/>
    <p:sldId id="349" r:id="rId19"/>
    <p:sldId id="350" r:id="rId20"/>
    <p:sldId id="351" r:id="rId21"/>
    <p:sldId id="334" r:id="rId22"/>
    <p:sldId id="335" r:id="rId23"/>
  </p:sldIdLst>
  <p:sldSz cx="9144000" cy="5143500" type="screen16x9"/>
  <p:notesSz cx="9144000" cy="6858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0" autoAdjust="0"/>
    <p:restoredTop sz="94668" autoAdjust="0"/>
  </p:normalViewPr>
  <p:slideViewPr>
    <p:cSldViewPr>
      <p:cViewPr varScale="1">
        <p:scale>
          <a:sx n="92" d="100"/>
          <a:sy n="92" d="100"/>
        </p:scale>
        <p:origin x="678"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5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CCE17A63-AA23-47A9-95F1-85FA924EA8EA}" type="datetimeFigureOut">
              <a:rPr lang="es-CO" smtClean="0"/>
              <a:t>8/11/2022</a:t>
            </a:fld>
            <a:endParaRPr lang="es-CO"/>
          </a:p>
        </p:txBody>
      </p:sp>
      <p:sp>
        <p:nvSpPr>
          <p:cNvPr id="4" name="3 Marcador de imagen de diapositiva"/>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05ABBCEB-B046-4A29-A29C-FC78CD372580}" type="slidenum">
              <a:rPr lang="es-CO" smtClean="0"/>
              <a:t>‹Nº›</a:t>
            </a:fld>
            <a:endParaRPr lang="es-CO"/>
          </a:p>
        </p:txBody>
      </p:sp>
    </p:spTree>
    <p:extLst>
      <p:ext uri="{BB962C8B-B14F-4D97-AF65-F5344CB8AC3E}">
        <p14:creationId xmlns:p14="http://schemas.microsoft.com/office/powerpoint/2010/main" val="4122218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1</a:t>
            </a:fld>
            <a:endParaRPr lang="es-CO"/>
          </a:p>
        </p:txBody>
      </p:sp>
    </p:spTree>
    <p:extLst>
      <p:ext uri="{BB962C8B-B14F-4D97-AF65-F5344CB8AC3E}">
        <p14:creationId xmlns:p14="http://schemas.microsoft.com/office/powerpoint/2010/main" val="904522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10</a:t>
            </a:fld>
            <a:endParaRPr lang="es-CO"/>
          </a:p>
        </p:txBody>
      </p:sp>
    </p:spTree>
    <p:extLst>
      <p:ext uri="{BB962C8B-B14F-4D97-AF65-F5344CB8AC3E}">
        <p14:creationId xmlns:p14="http://schemas.microsoft.com/office/powerpoint/2010/main" val="2080912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11</a:t>
            </a:fld>
            <a:endParaRPr lang="es-CO"/>
          </a:p>
        </p:txBody>
      </p:sp>
    </p:spTree>
    <p:extLst>
      <p:ext uri="{BB962C8B-B14F-4D97-AF65-F5344CB8AC3E}">
        <p14:creationId xmlns:p14="http://schemas.microsoft.com/office/powerpoint/2010/main" val="124483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12</a:t>
            </a:fld>
            <a:endParaRPr lang="es-CO"/>
          </a:p>
        </p:txBody>
      </p:sp>
    </p:spTree>
    <p:extLst>
      <p:ext uri="{BB962C8B-B14F-4D97-AF65-F5344CB8AC3E}">
        <p14:creationId xmlns:p14="http://schemas.microsoft.com/office/powerpoint/2010/main" val="2650054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13</a:t>
            </a:fld>
            <a:endParaRPr lang="es-CO"/>
          </a:p>
        </p:txBody>
      </p:sp>
    </p:spTree>
    <p:extLst>
      <p:ext uri="{BB962C8B-B14F-4D97-AF65-F5344CB8AC3E}">
        <p14:creationId xmlns:p14="http://schemas.microsoft.com/office/powerpoint/2010/main" val="743633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14</a:t>
            </a:fld>
            <a:endParaRPr lang="es-CO"/>
          </a:p>
        </p:txBody>
      </p:sp>
    </p:spTree>
    <p:extLst>
      <p:ext uri="{BB962C8B-B14F-4D97-AF65-F5344CB8AC3E}">
        <p14:creationId xmlns:p14="http://schemas.microsoft.com/office/powerpoint/2010/main" val="1048949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15</a:t>
            </a:fld>
            <a:endParaRPr lang="es-CO"/>
          </a:p>
        </p:txBody>
      </p:sp>
    </p:spTree>
    <p:extLst>
      <p:ext uri="{BB962C8B-B14F-4D97-AF65-F5344CB8AC3E}">
        <p14:creationId xmlns:p14="http://schemas.microsoft.com/office/powerpoint/2010/main" val="199738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16</a:t>
            </a:fld>
            <a:endParaRPr lang="es-CO"/>
          </a:p>
        </p:txBody>
      </p:sp>
    </p:spTree>
    <p:extLst>
      <p:ext uri="{BB962C8B-B14F-4D97-AF65-F5344CB8AC3E}">
        <p14:creationId xmlns:p14="http://schemas.microsoft.com/office/powerpoint/2010/main" val="2473669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17</a:t>
            </a:fld>
            <a:endParaRPr lang="es-CO"/>
          </a:p>
        </p:txBody>
      </p:sp>
    </p:spTree>
    <p:extLst>
      <p:ext uri="{BB962C8B-B14F-4D97-AF65-F5344CB8AC3E}">
        <p14:creationId xmlns:p14="http://schemas.microsoft.com/office/powerpoint/2010/main" val="4277229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18</a:t>
            </a:fld>
            <a:endParaRPr lang="es-CO"/>
          </a:p>
        </p:txBody>
      </p:sp>
    </p:spTree>
    <p:extLst>
      <p:ext uri="{BB962C8B-B14F-4D97-AF65-F5344CB8AC3E}">
        <p14:creationId xmlns:p14="http://schemas.microsoft.com/office/powerpoint/2010/main" val="2909610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19</a:t>
            </a:fld>
            <a:endParaRPr lang="es-CO"/>
          </a:p>
        </p:txBody>
      </p:sp>
    </p:spTree>
    <p:extLst>
      <p:ext uri="{BB962C8B-B14F-4D97-AF65-F5344CB8AC3E}">
        <p14:creationId xmlns:p14="http://schemas.microsoft.com/office/powerpoint/2010/main" val="3625563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2</a:t>
            </a:fld>
            <a:endParaRPr lang="es-CO"/>
          </a:p>
        </p:txBody>
      </p:sp>
    </p:spTree>
    <p:extLst>
      <p:ext uri="{BB962C8B-B14F-4D97-AF65-F5344CB8AC3E}">
        <p14:creationId xmlns:p14="http://schemas.microsoft.com/office/powerpoint/2010/main" val="4075173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20</a:t>
            </a:fld>
            <a:endParaRPr lang="es-CO"/>
          </a:p>
        </p:txBody>
      </p:sp>
    </p:spTree>
    <p:extLst>
      <p:ext uri="{BB962C8B-B14F-4D97-AF65-F5344CB8AC3E}">
        <p14:creationId xmlns:p14="http://schemas.microsoft.com/office/powerpoint/2010/main" val="3154567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21</a:t>
            </a:fld>
            <a:endParaRPr lang="es-CO"/>
          </a:p>
        </p:txBody>
      </p:sp>
    </p:spTree>
    <p:extLst>
      <p:ext uri="{BB962C8B-B14F-4D97-AF65-F5344CB8AC3E}">
        <p14:creationId xmlns:p14="http://schemas.microsoft.com/office/powerpoint/2010/main" val="1825597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22</a:t>
            </a:fld>
            <a:endParaRPr lang="es-CO"/>
          </a:p>
        </p:txBody>
      </p:sp>
    </p:spTree>
    <p:extLst>
      <p:ext uri="{BB962C8B-B14F-4D97-AF65-F5344CB8AC3E}">
        <p14:creationId xmlns:p14="http://schemas.microsoft.com/office/powerpoint/2010/main" val="3942609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3</a:t>
            </a:fld>
            <a:endParaRPr lang="es-CO"/>
          </a:p>
        </p:txBody>
      </p:sp>
    </p:spTree>
    <p:extLst>
      <p:ext uri="{BB962C8B-B14F-4D97-AF65-F5344CB8AC3E}">
        <p14:creationId xmlns:p14="http://schemas.microsoft.com/office/powerpoint/2010/main" val="3474387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4</a:t>
            </a:fld>
            <a:endParaRPr lang="es-CO"/>
          </a:p>
        </p:txBody>
      </p:sp>
    </p:spTree>
    <p:extLst>
      <p:ext uri="{BB962C8B-B14F-4D97-AF65-F5344CB8AC3E}">
        <p14:creationId xmlns:p14="http://schemas.microsoft.com/office/powerpoint/2010/main" val="3540471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5</a:t>
            </a:fld>
            <a:endParaRPr lang="es-CO"/>
          </a:p>
        </p:txBody>
      </p:sp>
    </p:spTree>
    <p:extLst>
      <p:ext uri="{BB962C8B-B14F-4D97-AF65-F5344CB8AC3E}">
        <p14:creationId xmlns:p14="http://schemas.microsoft.com/office/powerpoint/2010/main" val="2054025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6</a:t>
            </a:fld>
            <a:endParaRPr lang="es-CO"/>
          </a:p>
        </p:txBody>
      </p:sp>
    </p:spTree>
    <p:extLst>
      <p:ext uri="{BB962C8B-B14F-4D97-AF65-F5344CB8AC3E}">
        <p14:creationId xmlns:p14="http://schemas.microsoft.com/office/powerpoint/2010/main" val="2964990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7</a:t>
            </a:fld>
            <a:endParaRPr lang="es-CO"/>
          </a:p>
        </p:txBody>
      </p:sp>
    </p:spTree>
    <p:extLst>
      <p:ext uri="{BB962C8B-B14F-4D97-AF65-F5344CB8AC3E}">
        <p14:creationId xmlns:p14="http://schemas.microsoft.com/office/powerpoint/2010/main" val="81906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8</a:t>
            </a:fld>
            <a:endParaRPr lang="es-CO"/>
          </a:p>
        </p:txBody>
      </p:sp>
    </p:spTree>
    <p:extLst>
      <p:ext uri="{BB962C8B-B14F-4D97-AF65-F5344CB8AC3E}">
        <p14:creationId xmlns:p14="http://schemas.microsoft.com/office/powerpoint/2010/main" val="3885537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9</a:t>
            </a:fld>
            <a:endParaRPr lang="es-CO"/>
          </a:p>
        </p:txBody>
      </p:sp>
    </p:spTree>
    <p:extLst>
      <p:ext uri="{BB962C8B-B14F-4D97-AF65-F5344CB8AC3E}">
        <p14:creationId xmlns:p14="http://schemas.microsoft.com/office/powerpoint/2010/main" val="937117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5C9A28A-ED86-4CC3-9662-970610774B1B}" type="datetimeFigureOut">
              <a:rPr lang="es-ES" smtClean="0"/>
              <a:t>08/11/2022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948935F-CB01-4C7B-82C4-5660CC5914E5}" type="slidenum">
              <a:rPr lang="es-ES" smtClean="0"/>
              <a:t>‹Nº›</a:t>
            </a:fld>
            <a:endParaRPr lang="es-ES"/>
          </a:p>
        </p:txBody>
      </p:sp>
    </p:spTree>
    <p:extLst>
      <p:ext uri="{BB962C8B-B14F-4D97-AF65-F5344CB8AC3E}">
        <p14:creationId xmlns:p14="http://schemas.microsoft.com/office/powerpoint/2010/main" val="2705153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C9A28A-ED86-4CC3-9662-970610774B1B}" type="datetimeFigureOut">
              <a:rPr lang="es-ES" smtClean="0"/>
              <a:t>08/11/2022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948935F-CB01-4C7B-82C4-5660CC5914E5}" type="slidenum">
              <a:rPr lang="es-ES" smtClean="0"/>
              <a:t>‹Nº›</a:t>
            </a:fld>
            <a:endParaRPr lang="es-ES"/>
          </a:p>
        </p:txBody>
      </p:sp>
    </p:spTree>
    <p:extLst>
      <p:ext uri="{BB962C8B-B14F-4D97-AF65-F5344CB8AC3E}">
        <p14:creationId xmlns:p14="http://schemas.microsoft.com/office/powerpoint/2010/main" val="1419163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79"/>
            <a:ext cx="2057400" cy="4388644"/>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05979"/>
            <a:ext cx="6019800" cy="43886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C9A28A-ED86-4CC3-9662-970610774B1B}" type="datetimeFigureOut">
              <a:rPr lang="es-ES" smtClean="0"/>
              <a:t>08/11/2022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948935F-CB01-4C7B-82C4-5660CC5914E5}" type="slidenum">
              <a:rPr lang="es-ES" smtClean="0"/>
              <a:t>‹Nº›</a:t>
            </a:fld>
            <a:endParaRPr lang="es-ES"/>
          </a:p>
        </p:txBody>
      </p:sp>
    </p:spTree>
    <p:extLst>
      <p:ext uri="{BB962C8B-B14F-4D97-AF65-F5344CB8AC3E}">
        <p14:creationId xmlns:p14="http://schemas.microsoft.com/office/powerpoint/2010/main" val="70757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C9A28A-ED86-4CC3-9662-970610774B1B}" type="datetimeFigureOut">
              <a:rPr lang="es-ES" smtClean="0"/>
              <a:t>08/11/2022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948935F-CB01-4C7B-82C4-5660CC5914E5}" type="slidenum">
              <a:rPr lang="es-ES" smtClean="0"/>
              <a:t>‹Nº›</a:t>
            </a:fld>
            <a:endParaRPr lang="es-ES"/>
          </a:p>
        </p:txBody>
      </p:sp>
    </p:spTree>
    <p:extLst>
      <p:ext uri="{BB962C8B-B14F-4D97-AF65-F5344CB8AC3E}">
        <p14:creationId xmlns:p14="http://schemas.microsoft.com/office/powerpoint/2010/main" val="4185477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5C9A28A-ED86-4CC3-9662-970610774B1B}" type="datetimeFigureOut">
              <a:rPr lang="es-ES" smtClean="0"/>
              <a:t>08/11/2022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948935F-CB01-4C7B-82C4-5660CC5914E5}" type="slidenum">
              <a:rPr lang="es-ES" smtClean="0"/>
              <a:t>‹Nº›</a:t>
            </a:fld>
            <a:endParaRPr lang="es-ES"/>
          </a:p>
        </p:txBody>
      </p:sp>
    </p:spTree>
    <p:extLst>
      <p:ext uri="{BB962C8B-B14F-4D97-AF65-F5344CB8AC3E}">
        <p14:creationId xmlns:p14="http://schemas.microsoft.com/office/powerpoint/2010/main" val="2515291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5C9A28A-ED86-4CC3-9662-970610774B1B}" type="datetimeFigureOut">
              <a:rPr lang="es-ES" smtClean="0"/>
              <a:t>08/11/2022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948935F-CB01-4C7B-82C4-5660CC5914E5}" type="slidenum">
              <a:rPr lang="es-ES" smtClean="0"/>
              <a:t>‹Nº›</a:t>
            </a:fld>
            <a:endParaRPr lang="es-ES"/>
          </a:p>
        </p:txBody>
      </p:sp>
    </p:spTree>
    <p:extLst>
      <p:ext uri="{BB962C8B-B14F-4D97-AF65-F5344CB8AC3E}">
        <p14:creationId xmlns:p14="http://schemas.microsoft.com/office/powerpoint/2010/main" val="527675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5C9A28A-ED86-4CC3-9662-970610774B1B}" type="datetimeFigureOut">
              <a:rPr lang="es-ES" smtClean="0"/>
              <a:t>08/11/2022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948935F-CB01-4C7B-82C4-5660CC5914E5}" type="slidenum">
              <a:rPr lang="es-ES" smtClean="0"/>
              <a:t>‹Nº›</a:t>
            </a:fld>
            <a:endParaRPr lang="es-ES"/>
          </a:p>
        </p:txBody>
      </p:sp>
    </p:spTree>
    <p:extLst>
      <p:ext uri="{BB962C8B-B14F-4D97-AF65-F5344CB8AC3E}">
        <p14:creationId xmlns:p14="http://schemas.microsoft.com/office/powerpoint/2010/main" val="3750854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5C9A28A-ED86-4CC3-9662-970610774B1B}" type="datetimeFigureOut">
              <a:rPr lang="es-ES" smtClean="0"/>
              <a:t>08/11/2022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948935F-CB01-4C7B-82C4-5660CC5914E5}" type="slidenum">
              <a:rPr lang="es-ES" smtClean="0"/>
              <a:t>‹Nº›</a:t>
            </a:fld>
            <a:endParaRPr lang="es-ES"/>
          </a:p>
        </p:txBody>
      </p:sp>
    </p:spTree>
    <p:extLst>
      <p:ext uri="{BB962C8B-B14F-4D97-AF65-F5344CB8AC3E}">
        <p14:creationId xmlns:p14="http://schemas.microsoft.com/office/powerpoint/2010/main" val="2778710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5C9A28A-ED86-4CC3-9662-970610774B1B}" type="datetimeFigureOut">
              <a:rPr lang="es-ES" smtClean="0"/>
              <a:t>08/11/2022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948935F-CB01-4C7B-82C4-5660CC5914E5}" type="slidenum">
              <a:rPr lang="es-ES" smtClean="0"/>
              <a:t>‹Nº›</a:t>
            </a:fld>
            <a:endParaRPr lang="es-ES"/>
          </a:p>
        </p:txBody>
      </p:sp>
    </p:spTree>
    <p:extLst>
      <p:ext uri="{BB962C8B-B14F-4D97-AF65-F5344CB8AC3E}">
        <p14:creationId xmlns:p14="http://schemas.microsoft.com/office/powerpoint/2010/main" val="2119455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5C9A28A-ED86-4CC3-9662-970610774B1B}" type="datetimeFigureOut">
              <a:rPr lang="es-ES" smtClean="0"/>
              <a:t>08/11/2022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948935F-CB01-4C7B-82C4-5660CC5914E5}" type="slidenum">
              <a:rPr lang="es-ES" smtClean="0"/>
              <a:t>‹Nº›</a:t>
            </a:fld>
            <a:endParaRPr lang="es-ES"/>
          </a:p>
        </p:txBody>
      </p:sp>
    </p:spTree>
    <p:extLst>
      <p:ext uri="{BB962C8B-B14F-4D97-AF65-F5344CB8AC3E}">
        <p14:creationId xmlns:p14="http://schemas.microsoft.com/office/powerpoint/2010/main" val="577426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5C9A28A-ED86-4CC3-9662-970610774B1B}" type="datetimeFigureOut">
              <a:rPr lang="es-ES" smtClean="0"/>
              <a:t>08/11/2022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948935F-CB01-4C7B-82C4-5660CC5914E5}" type="slidenum">
              <a:rPr lang="es-ES" smtClean="0"/>
              <a:t>‹Nº›</a:t>
            </a:fld>
            <a:endParaRPr lang="es-ES"/>
          </a:p>
        </p:txBody>
      </p:sp>
    </p:spTree>
    <p:extLst>
      <p:ext uri="{BB962C8B-B14F-4D97-AF65-F5344CB8AC3E}">
        <p14:creationId xmlns:p14="http://schemas.microsoft.com/office/powerpoint/2010/main" val="2461855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5C9A28A-ED86-4CC3-9662-970610774B1B}" type="datetimeFigureOut">
              <a:rPr lang="es-ES" smtClean="0"/>
              <a:t>08/11/2022</a:t>
            </a:fld>
            <a:endParaRPr lang="es-ES"/>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948935F-CB01-4C7B-82C4-5660CC5914E5}" type="slidenum">
              <a:rPr lang="es-ES" smtClean="0"/>
              <a:t>‹Nº›</a:t>
            </a:fld>
            <a:endParaRPr lang="es-ES"/>
          </a:p>
        </p:txBody>
      </p:sp>
    </p:spTree>
    <p:extLst>
      <p:ext uri="{BB962C8B-B14F-4D97-AF65-F5344CB8AC3E}">
        <p14:creationId xmlns:p14="http://schemas.microsoft.com/office/powerpoint/2010/main" val="2852805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a:xfrm>
            <a:off x="457200" y="627534"/>
            <a:ext cx="8229600" cy="3967089"/>
          </a:xfrm>
        </p:spPr>
        <p:txBody>
          <a:bodyPr>
            <a:normAutofit/>
          </a:bodyPr>
          <a:lstStyle/>
          <a:p>
            <a:pPr marL="0" indent="0" algn="ctr">
              <a:buNone/>
            </a:pPr>
            <a:endParaRPr lang="es-ES" b="1" dirty="0" smtClean="0">
              <a:solidFill>
                <a:schemeClr val="tx2">
                  <a:lumMod val="60000"/>
                  <a:lumOff val="40000"/>
                </a:schemeClr>
              </a:solidFill>
              <a:cs typeface="Aharoni" panose="02010803020104030203" pitchFamily="2" charset="-79"/>
            </a:endParaRPr>
          </a:p>
          <a:p>
            <a:pPr marL="0" indent="0" algn="ctr">
              <a:buNone/>
            </a:pPr>
            <a:endParaRPr lang="es-ES" b="1" dirty="0" smtClean="0">
              <a:solidFill>
                <a:schemeClr val="tx2">
                  <a:lumMod val="60000"/>
                  <a:lumOff val="40000"/>
                </a:schemeClr>
              </a:solidFill>
              <a:cs typeface="Aharoni" panose="02010803020104030203" pitchFamily="2" charset="-79"/>
            </a:endParaRPr>
          </a:p>
          <a:p>
            <a:pPr marL="0" indent="0" algn="ctr">
              <a:buNone/>
            </a:pPr>
            <a:endParaRPr lang="es-ES" b="1" dirty="0" smtClean="0">
              <a:solidFill>
                <a:schemeClr val="accent1">
                  <a:lumMod val="60000"/>
                  <a:lumOff val="40000"/>
                </a:schemeClr>
              </a:solidFill>
              <a:cs typeface="Aharoni" panose="02010803020104030203" pitchFamily="2" charset="-79"/>
            </a:endParaRPr>
          </a:p>
          <a:p>
            <a:pPr marL="0" indent="0" algn="ctr">
              <a:buNone/>
            </a:pPr>
            <a:endParaRPr lang="es-ES" b="1" dirty="0" smtClean="0">
              <a:solidFill>
                <a:schemeClr val="tx2">
                  <a:lumMod val="60000"/>
                  <a:lumOff val="40000"/>
                </a:schemeClr>
              </a:solidFill>
              <a:cs typeface="Aharoni" panose="02010803020104030203" pitchFamily="2" charset="-79"/>
            </a:endParaRPr>
          </a:p>
          <a:p>
            <a:pPr marL="0" indent="0" algn="ctr">
              <a:buNone/>
            </a:pPr>
            <a:endParaRPr lang="es-ES" b="1" dirty="0" smtClean="0">
              <a:solidFill>
                <a:schemeClr val="tx2">
                  <a:lumMod val="60000"/>
                  <a:lumOff val="40000"/>
                </a:schemeClr>
              </a:solidFill>
              <a:cs typeface="Aharoni" panose="02010803020104030203" pitchFamily="2" charset="-79"/>
            </a:endParaRPr>
          </a:p>
        </p:txBody>
      </p:sp>
      <p:sp>
        <p:nvSpPr>
          <p:cNvPr id="3" name="CuadroTexto 2"/>
          <p:cNvSpPr txBox="1"/>
          <p:nvPr/>
        </p:nvSpPr>
        <p:spPr>
          <a:xfrm>
            <a:off x="755576" y="2072469"/>
            <a:ext cx="8064896" cy="1077218"/>
          </a:xfrm>
          <a:prstGeom prst="rect">
            <a:avLst/>
          </a:prstGeom>
          <a:noFill/>
        </p:spPr>
        <p:txBody>
          <a:bodyPr wrap="square" rtlCol="0">
            <a:spAutoFit/>
          </a:bodyPr>
          <a:lstStyle/>
          <a:p>
            <a:r>
              <a:rPr lang="es-ES" sz="3200" b="1" dirty="0" smtClean="0">
                <a:solidFill>
                  <a:schemeClr val="accent5"/>
                </a:solidFill>
              </a:rPr>
              <a:t>LA TRANSFORMACIÓN DE LA UNIVERSIDAD:</a:t>
            </a:r>
          </a:p>
          <a:p>
            <a:r>
              <a:rPr lang="es-ES" sz="3200" b="1" dirty="0" smtClean="0">
                <a:solidFill>
                  <a:schemeClr val="accent5"/>
                </a:solidFill>
              </a:rPr>
              <a:t>UNA MIRADA INTERNA Y GLOBAL</a:t>
            </a:r>
            <a:endParaRPr lang="en-US" sz="3200" b="1" dirty="0">
              <a:solidFill>
                <a:schemeClr val="accent5"/>
              </a:solidFill>
            </a:endParaRPr>
          </a:p>
        </p:txBody>
      </p:sp>
    </p:spTree>
    <p:extLst>
      <p:ext uri="{BB962C8B-B14F-4D97-AF65-F5344CB8AC3E}">
        <p14:creationId xmlns:p14="http://schemas.microsoft.com/office/powerpoint/2010/main" val="974125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a:xfrm>
            <a:off x="457201" y="699542"/>
            <a:ext cx="8229600" cy="3967089"/>
          </a:xfrm>
        </p:spPr>
        <p:txBody>
          <a:bodyPr>
            <a:normAutofit/>
          </a:bodyPr>
          <a:lstStyle/>
          <a:p>
            <a:pPr marL="0" indent="0" algn="ctr">
              <a:buNone/>
            </a:pPr>
            <a:endParaRPr lang="es-ES" sz="2400" b="1" dirty="0" smtClean="0">
              <a:solidFill>
                <a:schemeClr val="accent1">
                  <a:lumMod val="60000"/>
                  <a:lumOff val="40000"/>
                </a:schemeClr>
              </a:solidFill>
              <a:cs typeface="Aharoni" panose="02010803020104030203" pitchFamily="2" charset="-79"/>
            </a:endParaRPr>
          </a:p>
          <a:p>
            <a:pPr marL="0" indent="0" algn="just">
              <a:buNone/>
            </a:pPr>
            <a:endParaRPr lang="es-ES" sz="2000" b="1" dirty="0" smtClean="0">
              <a:solidFill>
                <a:schemeClr val="accent2"/>
              </a:solidFill>
              <a:cs typeface="Aharoni" panose="02010803020104030203" pitchFamily="2" charset="-79"/>
            </a:endParaRPr>
          </a:p>
          <a:p>
            <a:pPr algn="just"/>
            <a:r>
              <a:rPr lang="es-ES" sz="2000" b="1" dirty="0">
                <a:solidFill>
                  <a:schemeClr val="accent2"/>
                </a:solidFill>
                <a:cs typeface="Aharoni" panose="02010803020104030203" pitchFamily="2" charset="-79"/>
              </a:rPr>
              <a:t>El artículo 50 de la Resolución 15224 de 2020 se refiere a la renovación de esta condición institucional de calidad, para lo cual, se resalta la necesidad de responder las siguientes preguntas orientadoras: </a:t>
            </a:r>
            <a:endParaRPr lang="es-ES" sz="2000" b="1" dirty="0" smtClean="0">
              <a:solidFill>
                <a:schemeClr val="accent2"/>
              </a:solidFill>
              <a:cs typeface="Aharoni" panose="02010803020104030203" pitchFamily="2" charset="-79"/>
            </a:endParaRPr>
          </a:p>
        </p:txBody>
      </p:sp>
      <p:sp>
        <p:nvSpPr>
          <p:cNvPr id="3" name="CuadroTexto 2"/>
          <p:cNvSpPr txBox="1"/>
          <p:nvPr/>
        </p:nvSpPr>
        <p:spPr>
          <a:xfrm>
            <a:off x="611561" y="708726"/>
            <a:ext cx="8075240" cy="830997"/>
          </a:xfrm>
          <a:prstGeom prst="rect">
            <a:avLst/>
          </a:prstGeom>
          <a:noFill/>
        </p:spPr>
        <p:txBody>
          <a:bodyPr wrap="square" rtlCol="0">
            <a:spAutoFit/>
          </a:bodyPr>
          <a:lstStyle/>
          <a:p>
            <a:r>
              <a:rPr lang="en-US" sz="2400" b="1" dirty="0" smtClean="0">
                <a:solidFill>
                  <a:schemeClr val="accent1"/>
                </a:solidFill>
              </a:rPr>
              <a:t>EJEMPLO EN NOTAS ORIENTADORAS DE CALIDAD EN RENOVACIÓN</a:t>
            </a:r>
            <a:endParaRPr lang="en-US" sz="2400" b="1" dirty="0">
              <a:solidFill>
                <a:schemeClr val="accent1"/>
              </a:solidFill>
            </a:endParaRPr>
          </a:p>
        </p:txBody>
      </p:sp>
      <p:sp>
        <p:nvSpPr>
          <p:cNvPr id="5" name="CuadroTexto 4"/>
          <p:cNvSpPr txBox="1"/>
          <p:nvPr/>
        </p:nvSpPr>
        <p:spPr>
          <a:xfrm>
            <a:off x="1043608" y="2683086"/>
            <a:ext cx="7643193" cy="1200329"/>
          </a:xfrm>
          <a:prstGeom prst="rect">
            <a:avLst/>
          </a:prstGeom>
          <a:noFill/>
        </p:spPr>
        <p:txBody>
          <a:bodyPr wrap="square" rtlCol="0">
            <a:spAutoFit/>
          </a:bodyPr>
          <a:lstStyle/>
          <a:p>
            <a:r>
              <a:rPr lang="es-ES" b="1" i="1" dirty="0"/>
              <a:t>i) ¿Existen evidencias de la implementación de los procesos de inducción profesoral? </a:t>
            </a:r>
          </a:p>
          <a:p>
            <a:r>
              <a:rPr lang="es-ES" b="1" i="1" dirty="0" smtClean="0"/>
              <a:t>k</a:t>
            </a:r>
            <a:r>
              <a:rPr lang="es-ES" b="1" i="1" dirty="0"/>
              <a:t>) ¿Se cuenta con resultados de la implementación de los programas de desarrollo profesoral? </a:t>
            </a:r>
            <a:endParaRPr lang="en-US" b="1" i="1" dirty="0"/>
          </a:p>
        </p:txBody>
      </p:sp>
    </p:spTree>
    <p:extLst>
      <p:ext uri="{BB962C8B-B14F-4D97-AF65-F5344CB8AC3E}">
        <p14:creationId xmlns:p14="http://schemas.microsoft.com/office/powerpoint/2010/main" val="758166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855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a:xfrm>
            <a:off x="457201" y="699542"/>
            <a:ext cx="8229600" cy="3967089"/>
          </a:xfrm>
        </p:spPr>
        <p:txBody>
          <a:bodyPr>
            <a:normAutofit/>
          </a:bodyPr>
          <a:lstStyle/>
          <a:p>
            <a:pPr marL="0" indent="0" algn="ctr">
              <a:buNone/>
            </a:pPr>
            <a:endParaRPr lang="es-ES" sz="2400" b="1" dirty="0" smtClean="0">
              <a:solidFill>
                <a:schemeClr val="accent1">
                  <a:lumMod val="60000"/>
                  <a:lumOff val="40000"/>
                </a:schemeClr>
              </a:solidFill>
              <a:cs typeface="Aharoni" panose="02010803020104030203" pitchFamily="2" charset="-79"/>
            </a:endParaRPr>
          </a:p>
          <a:p>
            <a:pPr marL="0" indent="0" algn="just">
              <a:buNone/>
            </a:pPr>
            <a:endParaRPr lang="es-ES" sz="2000" b="1" dirty="0" smtClean="0">
              <a:solidFill>
                <a:schemeClr val="accent2"/>
              </a:solidFill>
              <a:cs typeface="Aharoni" panose="02010803020104030203" pitchFamily="2" charset="-79"/>
            </a:endParaRPr>
          </a:p>
        </p:txBody>
      </p:sp>
      <p:sp>
        <p:nvSpPr>
          <p:cNvPr id="3" name="CuadroTexto 2"/>
          <p:cNvSpPr txBox="1"/>
          <p:nvPr/>
        </p:nvSpPr>
        <p:spPr>
          <a:xfrm>
            <a:off x="611561" y="708726"/>
            <a:ext cx="8075240" cy="830997"/>
          </a:xfrm>
          <a:prstGeom prst="rect">
            <a:avLst/>
          </a:prstGeom>
          <a:noFill/>
        </p:spPr>
        <p:txBody>
          <a:bodyPr wrap="square" rtlCol="0">
            <a:spAutoFit/>
          </a:bodyPr>
          <a:lstStyle/>
          <a:p>
            <a:r>
              <a:rPr lang="en-US" sz="2400" b="1" dirty="0" smtClean="0">
                <a:solidFill>
                  <a:schemeClr val="accent1"/>
                </a:solidFill>
              </a:rPr>
              <a:t>PARA CONCEPTUALIZAR MEJOR ESTE RETO PODRÍAMOS RECORDAR LAS DOS SESIONES ANTERIORES…</a:t>
            </a:r>
            <a:endParaRPr lang="en-US" sz="2400" b="1" dirty="0">
              <a:solidFill>
                <a:schemeClr val="accent1"/>
              </a:solidFill>
            </a:endParaRPr>
          </a:p>
        </p:txBody>
      </p:sp>
      <p:sp>
        <p:nvSpPr>
          <p:cNvPr id="5" name="CuadroTexto 4"/>
          <p:cNvSpPr txBox="1"/>
          <p:nvPr/>
        </p:nvSpPr>
        <p:spPr>
          <a:xfrm>
            <a:off x="1763688" y="3975329"/>
            <a:ext cx="6696744" cy="369332"/>
          </a:xfrm>
          <a:prstGeom prst="rect">
            <a:avLst/>
          </a:prstGeom>
          <a:noFill/>
        </p:spPr>
        <p:txBody>
          <a:bodyPr wrap="square" rtlCol="0">
            <a:spAutoFit/>
          </a:bodyPr>
          <a:lstStyle/>
          <a:p>
            <a:r>
              <a:rPr lang="es-ES" b="1" i="1" dirty="0"/>
              <a:t>¿</a:t>
            </a:r>
            <a:r>
              <a:rPr lang="es-ES" b="1" i="1" dirty="0" smtClean="0"/>
              <a:t>RECUERDAN LAS REFLEXIONES Y EL CONTENIDO TRATADO?</a:t>
            </a:r>
            <a:endParaRPr lang="en-US" b="1" i="1" dirty="0"/>
          </a:p>
        </p:txBody>
      </p:sp>
      <p:pic>
        <p:nvPicPr>
          <p:cNvPr id="4" name="Imagen 3"/>
          <p:cNvPicPr>
            <a:picLocks noChangeAspect="1"/>
          </p:cNvPicPr>
          <p:nvPr/>
        </p:nvPicPr>
        <p:blipFill>
          <a:blip r:embed="rId4"/>
          <a:stretch>
            <a:fillRect/>
          </a:stretch>
        </p:blipFill>
        <p:spPr>
          <a:xfrm>
            <a:off x="3785085" y="1684156"/>
            <a:ext cx="1728192" cy="2146739"/>
          </a:xfrm>
          <a:prstGeom prst="rect">
            <a:avLst/>
          </a:prstGeom>
        </p:spPr>
      </p:pic>
    </p:spTree>
    <p:extLst>
      <p:ext uri="{BB962C8B-B14F-4D97-AF65-F5344CB8AC3E}">
        <p14:creationId xmlns:p14="http://schemas.microsoft.com/office/powerpoint/2010/main" val="512237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a:xfrm>
            <a:off x="251520" y="752434"/>
            <a:ext cx="8229600" cy="3967089"/>
          </a:xfrm>
        </p:spPr>
        <p:txBody>
          <a:bodyPr>
            <a:normAutofit/>
          </a:bodyPr>
          <a:lstStyle/>
          <a:p>
            <a:pPr marL="0" indent="0" algn="ctr">
              <a:buNone/>
            </a:pPr>
            <a:endParaRPr lang="es-ES" sz="2400" b="1" dirty="0" smtClean="0">
              <a:solidFill>
                <a:schemeClr val="accent1">
                  <a:lumMod val="60000"/>
                  <a:lumOff val="40000"/>
                </a:schemeClr>
              </a:solidFill>
              <a:cs typeface="Aharoni" panose="02010803020104030203" pitchFamily="2" charset="-79"/>
            </a:endParaRPr>
          </a:p>
          <a:p>
            <a:pPr marL="0" indent="0" algn="just">
              <a:buNone/>
            </a:pPr>
            <a:endParaRPr lang="es-ES" sz="2000" b="1" dirty="0" smtClean="0">
              <a:solidFill>
                <a:schemeClr val="accent2"/>
              </a:solidFill>
              <a:cs typeface="Aharoni" panose="02010803020104030203" pitchFamily="2" charset="-79"/>
            </a:endParaRPr>
          </a:p>
          <a:p>
            <a:pPr algn="just"/>
            <a:endParaRPr lang="es-ES" sz="2000" b="1" dirty="0" smtClean="0">
              <a:solidFill>
                <a:schemeClr val="accent2"/>
              </a:solidFill>
            </a:endParaRPr>
          </a:p>
          <a:p>
            <a:pPr algn="just"/>
            <a:endParaRPr lang="es-ES" sz="2000" b="1" dirty="0">
              <a:solidFill>
                <a:schemeClr val="accent2"/>
              </a:solidFill>
            </a:endParaRPr>
          </a:p>
          <a:p>
            <a:pPr algn="just"/>
            <a:endParaRPr lang="es-ES" sz="2000" b="1" dirty="0" smtClean="0">
              <a:solidFill>
                <a:schemeClr val="accent2"/>
              </a:solidFill>
            </a:endParaRPr>
          </a:p>
          <a:p>
            <a:pPr algn="just"/>
            <a:r>
              <a:rPr lang="es-ES" sz="2000" b="1" dirty="0" smtClean="0">
                <a:solidFill>
                  <a:schemeClr val="accent2"/>
                </a:solidFill>
              </a:rPr>
              <a:t>En </a:t>
            </a:r>
            <a:r>
              <a:rPr lang="es-ES" sz="2000" b="1" dirty="0">
                <a:solidFill>
                  <a:schemeClr val="accent2"/>
                </a:solidFill>
              </a:rPr>
              <a:t>este componente, de acuerdo con el artículo 21 de la resolución 21795 de 2020, la institución podrá responder las siguientes preguntas:</a:t>
            </a:r>
            <a:endParaRPr lang="es-ES" sz="2000" b="1" dirty="0" smtClean="0">
              <a:solidFill>
                <a:schemeClr val="accent2"/>
              </a:solidFill>
              <a:cs typeface="Aharoni" panose="02010803020104030203" pitchFamily="2" charset="-79"/>
            </a:endParaRPr>
          </a:p>
        </p:txBody>
      </p:sp>
      <p:sp>
        <p:nvSpPr>
          <p:cNvPr id="3" name="CuadroTexto 2"/>
          <p:cNvSpPr txBox="1"/>
          <p:nvPr/>
        </p:nvSpPr>
        <p:spPr>
          <a:xfrm>
            <a:off x="657399" y="1275606"/>
            <a:ext cx="8075240" cy="830997"/>
          </a:xfrm>
          <a:prstGeom prst="rect">
            <a:avLst/>
          </a:prstGeom>
          <a:noFill/>
        </p:spPr>
        <p:txBody>
          <a:bodyPr wrap="square" rtlCol="0">
            <a:spAutoFit/>
          </a:bodyPr>
          <a:lstStyle/>
          <a:p>
            <a:r>
              <a:rPr lang="en-US" sz="2400" b="1" dirty="0" smtClean="0">
                <a:solidFill>
                  <a:schemeClr val="accent1"/>
                </a:solidFill>
              </a:rPr>
              <a:t>EJEMPLO EN NOTAS ORIENTADORAS DE CALIDAD EN PROGRAMAS ACADÉMICOS</a:t>
            </a:r>
            <a:endParaRPr lang="en-US" sz="2400" b="1" dirty="0">
              <a:solidFill>
                <a:schemeClr val="accent1"/>
              </a:solidFill>
            </a:endParaRPr>
          </a:p>
        </p:txBody>
      </p:sp>
    </p:spTree>
    <p:extLst>
      <p:ext uri="{BB962C8B-B14F-4D97-AF65-F5344CB8AC3E}">
        <p14:creationId xmlns:p14="http://schemas.microsoft.com/office/powerpoint/2010/main" val="2732992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a:xfrm>
            <a:off x="457201" y="699542"/>
            <a:ext cx="8229600" cy="3967089"/>
          </a:xfrm>
        </p:spPr>
        <p:txBody>
          <a:bodyPr>
            <a:normAutofit/>
          </a:bodyPr>
          <a:lstStyle/>
          <a:p>
            <a:pPr marL="0" indent="0" algn="ctr">
              <a:buNone/>
            </a:pPr>
            <a:endParaRPr lang="es-ES" sz="2400" b="1" dirty="0" smtClean="0">
              <a:solidFill>
                <a:schemeClr val="accent1">
                  <a:lumMod val="60000"/>
                  <a:lumOff val="40000"/>
                </a:schemeClr>
              </a:solidFill>
              <a:cs typeface="Aharoni" panose="02010803020104030203" pitchFamily="2" charset="-79"/>
            </a:endParaRPr>
          </a:p>
          <a:p>
            <a:pPr marL="0" indent="0" algn="ctr">
              <a:buNone/>
            </a:pPr>
            <a:endParaRPr lang="es-ES" b="1" dirty="0" smtClean="0">
              <a:solidFill>
                <a:schemeClr val="tx2">
                  <a:lumMod val="60000"/>
                  <a:lumOff val="40000"/>
                </a:schemeClr>
              </a:solidFill>
              <a:cs typeface="Aharoni" panose="02010803020104030203" pitchFamily="2" charset="-79"/>
            </a:endParaRPr>
          </a:p>
          <a:p>
            <a:pPr marL="0" indent="0" algn="ctr">
              <a:buNone/>
            </a:pPr>
            <a:endParaRPr lang="es-ES" b="1" dirty="0" smtClean="0">
              <a:solidFill>
                <a:schemeClr val="tx2">
                  <a:lumMod val="60000"/>
                  <a:lumOff val="40000"/>
                </a:schemeClr>
              </a:solidFill>
              <a:cs typeface="Aharoni" panose="02010803020104030203" pitchFamily="2" charset="-79"/>
            </a:endParaRPr>
          </a:p>
        </p:txBody>
      </p:sp>
      <p:pic>
        <p:nvPicPr>
          <p:cNvPr id="3" name="Imagen 2"/>
          <p:cNvPicPr>
            <a:picLocks noChangeAspect="1"/>
          </p:cNvPicPr>
          <p:nvPr/>
        </p:nvPicPr>
        <p:blipFill>
          <a:blip r:embed="rId4"/>
          <a:stretch>
            <a:fillRect/>
          </a:stretch>
        </p:blipFill>
        <p:spPr>
          <a:xfrm>
            <a:off x="1763688" y="915566"/>
            <a:ext cx="5410035" cy="3583863"/>
          </a:xfrm>
          <a:prstGeom prst="rect">
            <a:avLst/>
          </a:prstGeom>
        </p:spPr>
      </p:pic>
    </p:spTree>
    <p:extLst>
      <p:ext uri="{BB962C8B-B14F-4D97-AF65-F5344CB8AC3E}">
        <p14:creationId xmlns:p14="http://schemas.microsoft.com/office/powerpoint/2010/main" val="4186262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a:xfrm>
            <a:off x="251520" y="752434"/>
            <a:ext cx="8229600" cy="3967089"/>
          </a:xfrm>
        </p:spPr>
        <p:txBody>
          <a:bodyPr>
            <a:normAutofit/>
          </a:bodyPr>
          <a:lstStyle/>
          <a:p>
            <a:pPr marL="0" indent="0" algn="ctr">
              <a:buNone/>
            </a:pPr>
            <a:endParaRPr lang="es-ES" sz="2400" b="1" dirty="0" smtClean="0">
              <a:solidFill>
                <a:schemeClr val="accent1">
                  <a:lumMod val="60000"/>
                  <a:lumOff val="40000"/>
                </a:schemeClr>
              </a:solidFill>
              <a:cs typeface="Aharoni" panose="02010803020104030203" pitchFamily="2" charset="-79"/>
            </a:endParaRPr>
          </a:p>
          <a:p>
            <a:pPr marL="0" indent="0" algn="just">
              <a:buNone/>
            </a:pPr>
            <a:endParaRPr lang="es-ES" sz="2000" b="1" dirty="0" smtClean="0">
              <a:solidFill>
                <a:schemeClr val="accent2"/>
              </a:solidFill>
              <a:cs typeface="Aharoni" panose="02010803020104030203" pitchFamily="2" charset="-79"/>
            </a:endParaRPr>
          </a:p>
          <a:p>
            <a:pPr algn="just"/>
            <a:endParaRPr lang="es-ES" sz="2000" b="1" dirty="0" smtClean="0">
              <a:solidFill>
                <a:schemeClr val="accent2"/>
              </a:solidFill>
            </a:endParaRPr>
          </a:p>
          <a:p>
            <a:pPr algn="just"/>
            <a:endParaRPr lang="es-ES" sz="2000" b="1" dirty="0">
              <a:solidFill>
                <a:schemeClr val="accent2"/>
              </a:solidFill>
            </a:endParaRPr>
          </a:p>
          <a:p>
            <a:pPr algn="just"/>
            <a:endParaRPr lang="es-ES" sz="2000" b="1" dirty="0" smtClean="0">
              <a:solidFill>
                <a:schemeClr val="accent2"/>
              </a:solidFill>
            </a:endParaRPr>
          </a:p>
          <a:p>
            <a:pPr algn="just"/>
            <a:r>
              <a:rPr lang="es-ES" sz="2000" dirty="0">
                <a:solidFill>
                  <a:schemeClr val="accent2"/>
                </a:solidFill>
              </a:rPr>
              <a:t>Las actividades académicas que hacen parte del proceso formativo están orientadas a que los estudiantes alcancen los resultados de aprendizaje. Se pueden desarrollar de forma sincrónica o asincrónica, de acuerdo con las metodologías previstas para cada modalidad, deben tener una equivalencia en horas contabilizadas dentro de los créditos académicos y pueden ser evaluadas. </a:t>
            </a:r>
            <a:endParaRPr lang="es-ES" sz="2000" b="1" dirty="0" smtClean="0">
              <a:solidFill>
                <a:schemeClr val="accent2"/>
              </a:solidFill>
              <a:cs typeface="Aharoni" panose="02010803020104030203" pitchFamily="2" charset="-79"/>
            </a:endParaRPr>
          </a:p>
        </p:txBody>
      </p:sp>
      <p:sp>
        <p:nvSpPr>
          <p:cNvPr id="3" name="CuadroTexto 2"/>
          <p:cNvSpPr txBox="1"/>
          <p:nvPr/>
        </p:nvSpPr>
        <p:spPr>
          <a:xfrm>
            <a:off x="657399" y="1275606"/>
            <a:ext cx="8075240" cy="1200329"/>
          </a:xfrm>
          <a:prstGeom prst="rect">
            <a:avLst/>
          </a:prstGeom>
          <a:noFill/>
        </p:spPr>
        <p:txBody>
          <a:bodyPr wrap="square" rtlCol="0">
            <a:spAutoFit/>
          </a:bodyPr>
          <a:lstStyle/>
          <a:p>
            <a:r>
              <a:rPr lang="en-US" sz="2400" b="1" dirty="0" smtClean="0">
                <a:solidFill>
                  <a:schemeClr val="accent1"/>
                </a:solidFill>
              </a:rPr>
              <a:t>EJEMPLO EN NOTAS ORIENTADORAS DE CALIDAD EN PROGRAMAS ACADÉMICOS CONDICIÓN 4 ORGANIZACIÓN DE LAS ACTIVIDADES ACADÉMICAS Y FORMATIVAS</a:t>
            </a:r>
            <a:endParaRPr lang="en-US" sz="2400" b="1" dirty="0">
              <a:solidFill>
                <a:schemeClr val="accent1"/>
              </a:solidFill>
            </a:endParaRPr>
          </a:p>
        </p:txBody>
      </p:sp>
    </p:spTree>
    <p:extLst>
      <p:ext uri="{BB962C8B-B14F-4D97-AF65-F5344CB8AC3E}">
        <p14:creationId xmlns:p14="http://schemas.microsoft.com/office/powerpoint/2010/main" val="607597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a:xfrm>
            <a:off x="251520" y="752434"/>
            <a:ext cx="8229600" cy="3967089"/>
          </a:xfrm>
        </p:spPr>
        <p:txBody>
          <a:bodyPr>
            <a:normAutofit/>
          </a:bodyPr>
          <a:lstStyle/>
          <a:p>
            <a:pPr marL="0" indent="0" algn="ctr">
              <a:buNone/>
            </a:pPr>
            <a:endParaRPr lang="es-ES" sz="2400" b="1" dirty="0" smtClean="0">
              <a:solidFill>
                <a:schemeClr val="accent1">
                  <a:lumMod val="60000"/>
                  <a:lumOff val="40000"/>
                </a:schemeClr>
              </a:solidFill>
              <a:cs typeface="Aharoni" panose="02010803020104030203" pitchFamily="2" charset="-79"/>
            </a:endParaRPr>
          </a:p>
          <a:p>
            <a:pPr marL="0" indent="0" algn="just">
              <a:buNone/>
            </a:pPr>
            <a:endParaRPr lang="es-ES" sz="2000" b="1" dirty="0" smtClean="0">
              <a:solidFill>
                <a:schemeClr val="accent2"/>
              </a:solidFill>
              <a:cs typeface="Aharoni" panose="02010803020104030203" pitchFamily="2" charset="-79"/>
            </a:endParaRPr>
          </a:p>
          <a:p>
            <a:pPr algn="just"/>
            <a:endParaRPr lang="es-ES" sz="2000" b="1" dirty="0" smtClean="0">
              <a:solidFill>
                <a:schemeClr val="accent2"/>
              </a:solidFill>
            </a:endParaRPr>
          </a:p>
          <a:p>
            <a:pPr algn="just"/>
            <a:endParaRPr lang="es-ES" sz="2000" b="1" dirty="0">
              <a:solidFill>
                <a:schemeClr val="accent2"/>
              </a:solidFill>
            </a:endParaRPr>
          </a:p>
          <a:p>
            <a:pPr algn="just"/>
            <a:endParaRPr lang="es-ES" sz="2000" b="1" dirty="0" smtClean="0">
              <a:solidFill>
                <a:schemeClr val="accent2"/>
              </a:solidFill>
            </a:endParaRPr>
          </a:p>
        </p:txBody>
      </p:sp>
      <p:sp>
        <p:nvSpPr>
          <p:cNvPr id="3" name="CuadroTexto 2"/>
          <p:cNvSpPr txBox="1"/>
          <p:nvPr/>
        </p:nvSpPr>
        <p:spPr>
          <a:xfrm>
            <a:off x="657399" y="1275606"/>
            <a:ext cx="8075240" cy="1200329"/>
          </a:xfrm>
          <a:prstGeom prst="rect">
            <a:avLst/>
          </a:prstGeom>
          <a:noFill/>
        </p:spPr>
        <p:txBody>
          <a:bodyPr wrap="square" rtlCol="0">
            <a:spAutoFit/>
          </a:bodyPr>
          <a:lstStyle/>
          <a:p>
            <a:r>
              <a:rPr lang="en-US" sz="2400" b="1" dirty="0" smtClean="0">
                <a:solidFill>
                  <a:schemeClr val="accent1"/>
                </a:solidFill>
              </a:rPr>
              <a:t>EJEMPLO EN NOTAS ORIENTADORAS DE CALIDAD EN PROGRAMAS ACADÉMICOS CONDICIÓN 4 ORGANIZACIÓN DE LAS ACTIVIDADES ACADÉMICAS Y FORMATIVAS</a:t>
            </a:r>
            <a:endParaRPr lang="en-US" sz="2400" b="1" dirty="0">
              <a:solidFill>
                <a:schemeClr val="accent1"/>
              </a:solidFill>
            </a:endParaRPr>
          </a:p>
        </p:txBody>
      </p:sp>
      <p:pic>
        <p:nvPicPr>
          <p:cNvPr id="4" name="Imagen 3"/>
          <p:cNvPicPr>
            <a:picLocks noChangeAspect="1"/>
          </p:cNvPicPr>
          <p:nvPr/>
        </p:nvPicPr>
        <p:blipFill>
          <a:blip r:embed="rId4"/>
          <a:stretch>
            <a:fillRect/>
          </a:stretch>
        </p:blipFill>
        <p:spPr>
          <a:xfrm>
            <a:off x="525847" y="2861430"/>
            <a:ext cx="7680945" cy="1472598"/>
          </a:xfrm>
          <a:prstGeom prst="rect">
            <a:avLst/>
          </a:prstGeom>
        </p:spPr>
      </p:pic>
    </p:spTree>
    <p:extLst>
      <p:ext uri="{BB962C8B-B14F-4D97-AF65-F5344CB8AC3E}">
        <p14:creationId xmlns:p14="http://schemas.microsoft.com/office/powerpoint/2010/main" val="2090557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a:xfrm>
            <a:off x="251520" y="752434"/>
            <a:ext cx="8229600" cy="3967089"/>
          </a:xfrm>
        </p:spPr>
        <p:txBody>
          <a:bodyPr>
            <a:normAutofit/>
          </a:bodyPr>
          <a:lstStyle/>
          <a:p>
            <a:pPr marL="0" indent="0" algn="ctr">
              <a:buNone/>
            </a:pPr>
            <a:endParaRPr lang="es-ES" sz="2400" b="1" dirty="0" smtClean="0">
              <a:solidFill>
                <a:schemeClr val="accent1">
                  <a:lumMod val="60000"/>
                  <a:lumOff val="40000"/>
                </a:schemeClr>
              </a:solidFill>
              <a:cs typeface="Aharoni" panose="02010803020104030203" pitchFamily="2" charset="-79"/>
            </a:endParaRPr>
          </a:p>
          <a:p>
            <a:pPr marL="0" indent="0" algn="just">
              <a:buNone/>
            </a:pPr>
            <a:endParaRPr lang="es-ES" sz="2000" b="1" dirty="0" smtClean="0">
              <a:solidFill>
                <a:schemeClr val="accent2"/>
              </a:solidFill>
              <a:cs typeface="Aharoni" panose="02010803020104030203" pitchFamily="2" charset="-79"/>
            </a:endParaRPr>
          </a:p>
          <a:p>
            <a:pPr algn="just"/>
            <a:endParaRPr lang="es-ES" sz="2000" b="1" dirty="0" smtClean="0">
              <a:solidFill>
                <a:schemeClr val="accent2"/>
              </a:solidFill>
            </a:endParaRPr>
          </a:p>
          <a:p>
            <a:pPr algn="just"/>
            <a:endParaRPr lang="es-ES" sz="2000" b="1" dirty="0">
              <a:solidFill>
                <a:schemeClr val="accent2"/>
              </a:solidFill>
            </a:endParaRPr>
          </a:p>
          <a:p>
            <a:pPr algn="just"/>
            <a:endParaRPr lang="es-ES" sz="2000" b="1" dirty="0" smtClean="0">
              <a:solidFill>
                <a:schemeClr val="accent2"/>
              </a:solidFill>
            </a:endParaRPr>
          </a:p>
        </p:txBody>
      </p:sp>
      <p:sp>
        <p:nvSpPr>
          <p:cNvPr id="3" name="CuadroTexto 2"/>
          <p:cNvSpPr txBox="1"/>
          <p:nvPr/>
        </p:nvSpPr>
        <p:spPr>
          <a:xfrm>
            <a:off x="657399" y="1275606"/>
            <a:ext cx="8075240" cy="2739211"/>
          </a:xfrm>
          <a:prstGeom prst="rect">
            <a:avLst/>
          </a:prstGeom>
          <a:noFill/>
        </p:spPr>
        <p:txBody>
          <a:bodyPr wrap="square" rtlCol="0">
            <a:spAutoFit/>
          </a:bodyPr>
          <a:lstStyle/>
          <a:p>
            <a:r>
              <a:rPr lang="en-US" sz="2400" b="1" dirty="0">
                <a:solidFill>
                  <a:schemeClr val="accent1"/>
                </a:solidFill>
              </a:rPr>
              <a:t>RETOS DE LA UNIVERSIDAD</a:t>
            </a:r>
          </a:p>
          <a:p>
            <a:endParaRPr lang="es-ES" sz="2400" b="1" dirty="0" smtClean="0">
              <a:solidFill>
                <a:schemeClr val="accent1"/>
              </a:solidFill>
            </a:endParaRPr>
          </a:p>
          <a:p>
            <a:pPr algn="just"/>
            <a:r>
              <a:rPr lang="es-ES" sz="2400" b="1" dirty="0" smtClean="0">
                <a:solidFill>
                  <a:schemeClr val="accent2"/>
                </a:solidFill>
              </a:rPr>
              <a:t>Un </a:t>
            </a:r>
            <a:r>
              <a:rPr lang="es-ES" sz="2400" b="1" dirty="0">
                <a:solidFill>
                  <a:schemeClr val="accent2"/>
                </a:solidFill>
              </a:rPr>
              <a:t>tema de interés creciente en este ámbito es el aseguramiento y la acreditación de la calidad en la enseñanza-aprendizaje (</a:t>
            </a:r>
            <a:r>
              <a:rPr lang="es-ES" sz="2400" b="1" dirty="0" err="1">
                <a:solidFill>
                  <a:schemeClr val="accent2"/>
                </a:solidFill>
              </a:rPr>
              <a:t>Steinhardt</a:t>
            </a:r>
            <a:r>
              <a:rPr lang="es-ES" sz="2400" b="1" dirty="0">
                <a:solidFill>
                  <a:schemeClr val="accent2"/>
                </a:solidFill>
              </a:rPr>
              <a:t> et al., 2017) y la investigación sobre la efectividad de los procesos de enseñanza-aprendizaje mediante la evaluación (</a:t>
            </a:r>
            <a:r>
              <a:rPr lang="es-ES" sz="2400" b="1" dirty="0" err="1">
                <a:solidFill>
                  <a:schemeClr val="accent2"/>
                </a:solidFill>
              </a:rPr>
              <a:t>Tripathi</a:t>
            </a:r>
            <a:r>
              <a:rPr lang="es-ES" sz="2400" b="1" dirty="0">
                <a:solidFill>
                  <a:schemeClr val="accent2"/>
                </a:solidFill>
              </a:rPr>
              <a:t> y </a:t>
            </a:r>
            <a:r>
              <a:rPr lang="es-ES" sz="2400" b="1" dirty="0" err="1">
                <a:solidFill>
                  <a:schemeClr val="accent2"/>
                </a:solidFill>
              </a:rPr>
              <a:t>Kumar</a:t>
            </a:r>
            <a:r>
              <a:rPr lang="es-ES" sz="2400" b="1" dirty="0">
                <a:solidFill>
                  <a:schemeClr val="accent2"/>
                </a:solidFill>
              </a:rPr>
              <a:t>, 2018).</a:t>
            </a:r>
            <a:endParaRPr lang="en-US" sz="2400" b="1" dirty="0">
              <a:solidFill>
                <a:schemeClr val="accent2"/>
              </a:solidFill>
            </a:endParaRPr>
          </a:p>
        </p:txBody>
      </p:sp>
    </p:spTree>
    <p:extLst>
      <p:ext uri="{BB962C8B-B14F-4D97-AF65-F5344CB8AC3E}">
        <p14:creationId xmlns:p14="http://schemas.microsoft.com/office/powerpoint/2010/main" val="901151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a:xfrm>
            <a:off x="251520" y="752434"/>
            <a:ext cx="8229600" cy="3967089"/>
          </a:xfrm>
        </p:spPr>
        <p:txBody>
          <a:bodyPr>
            <a:normAutofit/>
          </a:bodyPr>
          <a:lstStyle/>
          <a:p>
            <a:pPr marL="0" indent="0" algn="ctr">
              <a:buNone/>
            </a:pPr>
            <a:endParaRPr lang="es-ES" sz="2400" b="1" dirty="0" smtClean="0">
              <a:solidFill>
                <a:schemeClr val="accent1">
                  <a:lumMod val="60000"/>
                  <a:lumOff val="40000"/>
                </a:schemeClr>
              </a:solidFill>
              <a:cs typeface="Aharoni" panose="02010803020104030203" pitchFamily="2" charset="-79"/>
            </a:endParaRPr>
          </a:p>
          <a:p>
            <a:pPr marL="0" indent="0" algn="just">
              <a:buNone/>
            </a:pPr>
            <a:endParaRPr lang="es-ES" sz="2000" b="1" dirty="0" smtClean="0">
              <a:solidFill>
                <a:schemeClr val="accent2"/>
              </a:solidFill>
              <a:cs typeface="Aharoni" panose="02010803020104030203" pitchFamily="2" charset="-79"/>
            </a:endParaRPr>
          </a:p>
          <a:p>
            <a:pPr algn="just"/>
            <a:endParaRPr lang="es-ES" sz="2000" b="1" dirty="0" smtClean="0">
              <a:solidFill>
                <a:schemeClr val="accent2"/>
              </a:solidFill>
            </a:endParaRPr>
          </a:p>
          <a:p>
            <a:pPr algn="just"/>
            <a:endParaRPr lang="es-ES" sz="2000" b="1" dirty="0">
              <a:solidFill>
                <a:schemeClr val="accent2"/>
              </a:solidFill>
            </a:endParaRPr>
          </a:p>
          <a:p>
            <a:pPr algn="just"/>
            <a:endParaRPr lang="es-ES" sz="2000" b="1" dirty="0" smtClean="0">
              <a:solidFill>
                <a:schemeClr val="accent2"/>
              </a:solidFill>
            </a:endParaRPr>
          </a:p>
        </p:txBody>
      </p:sp>
      <p:sp>
        <p:nvSpPr>
          <p:cNvPr id="3" name="CuadroTexto 2"/>
          <p:cNvSpPr txBox="1"/>
          <p:nvPr/>
        </p:nvSpPr>
        <p:spPr>
          <a:xfrm>
            <a:off x="657399" y="1275606"/>
            <a:ext cx="8075240" cy="1938992"/>
          </a:xfrm>
          <a:prstGeom prst="rect">
            <a:avLst/>
          </a:prstGeom>
          <a:noFill/>
        </p:spPr>
        <p:txBody>
          <a:bodyPr wrap="square" rtlCol="0">
            <a:spAutoFit/>
          </a:bodyPr>
          <a:lstStyle/>
          <a:p>
            <a:r>
              <a:rPr lang="en-US" sz="2400" b="1" dirty="0" smtClean="0">
                <a:solidFill>
                  <a:schemeClr val="accent1"/>
                </a:solidFill>
              </a:rPr>
              <a:t>EL VALOR DE NUESTRO COMPROMISO:</a:t>
            </a:r>
            <a:endParaRPr lang="en-US" sz="2400" b="1" dirty="0">
              <a:solidFill>
                <a:schemeClr val="accent1"/>
              </a:solidFill>
            </a:endParaRPr>
          </a:p>
          <a:p>
            <a:endParaRPr lang="es-ES" sz="2400" b="1" dirty="0" smtClean="0">
              <a:solidFill>
                <a:schemeClr val="accent1"/>
              </a:solidFill>
            </a:endParaRPr>
          </a:p>
          <a:p>
            <a:pPr algn="just"/>
            <a:r>
              <a:rPr lang="es-ES" sz="2400" b="1" dirty="0" err="1">
                <a:solidFill>
                  <a:schemeClr val="accent2"/>
                </a:solidFill>
              </a:rPr>
              <a:t>Aithal</a:t>
            </a:r>
            <a:r>
              <a:rPr lang="es-ES" sz="2400" b="1" dirty="0">
                <a:solidFill>
                  <a:schemeClr val="accent2"/>
                </a:solidFill>
              </a:rPr>
              <a:t> y </a:t>
            </a:r>
            <a:r>
              <a:rPr lang="es-ES" sz="2400" b="1" dirty="0" err="1">
                <a:solidFill>
                  <a:schemeClr val="accent2"/>
                </a:solidFill>
              </a:rPr>
              <a:t>Kumar</a:t>
            </a:r>
            <a:r>
              <a:rPr lang="es-ES" sz="2400" b="1" dirty="0">
                <a:solidFill>
                  <a:schemeClr val="accent2"/>
                </a:solidFill>
              </a:rPr>
              <a:t> (2016, p. 662) señalan algunos aspectos importantes para la facilitación de los procesos de </a:t>
            </a:r>
            <a:r>
              <a:rPr lang="es-ES" sz="2400" b="1" dirty="0" smtClean="0">
                <a:solidFill>
                  <a:schemeClr val="accent2"/>
                </a:solidFill>
              </a:rPr>
              <a:t>enseñanza-aprendizaje</a:t>
            </a:r>
            <a:r>
              <a:rPr lang="es-ES" sz="2400" b="1" dirty="0">
                <a:solidFill>
                  <a:schemeClr val="accent2"/>
                </a:solidFill>
              </a:rPr>
              <a:t>:</a:t>
            </a:r>
            <a:endParaRPr lang="en-US" sz="2400" b="1" dirty="0">
              <a:solidFill>
                <a:schemeClr val="accent2"/>
              </a:solidFill>
            </a:endParaRPr>
          </a:p>
        </p:txBody>
      </p:sp>
    </p:spTree>
    <p:extLst>
      <p:ext uri="{BB962C8B-B14F-4D97-AF65-F5344CB8AC3E}">
        <p14:creationId xmlns:p14="http://schemas.microsoft.com/office/powerpoint/2010/main" val="1054030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a:xfrm>
            <a:off x="328700" y="915566"/>
            <a:ext cx="8229600" cy="3967089"/>
          </a:xfrm>
        </p:spPr>
        <p:txBody>
          <a:bodyPr>
            <a:normAutofit/>
          </a:bodyPr>
          <a:lstStyle/>
          <a:p>
            <a:pPr marL="0" indent="0" algn="ctr">
              <a:buNone/>
            </a:pPr>
            <a:endParaRPr lang="es-ES" sz="2400" b="1" dirty="0" smtClean="0">
              <a:solidFill>
                <a:schemeClr val="accent1">
                  <a:lumMod val="60000"/>
                  <a:lumOff val="40000"/>
                </a:schemeClr>
              </a:solidFill>
              <a:cs typeface="Aharoni" panose="02010803020104030203" pitchFamily="2" charset="-79"/>
            </a:endParaRPr>
          </a:p>
          <a:p>
            <a:pPr marL="0" indent="0" algn="just">
              <a:buNone/>
            </a:pPr>
            <a:endParaRPr lang="es-ES" sz="2000" b="1" dirty="0" smtClean="0">
              <a:solidFill>
                <a:schemeClr val="accent2"/>
              </a:solidFill>
              <a:cs typeface="Aharoni" panose="02010803020104030203" pitchFamily="2" charset="-79"/>
            </a:endParaRPr>
          </a:p>
          <a:p>
            <a:pPr algn="just"/>
            <a:endParaRPr lang="es-ES" sz="2000" b="1" dirty="0" smtClean="0">
              <a:solidFill>
                <a:schemeClr val="accent2"/>
              </a:solidFill>
            </a:endParaRPr>
          </a:p>
          <a:p>
            <a:pPr algn="just"/>
            <a:endParaRPr lang="es-ES" sz="2000" b="1" dirty="0">
              <a:solidFill>
                <a:schemeClr val="accent2"/>
              </a:solidFill>
            </a:endParaRPr>
          </a:p>
          <a:p>
            <a:pPr marL="0" indent="0" algn="just">
              <a:buNone/>
            </a:pPr>
            <a:endParaRPr lang="es-ES" sz="2000" b="1" dirty="0" smtClean="0">
              <a:solidFill>
                <a:schemeClr val="accent2"/>
              </a:solidFill>
            </a:endParaRPr>
          </a:p>
        </p:txBody>
      </p:sp>
      <p:sp>
        <p:nvSpPr>
          <p:cNvPr id="3" name="CuadroTexto 2"/>
          <p:cNvSpPr txBox="1"/>
          <p:nvPr/>
        </p:nvSpPr>
        <p:spPr>
          <a:xfrm>
            <a:off x="405880" y="1140589"/>
            <a:ext cx="8075240" cy="2862322"/>
          </a:xfrm>
          <a:prstGeom prst="rect">
            <a:avLst/>
          </a:prstGeom>
          <a:noFill/>
        </p:spPr>
        <p:txBody>
          <a:bodyPr wrap="square" rtlCol="0">
            <a:spAutoFit/>
          </a:bodyPr>
          <a:lstStyle/>
          <a:p>
            <a:pPr marL="342900" indent="-342900" algn="just">
              <a:buFont typeface="Arial" panose="020B0604020202020204" pitchFamily="34" charset="0"/>
              <a:buChar char="•"/>
            </a:pPr>
            <a:r>
              <a:rPr lang="es-ES" b="1" dirty="0">
                <a:solidFill>
                  <a:schemeClr val="accent1"/>
                </a:solidFill>
              </a:rPr>
              <a:t>Planificar y organizar los programas de enseñanza-aprendizaje-evaluación</a:t>
            </a:r>
            <a:r>
              <a:rPr lang="es-ES" b="1" dirty="0" smtClean="0">
                <a:solidFill>
                  <a:schemeClr val="accent1"/>
                </a:solidFill>
              </a:rPr>
              <a:t>.</a:t>
            </a:r>
          </a:p>
          <a:p>
            <a:pPr algn="just"/>
            <a:r>
              <a:rPr lang="es-ES" b="1" dirty="0" smtClean="0">
                <a:solidFill>
                  <a:schemeClr val="accent1"/>
                </a:solidFill>
              </a:rPr>
              <a:t> </a:t>
            </a:r>
          </a:p>
          <a:p>
            <a:pPr marL="342900" indent="-342900" algn="just">
              <a:buFont typeface="Arial" panose="020B0604020202020204" pitchFamily="34" charset="0"/>
              <a:buChar char="•"/>
            </a:pPr>
            <a:r>
              <a:rPr lang="es-ES" b="1" dirty="0" smtClean="0">
                <a:solidFill>
                  <a:schemeClr val="accent1"/>
                </a:solidFill>
              </a:rPr>
              <a:t>Crear </a:t>
            </a:r>
            <a:r>
              <a:rPr lang="es-ES" b="1" dirty="0">
                <a:solidFill>
                  <a:schemeClr val="accent1"/>
                </a:solidFill>
              </a:rPr>
              <a:t>estructuras de apoyo y sistemas disponibles para que el profesorado desarrolle habilidades como aprendizaje interactivo, aprendizaje colaborativo y aprendizaje independiente entre los estudiantes para hacer que el aprendizaje esté más centrado en el estudiante. </a:t>
            </a:r>
            <a:endParaRPr lang="es-ES" b="1" dirty="0" smtClean="0">
              <a:solidFill>
                <a:schemeClr val="accent1"/>
              </a:solidFill>
            </a:endParaRPr>
          </a:p>
          <a:p>
            <a:pPr algn="just"/>
            <a:endParaRPr lang="es-ES" b="1" dirty="0" smtClean="0">
              <a:solidFill>
                <a:schemeClr val="accent1"/>
              </a:solidFill>
            </a:endParaRPr>
          </a:p>
          <a:p>
            <a:pPr marL="342900" indent="-342900" algn="just">
              <a:buFont typeface="Arial" panose="020B0604020202020204" pitchFamily="34" charset="0"/>
              <a:buChar char="•"/>
            </a:pPr>
            <a:r>
              <a:rPr lang="es-ES" b="1" dirty="0" smtClean="0">
                <a:solidFill>
                  <a:schemeClr val="accent1"/>
                </a:solidFill>
              </a:rPr>
              <a:t>Promover </a:t>
            </a:r>
            <a:r>
              <a:rPr lang="es-ES" b="1" dirty="0">
                <a:solidFill>
                  <a:schemeClr val="accent1"/>
                </a:solidFill>
              </a:rPr>
              <a:t>estrategias institucionales para nutrir el pensamiento crítico, la creatividad y el temperamento científico entre los estudiantes para transformarlos en aprendices e innovadores de por vida.</a:t>
            </a:r>
            <a:endParaRPr lang="en-US" b="1" dirty="0">
              <a:solidFill>
                <a:schemeClr val="accent2"/>
              </a:solidFill>
            </a:endParaRPr>
          </a:p>
        </p:txBody>
      </p:sp>
    </p:spTree>
    <p:extLst>
      <p:ext uri="{BB962C8B-B14F-4D97-AF65-F5344CB8AC3E}">
        <p14:creationId xmlns:p14="http://schemas.microsoft.com/office/powerpoint/2010/main" val="13181667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a:xfrm>
            <a:off x="328700" y="915566"/>
            <a:ext cx="8229600" cy="3967089"/>
          </a:xfrm>
        </p:spPr>
        <p:txBody>
          <a:bodyPr>
            <a:normAutofit/>
          </a:bodyPr>
          <a:lstStyle/>
          <a:p>
            <a:pPr marL="0" indent="0" algn="ctr">
              <a:buNone/>
            </a:pPr>
            <a:endParaRPr lang="es-ES" sz="2400" b="1" dirty="0" smtClean="0">
              <a:solidFill>
                <a:schemeClr val="accent1">
                  <a:lumMod val="60000"/>
                  <a:lumOff val="40000"/>
                </a:schemeClr>
              </a:solidFill>
              <a:cs typeface="Aharoni" panose="02010803020104030203" pitchFamily="2" charset="-79"/>
            </a:endParaRPr>
          </a:p>
          <a:p>
            <a:pPr marL="0" indent="0" algn="just">
              <a:buNone/>
            </a:pPr>
            <a:endParaRPr lang="es-ES" sz="2000" b="1" dirty="0" smtClean="0">
              <a:solidFill>
                <a:schemeClr val="accent2"/>
              </a:solidFill>
              <a:cs typeface="Aharoni" panose="02010803020104030203" pitchFamily="2" charset="-79"/>
            </a:endParaRPr>
          </a:p>
          <a:p>
            <a:pPr algn="just"/>
            <a:endParaRPr lang="es-ES" sz="2000" b="1" dirty="0" smtClean="0">
              <a:solidFill>
                <a:schemeClr val="accent2"/>
              </a:solidFill>
            </a:endParaRPr>
          </a:p>
          <a:p>
            <a:pPr algn="just"/>
            <a:endParaRPr lang="es-ES" sz="2000" b="1" dirty="0">
              <a:solidFill>
                <a:schemeClr val="accent2"/>
              </a:solidFill>
            </a:endParaRPr>
          </a:p>
          <a:p>
            <a:pPr marL="0" indent="0" algn="just">
              <a:buNone/>
            </a:pPr>
            <a:endParaRPr lang="es-ES" sz="2000" b="1" dirty="0" smtClean="0">
              <a:solidFill>
                <a:schemeClr val="accent2"/>
              </a:solidFill>
            </a:endParaRPr>
          </a:p>
        </p:txBody>
      </p:sp>
      <p:sp>
        <p:nvSpPr>
          <p:cNvPr id="3" name="CuadroTexto 2"/>
          <p:cNvSpPr txBox="1"/>
          <p:nvPr/>
        </p:nvSpPr>
        <p:spPr>
          <a:xfrm>
            <a:off x="405880" y="1140589"/>
            <a:ext cx="8075240" cy="2585323"/>
          </a:xfrm>
          <a:prstGeom prst="rect">
            <a:avLst/>
          </a:prstGeom>
          <a:noFill/>
        </p:spPr>
        <p:txBody>
          <a:bodyPr wrap="square" rtlCol="0">
            <a:spAutoFit/>
          </a:bodyPr>
          <a:lstStyle/>
          <a:p>
            <a:pPr marL="342900" indent="-342900" algn="just">
              <a:buFont typeface="Arial" panose="020B0604020202020204" pitchFamily="34" charset="0"/>
              <a:buChar char="•"/>
            </a:pPr>
            <a:r>
              <a:rPr lang="es-ES" b="1" dirty="0">
                <a:solidFill>
                  <a:schemeClr val="accent1"/>
                </a:solidFill>
              </a:rPr>
              <a:t>Mejorar las tecnologías e instalaciones disponibles y utilizadas por el profesorado para una enseñanza efectiva</a:t>
            </a:r>
            <a:r>
              <a:rPr lang="es-ES" b="1" dirty="0" smtClean="0">
                <a:solidFill>
                  <a:schemeClr val="accent1"/>
                </a:solidFill>
              </a:rPr>
              <a:t>.</a:t>
            </a:r>
          </a:p>
          <a:p>
            <a:pPr algn="just"/>
            <a:r>
              <a:rPr lang="es-ES" b="1" dirty="0" smtClean="0">
                <a:solidFill>
                  <a:schemeClr val="accent1"/>
                </a:solidFill>
              </a:rPr>
              <a:t> </a:t>
            </a:r>
          </a:p>
          <a:p>
            <a:pPr marL="342900" indent="-342900" algn="just">
              <a:buFont typeface="Arial" panose="020B0604020202020204" pitchFamily="34" charset="0"/>
              <a:buChar char="•"/>
            </a:pPr>
            <a:r>
              <a:rPr lang="es-ES" b="1" dirty="0">
                <a:solidFill>
                  <a:schemeClr val="accent1"/>
                </a:solidFill>
              </a:rPr>
              <a:t>Diseminar buenas prácticas con enfoques/métodos de enseñanza innovadores adoptados por el profesorado</a:t>
            </a:r>
            <a:r>
              <a:rPr lang="es-ES" b="1" dirty="0" smtClean="0">
                <a:solidFill>
                  <a:schemeClr val="accent1"/>
                </a:solidFill>
              </a:rPr>
              <a:t>.</a:t>
            </a:r>
          </a:p>
          <a:p>
            <a:pPr algn="just"/>
            <a:endParaRPr lang="es-ES" b="1" dirty="0" smtClean="0">
              <a:solidFill>
                <a:schemeClr val="accent1"/>
              </a:solidFill>
            </a:endParaRPr>
          </a:p>
          <a:p>
            <a:pPr marL="342900" indent="-342900" algn="just">
              <a:buFont typeface="Arial" panose="020B0604020202020204" pitchFamily="34" charset="0"/>
              <a:buChar char="•"/>
            </a:pPr>
            <a:r>
              <a:rPr lang="es-ES" b="1" dirty="0">
                <a:solidFill>
                  <a:schemeClr val="accent1"/>
                </a:solidFill>
              </a:rPr>
              <a:t>Realizar esfuerzos institucionales para alentar al profesorado a adoptar enfoques nuevos e innovadores y el estudio del impacto de tales prácticas innovadoras en el aprendizaje de los estudiantes.</a:t>
            </a:r>
            <a:endParaRPr lang="en-US" b="1" dirty="0">
              <a:solidFill>
                <a:schemeClr val="accent2"/>
              </a:solidFill>
            </a:endParaRPr>
          </a:p>
        </p:txBody>
      </p:sp>
    </p:spTree>
    <p:extLst>
      <p:ext uri="{BB962C8B-B14F-4D97-AF65-F5344CB8AC3E}">
        <p14:creationId xmlns:p14="http://schemas.microsoft.com/office/powerpoint/2010/main" val="3853309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a:xfrm>
            <a:off x="457201" y="699542"/>
            <a:ext cx="8229600" cy="3967089"/>
          </a:xfrm>
        </p:spPr>
        <p:txBody>
          <a:bodyPr>
            <a:normAutofit/>
          </a:bodyPr>
          <a:lstStyle/>
          <a:p>
            <a:pPr marL="0" indent="0" algn="just">
              <a:buNone/>
            </a:pPr>
            <a:r>
              <a:rPr lang="es-ES" sz="2400" b="1" dirty="0">
                <a:solidFill>
                  <a:schemeClr val="tx2">
                    <a:lumMod val="60000"/>
                    <a:lumOff val="40000"/>
                  </a:schemeClr>
                </a:solidFill>
                <a:cs typeface="Aharoni" panose="02010803020104030203" pitchFamily="2" charset="-79"/>
              </a:rPr>
              <a:t> El currículo estaba formado por una parte general compuesta de siete artes liberales (las que podían seguir aquellas que eran personas libres)</a:t>
            </a:r>
            <a:endParaRPr lang="es-ES" b="1" dirty="0" smtClean="0">
              <a:solidFill>
                <a:schemeClr val="tx2">
                  <a:lumMod val="60000"/>
                  <a:lumOff val="40000"/>
                </a:schemeClr>
              </a:solidFill>
              <a:cs typeface="Aharoni" panose="02010803020104030203" pitchFamily="2" charset="-79"/>
            </a:endParaRPr>
          </a:p>
          <a:p>
            <a:pPr marL="0" indent="0" algn="ctr">
              <a:buNone/>
            </a:pPr>
            <a:endParaRPr lang="es-ES" b="1" dirty="0" smtClean="0">
              <a:solidFill>
                <a:schemeClr val="tx2">
                  <a:lumMod val="60000"/>
                  <a:lumOff val="40000"/>
                </a:schemeClr>
              </a:solidFill>
              <a:cs typeface="Aharoni" panose="02010803020104030203" pitchFamily="2" charset="-79"/>
            </a:endParaRPr>
          </a:p>
        </p:txBody>
      </p:sp>
      <p:sp>
        <p:nvSpPr>
          <p:cNvPr id="3" name="Rectángulo redondeado 2"/>
          <p:cNvSpPr/>
          <p:nvPr/>
        </p:nvSpPr>
        <p:spPr>
          <a:xfrm>
            <a:off x="1259632" y="2665315"/>
            <a:ext cx="2448272"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i="1" dirty="0" err="1"/>
              <a:t>trivium</a:t>
            </a:r>
            <a:r>
              <a:rPr lang="es-ES" i="1" dirty="0"/>
              <a:t> (gramática, lógica, retórica)</a:t>
            </a:r>
            <a:endParaRPr lang="en-US" i="1" dirty="0"/>
          </a:p>
        </p:txBody>
      </p:sp>
      <p:sp>
        <p:nvSpPr>
          <p:cNvPr id="6" name="Rectángulo redondeado 5"/>
          <p:cNvSpPr/>
          <p:nvPr/>
        </p:nvSpPr>
        <p:spPr>
          <a:xfrm>
            <a:off x="4980159" y="2665315"/>
            <a:ext cx="2448272"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i="1" dirty="0"/>
              <a:t> quadrivium (aritmética, geometría, astronomía, música)</a:t>
            </a:r>
            <a:endParaRPr lang="en-US" i="1" dirty="0"/>
          </a:p>
        </p:txBody>
      </p:sp>
    </p:spTree>
    <p:extLst>
      <p:ext uri="{BB962C8B-B14F-4D97-AF65-F5344CB8AC3E}">
        <p14:creationId xmlns:p14="http://schemas.microsoft.com/office/powerpoint/2010/main" val="6552861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a:xfrm>
            <a:off x="328700" y="915566"/>
            <a:ext cx="8229600" cy="3967089"/>
          </a:xfrm>
        </p:spPr>
        <p:txBody>
          <a:bodyPr>
            <a:normAutofit/>
          </a:bodyPr>
          <a:lstStyle/>
          <a:p>
            <a:pPr marL="0" indent="0" algn="ctr">
              <a:buNone/>
            </a:pPr>
            <a:endParaRPr lang="es-ES" sz="2400" b="1" dirty="0" smtClean="0">
              <a:solidFill>
                <a:schemeClr val="accent1">
                  <a:lumMod val="60000"/>
                  <a:lumOff val="40000"/>
                </a:schemeClr>
              </a:solidFill>
              <a:cs typeface="Aharoni" panose="02010803020104030203" pitchFamily="2" charset="-79"/>
            </a:endParaRPr>
          </a:p>
          <a:p>
            <a:pPr marL="0" indent="0" algn="just">
              <a:buNone/>
            </a:pPr>
            <a:endParaRPr lang="es-ES" sz="2000" b="1" dirty="0" smtClean="0">
              <a:solidFill>
                <a:schemeClr val="accent2"/>
              </a:solidFill>
              <a:cs typeface="Aharoni" panose="02010803020104030203" pitchFamily="2" charset="-79"/>
            </a:endParaRPr>
          </a:p>
          <a:p>
            <a:pPr algn="just"/>
            <a:endParaRPr lang="es-ES" sz="2000" b="1" dirty="0" smtClean="0">
              <a:solidFill>
                <a:schemeClr val="accent2"/>
              </a:solidFill>
            </a:endParaRPr>
          </a:p>
          <a:p>
            <a:pPr algn="just"/>
            <a:endParaRPr lang="es-ES" sz="2000" b="1" dirty="0">
              <a:solidFill>
                <a:schemeClr val="accent2"/>
              </a:solidFill>
            </a:endParaRPr>
          </a:p>
          <a:p>
            <a:pPr marL="0" indent="0" algn="just">
              <a:buNone/>
            </a:pPr>
            <a:r>
              <a:rPr lang="es-ES" sz="2000" b="1" i="1" dirty="0">
                <a:solidFill>
                  <a:schemeClr val="accent2"/>
                </a:solidFill>
              </a:rPr>
              <a:t>«capital de la educación superior»: la capacidad de atender, definir, analizar, conectar, sintetizar y comunicar eficazmente asuntos de importancia. En el proceso, los individuos deben explorar ampliamente dentro y fuera de las disciplinas, con la expectativa de que en el proceso ellos mismos se transformarán en cómo piensan sobre el mundo, otras personas y ellos mismos.</a:t>
            </a:r>
            <a:endParaRPr lang="es-ES" sz="2000" b="1" i="1" dirty="0" smtClean="0">
              <a:solidFill>
                <a:schemeClr val="accent2"/>
              </a:solidFill>
            </a:endParaRPr>
          </a:p>
        </p:txBody>
      </p:sp>
      <p:sp>
        <p:nvSpPr>
          <p:cNvPr id="3" name="CuadroTexto 2"/>
          <p:cNvSpPr txBox="1"/>
          <p:nvPr/>
        </p:nvSpPr>
        <p:spPr>
          <a:xfrm>
            <a:off x="405880" y="1140589"/>
            <a:ext cx="8075240" cy="954107"/>
          </a:xfrm>
          <a:prstGeom prst="rect">
            <a:avLst/>
          </a:prstGeom>
          <a:noFill/>
        </p:spPr>
        <p:txBody>
          <a:bodyPr wrap="square" rtlCol="0">
            <a:spAutoFit/>
          </a:bodyPr>
          <a:lstStyle/>
          <a:p>
            <a:pPr algn="just"/>
            <a:r>
              <a:rPr lang="es-ES" sz="2800" b="1" dirty="0">
                <a:solidFill>
                  <a:schemeClr val="accent5"/>
                </a:solidFill>
              </a:rPr>
              <a:t>Howard Gardner: «Entrelazar la misión con toda la experiencia formativa de la Universidad»</a:t>
            </a:r>
            <a:endParaRPr lang="en-US" sz="2800" b="1" dirty="0">
              <a:solidFill>
                <a:schemeClr val="accent5"/>
              </a:solidFill>
            </a:endParaRPr>
          </a:p>
        </p:txBody>
      </p:sp>
    </p:spTree>
    <p:extLst>
      <p:ext uri="{BB962C8B-B14F-4D97-AF65-F5344CB8AC3E}">
        <p14:creationId xmlns:p14="http://schemas.microsoft.com/office/powerpoint/2010/main" val="1382206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a:xfrm>
            <a:off x="457201" y="699542"/>
            <a:ext cx="8229600" cy="3967089"/>
          </a:xfrm>
        </p:spPr>
        <p:txBody>
          <a:bodyPr>
            <a:normAutofit/>
          </a:bodyPr>
          <a:lstStyle/>
          <a:p>
            <a:pPr marL="0" indent="0" algn="ctr">
              <a:buNone/>
            </a:pPr>
            <a:endParaRPr lang="es-ES" sz="4000" b="1" dirty="0" smtClean="0">
              <a:solidFill>
                <a:schemeClr val="accent1">
                  <a:lumMod val="60000"/>
                  <a:lumOff val="40000"/>
                </a:schemeClr>
              </a:solidFill>
              <a:cs typeface="Aharoni" panose="02010803020104030203" pitchFamily="2" charset="-79"/>
            </a:endParaRPr>
          </a:p>
          <a:p>
            <a:pPr marL="0" indent="0" algn="ctr">
              <a:buNone/>
            </a:pPr>
            <a:endParaRPr lang="es-ES" sz="4000" b="1" dirty="0" smtClean="0">
              <a:solidFill>
                <a:schemeClr val="tx2">
                  <a:lumMod val="60000"/>
                  <a:lumOff val="40000"/>
                </a:schemeClr>
              </a:solidFill>
              <a:cs typeface="Aharoni" panose="02010803020104030203" pitchFamily="2" charset="-79"/>
            </a:endParaRPr>
          </a:p>
          <a:p>
            <a:pPr marL="0" indent="0" algn="ctr">
              <a:buNone/>
            </a:pPr>
            <a:endParaRPr lang="es-ES" b="1" dirty="0" smtClean="0">
              <a:solidFill>
                <a:schemeClr val="tx2">
                  <a:lumMod val="60000"/>
                  <a:lumOff val="40000"/>
                </a:schemeClr>
              </a:solidFill>
              <a:cs typeface="Aharoni" panose="02010803020104030203" pitchFamily="2" charset="-79"/>
            </a:endParaRPr>
          </a:p>
        </p:txBody>
      </p:sp>
      <p:sp>
        <p:nvSpPr>
          <p:cNvPr id="3" name="Rectángulo 2"/>
          <p:cNvSpPr/>
          <p:nvPr/>
        </p:nvSpPr>
        <p:spPr>
          <a:xfrm>
            <a:off x="971600" y="1275606"/>
            <a:ext cx="7200800" cy="954107"/>
          </a:xfrm>
          <a:prstGeom prst="rect">
            <a:avLst/>
          </a:prstGeom>
        </p:spPr>
        <p:txBody>
          <a:bodyPr wrap="square">
            <a:spAutoFit/>
          </a:bodyPr>
          <a:lstStyle/>
          <a:p>
            <a:r>
              <a:rPr lang="es-ES" sz="2800" b="1" dirty="0">
                <a:solidFill>
                  <a:srgbClr val="0070C0"/>
                </a:solidFill>
              </a:rPr>
              <a:t>Teniendo en </a:t>
            </a:r>
            <a:r>
              <a:rPr lang="es-ES" sz="2800" b="1" dirty="0" smtClean="0">
                <a:solidFill>
                  <a:srgbClr val="0070C0"/>
                </a:solidFill>
              </a:rPr>
              <a:t>cuenta los encuentros de este semestre respondamos.</a:t>
            </a:r>
            <a:endParaRPr lang="en-US" sz="2800" b="1" dirty="0">
              <a:solidFill>
                <a:srgbClr val="0070C0"/>
              </a:solidFill>
            </a:endParaRPr>
          </a:p>
        </p:txBody>
      </p:sp>
    </p:spTree>
    <p:extLst>
      <p:ext uri="{BB962C8B-B14F-4D97-AF65-F5344CB8AC3E}">
        <p14:creationId xmlns:p14="http://schemas.microsoft.com/office/powerpoint/2010/main" val="38671220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a:xfrm>
            <a:off x="457201" y="699542"/>
            <a:ext cx="8229600" cy="3967089"/>
          </a:xfrm>
        </p:spPr>
        <p:txBody>
          <a:bodyPr>
            <a:normAutofit/>
          </a:bodyPr>
          <a:lstStyle/>
          <a:p>
            <a:pPr marL="0" indent="0" algn="ctr">
              <a:buNone/>
            </a:pPr>
            <a:endParaRPr lang="es-ES" sz="4000" b="1" dirty="0" smtClean="0">
              <a:solidFill>
                <a:schemeClr val="accent1">
                  <a:lumMod val="60000"/>
                  <a:lumOff val="40000"/>
                </a:schemeClr>
              </a:solidFill>
              <a:cs typeface="Aharoni" panose="02010803020104030203" pitchFamily="2" charset="-79"/>
            </a:endParaRPr>
          </a:p>
          <a:p>
            <a:pPr marL="0" indent="0" algn="ctr">
              <a:buNone/>
            </a:pPr>
            <a:endParaRPr lang="es-ES" sz="4000" b="1" dirty="0" smtClean="0">
              <a:solidFill>
                <a:schemeClr val="tx2">
                  <a:lumMod val="60000"/>
                  <a:lumOff val="40000"/>
                </a:schemeClr>
              </a:solidFill>
              <a:cs typeface="Aharoni" panose="02010803020104030203" pitchFamily="2" charset="-79"/>
            </a:endParaRPr>
          </a:p>
          <a:p>
            <a:pPr marL="0" indent="0" algn="r">
              <a:buNone/>
            </a:pPr>
            <a:endParaRPr lang="es-ES" b="1" dirty="0" smtClean="0">
              <a:solidFill>
                <a:schemeClr val="tx2">
                  <a:lumMod val="60000"/>
                  <a:lumOff val="40000"/>
                </a:schemeClr>
              </a:solidFill>
              <a:cs typeface="Aharoni" panose="02010803020104030203" pitchFamily="2" charset="-79"/>
            </a:endParaRPr>
          </a:p>
        </p:txBody>
      </p:sp>
      <p:sp>
        <p:nvSpPr>
          <p:cNvPr id="3" name="Rectángulo 2"/>
          <p:cNvSpPr/>
          <p:nvPr/>
        </p:nvSpPr>
        <p:spPr>
          <a:xfrm>
            <a:off x="971600" y="717848"/>
            <a:ext cx="7200800" cy="1323439"/>
          </a:xfrm>
          <a:prstGeom prst="rect">
            <a:avLst/>
          </a:prstGeom>
        </p:spPr>
        <p:txBody>
          <a:bodyPr wrap="square">
            <a:spAutoFit/>
          </a:bodyPr>
          <a:lstStyle/>
          <a:p>
            <a:pPr algn="ctr"/>
            <a:r>
              <a:rPr lang="es-ES" sz="8000" b="1" dirty="0" smtClean="0">
                <a:solidFill>
                  <a:srgbClr val="0070C0"/>
                </a:solidFill>
              </a:rPr>
              <a:t>GRACIAS</a:t>
            </a:r>
            <a:endParaRPr lang="en-US" sz="8000" b="1" dirty="0">
              <a:solidFill>
                <a:srgbClr val="0070C0"/>
              </a:solidFill>
            </a:endParaRPr>
          </a:p>
        </p:txBody>
      </p:sp>
      <p:pic>
        <p:nvPicPr>
          <p:cNvPr id="4" name="Imagen 3"/>
          <p:cNvPicPr>
            <a:picLocks noChangeAspect="1"/>
          </p:cNvPicPr>
          <p:nvPr/>
        </p:nvPicPr>
        <p:blipFill>
          <a:blip r:embed="rId4"/>
          <a:stretch>
            <a:fillRect/>
          </a:stretch>
        </p:blipFill>
        <p:spPr>
          <a:xfrm>
            <a:off x="3619500" y="2124582"/>
            <a:ext cx="1905000" cy="2390775"/>
          </a:xfrm>
          <a:prstGeom prst="rect">
            <a:avLst/>
          </a:prstGeom>
        </p:spPr>
      </p:pic>
    </p:spTree>
    <p:extLst>
      <p:ext uri="{BB962C8B-B14F-4D97-AF65-F5344CB8AC3E}">
        <p14:creationId xmlns:p14="http://schemas.microsoft.com/office/powerpoint/2010/main" val="1443275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a:xfrm>
            <a:off x="457201" y="699542"/>
            <a:ext cx="8229600" cy="3967089"/>
          </a:xfrm>
        </p:spPr>
        <p:txBody>
          <a:bodyPr>
            <a:normAutofit/>
          </a:bodyPr>
          <a:lstStyle/>
          <a:p>
            <a:pPr marL="0" indent="0" algn="just">
              <a:buNone/>
            </a:pPr>
            <a:r>
              <a:rPr lang="es-ES" sz="2400" b="1" dirty="0">
                <a:solidFill>
                  <a:schemeClr val="tx2">
                    <a:lumMod val="60000"/>
                    <a:lumOff val="40000"/>
                  </a:schemeClr>
                </a:solidFill>
                <a:cs typeface="Aharoni" panose="02010803020104030203" pitchFamily="2" charset="-79"/>
              </a:rPr>
              <a:t>En primer lugar, las universidades nacieron como corporaciones. La propia palabra universidad correspondía a una forma jurídica medieval para designar una corporación, por ejemplo, un ayuntamiento o un gremio.</a:t>
            </a:r>
            <a:endParaRPr lang="es-ES" sz="2400" b="1" dirty="0" smtClean="0">
              <a:solidFill>
                <a:schemeClr val="accent1">
                  <a:lumMod val="60000"/>
                  <a:lumOff val="40000"/>
                </a:schemeClr>
              </a:solidFill>
              <a:cs typeface="Aharoni" panose="02010803020104030203" pitchFamily="2" charset="-79"/>
            </a:endParaRPr>
          </a:p>
          <a:p>
            <a:pPr marL="0" indent="0" algn="just">
              <a:buNone/>
            </a:pPr>
            <a:endParaRPr lang="es-ES" b="1" dirty="0" smtClean="0">
              <a:solidFill>
                <a:schemeClr val="tx2">
                  <a:lumMod val="60000"/>
                  <a:lumOff val="40000"/>
                </a:schemeClr>
              </a:solidFill>
              <a:cs typeface="Aharoni" panose="02010803020104030203" pitchFamily="2" charset="-79"/>
            </a:endParaRPr>
          </a:p>
          <a:p>
            <a:pPr marL="0" indent="0" algn="ctr">
              <a:buNone/>
            </a:pPr>
            <a:endParaRPr lang="es-ES" b="1" dirty="0" smtClean="0">
              <a:solidFill>
                <a:schemeClr val="tx2">
                  <a:lumMod val="60000"/>
                  <a:lumOff val="40000"/>
                </a:schemeClr>
              </a:solidFill>
              <a:cs typeface="Aharoni" panose="02010803020104030203" pitchFamily="2" charset="-79"/>
            </a:endParaRPr>
          </a:p>
        </p:txBody>
      </p:sp>
      <p:sp>
        <p:nvSpPr>
          <p:cNvPr id="3" name="Rectángulo redondeado 2"/>
          <p:cNvSpPr/>
          <p:nvPr/>
        </p:nvSpPr>
        <p:spPr>
          <a:xfrm>
            <a:off x="1259632" y="2665315"/>
            <a:ext cx="2448272"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i="1" dirty="0" smtClean="0"/>
              <a:t>LECTIO</a:t>
            </a:r>
            <a:endParaRPr lang="en-US" i="1" dirty="0"/>
          </a:p>
        </p:txBody>
      </p:sp>
      <p:sp>
        <p:nvSpPr>
          <p:cNvPr id="6" name="Rectángulo redondeado 5"/>
          <p:cNvSpPr/>
          <p:nvPr/>
        </p:nvSpPr>
        <p:spPr>
          <a:xfrm>
            <a:off x="4980159" y="2665315"/>
            <a:ext cx="2448272"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i="1" dirty="0" smtClean="0"/>
              <a:t>DISPUTATIO</a:t>
            </a:r>
            <a:endParaRPr lang="en-US" i="1" dirty="0"/>
          </a:p>
        </p:txBody>
      </p:sp>
    </p:spTree>
    <p:extLst>
      <p:ext uri="{BB962C8B-B14F-4D97-AF65-F5344CB8AC3E}">
        <p14:creationId xmlns:p14="http://schemas.microsoft.com/office/powerpoint/2010/main" val="1259249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a:xfrm>
            <a:off x="457201" y="699542"/>
            <a:ext cx="8229600" cy="3967089"/>
          </a:xfrm>
        </p:spPr>
        <p:txBody>
          <a:bodyPr>
            <a:normAutofit/>
          </a:bodyPr>
          <a:lstStyle/>
          <a:p>
            <a:pPr marL="0" indent="0" algn="ctr">
              <a:buNone/>
            </a:pPr>
            <a:endParaRPr lang="es-ES" b="1" dirty="0" smtClean="0">
              <a:solidFill>
                <a:schemeClr val="tx2">
                  <a:lumMod val="60000"/>
                  <a:lumOff val="40000"/>
                </a:schemeClr>
              </a:solidFill>
              <a:cs typeface="Aharoni" panose="02010803020104030203" pitchFamily="2" charset="-79"/>
            </a:endParaRPr>
          </a:p>
          <a:p>
            <a:pPr marL="0" indent="0" algn="ctr">
              <a:buNone/>
            </a:pPr>
            <a:endParaRPr lang="es-ES" b="1" dirty="0" smtClean="0">
              <a:solidFill>
                <a:schemeClr val="tx2">
                  <a:lumMod val="60000"/>
                  <a:lumOff val="40000"/>
                </a:schemeClr>
              </a:solidFill>
              <a:cs typeface="Aharoni" panose="02010803020104030203" pitchFamily="2" charset="-79"/>
            </a:endParaRPr>
          </a:p>
        </p:txBody>
      </p:sp>
      <p:pic>
        <p:nvPicPr>
          <p:cNvPr id="3" name="Imagen 2"/>
          <p:cNvPicPr>
            <a:picLocks noChangeAspect="1"/>
          </p:cNvPicPr>
          <p:nvPr/>
        </p:nvPicPr>
        <p:blipFill rotWithShape="1">
          <a:blip r:embed="rId4"/>
          <a:srcRect l="14390" t="16735" r="15876" b="23218"/>
          <a:stretch/>
        </p:blipFill>
        <p:spPr>
          <a:xfrm>
            <a:off x="1187624" y="1116737"/>
            <a:ext cx="6470818" cy="3132698"/>
          </a:xfrm>
          <a:prstGeom prst="rect">
            <a:avLst/>
          </a:prstGeom>
        </p:spPr>
      </p:pic>
      <p:sp>
        <p:nvSpPr>
          <p:cNvPr id="5" name="CuadroTexto 4"/>
          <p:cNvSpPr txBox="1"/>
          <p:nvPr/>
        </p:nvSpPr>
        <p:spPr>
          <a:xfrm>
            <a:off x="3203848" y="4380147"/>
            <a:ext cx="6048672" cy="215444"/>
          </a:xfrm>
          <a:prstGeom prst="rect">
            <a:avLst/>
          </a:prstGeom>
          <a:noFill/>
        </p:spPr>
        <p:txBody>
          <a:bodyPr wrap="square" rtlCol="0">
            <a:spAutoFit/>
          </a:bodyPr>
          <a:lstStyle/>
          <a:p>
            <a:r>
              <a:rPr lang="es-ES" sz="800" dirty="0"/>
              <a:t>TRANSFORMAR LA UNIVERSIDAD DESAFÍOS, OPORTUNIDADES Y PROPUESTAS DESDE UNA MIRADA GLOBAL, JOSEP GALLIFA ALBERT SANGRÀ</a:t>
            </a:r>
            <a:endParaRPr lang="en-US" sz="800" dirty="0"/>
          </a:p>
        </p:txBody>
      </p:sp>
    </p:spTree>
    <p:extLst>
      <p:ext uri="{BB962C8B-B14F-4D97-AF65-F5344CB8AC3E}">
        <p14:creationId xmlns:p14="http://schemas.microsoft.com/office/powerpoint/2010/main" val="20433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a:xfrm>
            <a:off x="457201" y="699542"/>
            <a:ext cx="8229600" cy="3967089"/>
          </a:xfrm>
        </p:spPr>
        <p:txBody>
          <a:bodyPr>
            <a:normAutofit/>
          </a:bodyPr>
          <a:lstStyle/>
          <a:p>
            <a:pPr marL="0" indent="0" algn="ctr">
              <a:buNone/>
            </a:pPr>
            <a:endParaRPr lang="es-ES" sz="2400" b="1" dirty="0" smtClean="0">
              <a:solidFill>
                <a:schemeClr val="accent1">
                  <a:lumMod val="60000"/>
                  <a:lumOff val="40000"/>
                </a:schemeClr>
              </a:solidFill>
              <a:cs typeface="Aharoni" panose="02010803020104030203" pitchFamily="2" charset="-79"/>
            </a:endParaRPr>
          </a:p>
          <a:p>
            <a:pPr marL="0" indent="0" algn="ctr">
              <a:buNone/>
            </a:pPr>
            <a:endParaRPr lang="es-ES" b="1" dirty="0" smtClean="0">
              <a:solidFill>
                <a:schemeClr val="tx2">
                  <a:lumMod val="60000"/>
                  <a:lumOff val="40000"/>
                </a:schemeClr>
              </a:solidFill>
              <a:cs typeface="Aharoni" panose="02010803020104030203" pitchFamily="2" charset="-79"/>
            </a:endParaRPr>
          </a:p>
          <a:p>
            <a:pPr marL="0" indent="0" algn="ctr">
              <a:buNone/>
            </a:pPr>
            <a:endParaRPr lang="es-ES" b="1" dirty="0" smtClean="0">
              <a:solidFill>
                <a:schemeClr val="tx2">
                  <a:lumMod val="60000"/>
                  <a:lumOff val="40000"/>
                </a:schemeClr>
              </a:solidFill>
              <a:cs typeface="Aharoni" panose="02010803020104030203" pitchFamily="2" charset="-79"/>
            </a:endParaRPr>
          </a:p>
        </p:txBody>
      </p:sp>
      <p:sp>
        <p:nvSpPr>
          <p:cNvPr id="3" name="CuadroTexto 2"/>
          <p:cNvSpPr txBox="1"/>
          <p:nvPr/>
        </p:nvSpPr>
        <p:spPr>
          <a:xfrm>
            <a:off x="971600" y="915566"/>
            <a:ext cx="5472608" cy="523220"/>
          </a:xfrm>
          <a:prstGeom prst="rect">
            <a:avLst/>
          </a:prstGeom>
          <a:noFill/>
        </p:spPr>
        <p:txBody>
          <a:bodyPr wrap="square" rtlCol="0">
            <a:spAutoFit/>
          </a:bodyPr>
          <a:lstStyle/>
          <a:p>
            <a:r>
              <a:rPr lang="en-US" sz="2800" dirty="0"/>
              <a:t> </a:t>
            </a:r>
            <a:r>
              <a:rPr lang="en-US" sz="2800" b="1" dirty="0" smtClean="0">
                <a:solidFill>
                  <a:schemeClr val="accent1"/>
                </a:solidFill>
              </a:rPr>
              <a:t>LO COMPLICADO DE LO SIMPLE…</a:t>
            </a:r>
            <a:endParaRPr lang="en-US" sz="2800" b="1" dirty="0">
              <a:solidFill>
                <a:schemeClr val="accent1"/>
              </a:solidFill>
            </a:endParaRPr>
          </a:p>
        </p:txBody>
      </p:sp>
      <p:pic>
        <p:nvPicPr>
          <p:cNvPr id="4" name="Imagen 3"/>
          <p:cNvPicPr>
            <a:picLocks noChangeAspect="1"/>
          </p:cNvPicPr>
          <p:nvPr/>
        </p:nvPicPr>
        <p:blipFill>
          <a:blip r:embed="rId4"/>
          <a:stretch>
            <a:fillRect/>
          </a:stretch>
        </p:blipFill>
        <p:spPr>
          <a:xfrm>
            <a:off x="3939133" y="1851670"/>
            <a:ext cx="2505075" cy="1828800"/>
          </a:xfrm>
          <a:prstGeom prst="rect">
            <a:avLst/>
          </a:prstGeom>
        </p:spPr>
      </p:pic>
    </p:spTree>
    <p:extLst>
      <p:ext uri="{BB962C8B-B14F-4D97-AF65-F5344CB8AC3E}">
        <p14:creationId xmlns:p14="http://schemas.microsoft.com/office/powerpoint/2010/main" val="1053437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a:xfrm>
            <a:off x="457201" y="699542"/>
            <a:ext cx="8229600" cy="3967089"/>
          </a:xfrm>
        </p:spPr>
        <p:txBody>
          <a:bodyPr>
            <a:normAutofit/>
          </a:bodyPr>
          <a:lstStyle/>
          <a:p>
            <a:pPr marL="0" indent="0" algn="ctr">
              <a:buNone/>
            </a:pPr>
            <a:endParaRPr lang="es-ES" sz="2400" b="1" dirty="0" smtClean="0">
              <a:solidFill>
                <a:schemeClr val="accent1">
                  <a:lumMod val="60000"/>
                  <a:lumOff val="40000"/>
                </a:schemeClr>
              </a:solidFill>
              <a:cs typeface="Aharoni" panose="02010803020104030203" pitchFamily="2" charset="-79"/>
            </a:endParaRPr>
          </a:p>
          <a:p>
            <a:pPr marL="0" indent="0" algn="ctr">
              <a:buNone/>
            </a:pPr>
            <a:endParaRPr lang="es-ES" b="1" dirty="0" smtClean="0">
              <a:solidFill>
                <a:schemeClr val="tx2">
                  <a:lumMod val="60000"/>
                  <a:lumOff val="40000"/>
                </a:schemeClr>
              </a:solidFill>
              <a:cs typeface="Aharoni" panose="02010803020104030203" pitchFamily="2" charset="-79"/>
            </a:endParaRPr>
          </a:p>
          <a:p>
            <a:pPr algn="just"/>
            <a:r>
              <a:rPr lang="es-ES" sz="2000" b="1" dirty="0">
                <a:solidFill>
                  <a:schemeClr val="accent2"/>
                </a:solidFill>
                <a:cs typeface="Aharoni" panose="02010803020104030203" pitchFamily="2" charset="-79"/>
              </a:rPr>
              <a:t>La formación de profesionales y el carácter corporativo de las facultades o universidades, en torno a una o varias profesiones intelectuales. No se puede confundir con la formación profesional, más destinada a profesiones no tan relacionadas con el conocimiento científico o las humanidades. </a:t>
            </a:r>
            <a:endParaRPr lang="es-ES" sz="2000" b="1" dirty="0" smtClean="0">
              <a:solidFill>
                <a:schemeClr val="accent2"/>
              </a:solidFill>
              <a:cs typeface="Aharoni" panose="02010803020104030203" pitchFamily="2" charset="-79"/>
            </a:endParaRPr>
          </a:p>
          <a:p>
            <a:pPr algn="just"/>
            <a:r>
              <a:rPr lang="es-ES" sz="2000" b="1" dirty="0" smtClean="0">
                <a:solidFill>
                  <a:schemeClr val="accent2"/>
                </a:solidFill>
                <a:cs typeface="Aharoni" panose="02010803020104030203" pitchFamily="2" charset="-79"/>
              </a:rPr>
              <a:t>La </a:t>
            </a:r>
            <a:r>
              <a:rPr lang="es-ES" sz="2000" b="1" dirty="0">
                <a:solidFill>
                  <a:schemeClr val="accent2"/>
                </a:solidFill>
                <a:cs typeface="Aharoni" panose="02010803020104030203" pitchFamily="2" charset="-79"/>
              </a:rPr>
              <a:t>investigación y la creación de conocimiento. También la formación de investigadores.</a:t>
            </a:r>
            <a:endParaRPr lang="es-ES" sz="2000" b="1" dirty="0" smtClean="0">
              <a:solidFill>
                <a:schemeClr val="accent2"/>
              </a:solidFill>
              <a:cs typeface="Aharoni" panose="02010803020104030203" pitchFamily="2" charset="-79"/>
            </a:endParaRPr>
          </a:p>
        </p:txBody>
      </p:sp>
      <p:sp>
        <p:nvSpPr>
          <p:cNvPr id="3" name="CuadroTexto 2"/>
          <p:cNvSpPr txBox="1"/>
          <p:nvPr/>
        </p:nvSpPr>
        <p:spPr>
          <a:xfrm>
            <a:off x="971600" y="915566"/>
            <a:ext cx="5472608" cy="523220"/>
          </a:xfrm>
          <a:prstGeom prst="rect">
            <a:avLst/>
          </a:prstGeom>
          <a:noFill/>
        </p:spPr>
        <p:txBody>
          <a:bodyPr wrap="square" rtlCol="0">
            <a:spAutoFit/>
          </a:bodyPr>
          <a:lstStyle/>
          <a:p>
            <a:r>
              <a:rPr lang="en-US" sz="2800" dirty="0"/>
              <a:t> </a:t>
            </a:r>
            <a:r>
              <a:rPr lang="en-US" sz="2800" b="1" dirty="0">
                <a:solidFill>
                  <a:schemeClr val="accent1"/>
                </a:solidFill>
              </a:rPr>
              <a:t> </a:t>
            </a:r>
            <a:r>
              <a:rPr lang="en-US" sz="2800" b="1" dirty="0" smtClean="0">
                <a:solidFill>
                  <a:schemeClr val="accent1"/>
                </a:solidFill>
              </a:rPr>
              <a:t>FUNCIONES DE LA UNIVERSIDAD</a:t>
            </a:r>
            <a:endParaRPr lang="en-US" sz="2800" b="1" dirty="0">
              <a:solidFill>
                <a:schemeClr val="accent1"/>
              </a:solidFill>
            </a:endParaRPr>
          </a:p>
        </p:txBody>
      </p:sp>
    </p:spTree>
    <p:extLst>
      <p:ext uri="{BB962C8B-B14F-4D97-AF65-F5344CB8AC3E}">
        <p14:creationId xmlns:p14="http://schemas.microsoft.com/office/powerpoint/2010/main" val="2041009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a:xfrm>
            <a:off x="457201" y="699542"/>
            <a:ext cx="8229600" cy="3967089"/>
          </a:xfrm>
        </p:spPr>
        <p:txBody>
          <a:bodyPr>
            <a:normAutofit/>
          </a:bodyPr>
          <a:lstStyle/>
          <a:p>
            <a:pPr marL="0" indent="0" algn="ctr">
              <a:buNone/>
            </a:pPr>
            <a:endParaRPr lang="es-ES" sz="2400" b="1" dirty="0" smtClean="0">
              <a:solidFill>
                <a:schemeClr val="accent1">
                  <a:lumMod val="60000"/>
                  <a:lumOff val="40000"/>
                </a:schemeClr>
              </a:solidFill>
              <a:cs typeface="Aharoni" panose="02010803020104030203" pitchFamily="2" charset="-79"/>
            </a:endParaRPr>
          </a:p>
          <a:p>
            <a:pPr marL="0" indent="0" algn="ctr">
              <a:buNone/>
            </a:pPr>
            <a:endParaRPr lang="es-ES" b="1" dirty="0" smtClean="0">
              <a:solidFill>
                <a:schemeClr val="tx2">
                  <a:lumMod val="60000"/>
                  <a:lumOff val="40000"/>
                </a:schemeClr>
              </a:solidFill>
              <a:cs typeface="Aharoni" panose="02010803020104030203" pitchFamily="2" charset="-79"/>
            </a:endParaRPr>
          </a:p>
          <a:p>
            <a:pPr algn="just"/>
            <a:r>
              <a:rPr lang="es-ES" sz="2000" b="1" dirty="0">
                <a:solidFill>
                  <a:schemeClr val="accent2"/>
                </a:solidFill>
                <a:cs typeface="Aharoni" panose="02010803020104030203" pitchFamily="2" charset="-79"/>
              </a:rPr>
              <a:t>La integración en la sociedad a partir de la generación de estilos democráticos, la formación de ciudadanos cultos y socialmente participativos. Cooperación con los agentes del entorno. </a:t>
            </a:r>
            <a:endParaRPr lang="es-ES" sz="2000" b="1" dirty="0" smtClean="0">
              <a:solidFill>
                <a:schemeClr val="accent2"/>
              </a:solidFill>
              <a:cs typeface="Aharoni" panose="02010803020104030203" pitchFamily="2" charset="-79"/>
            </a:endParaRPr>
          </a:p>
          <a:p>
            <a:pPr marL="0" indent="0" algn="just">
              <a:buNone/>
            </a:pPr>
            <a:endParaRPr lang="es-ES" sz="2000" b="1" dirty="0" smtClean="0">
              <a:solidFill>
                <a:schemeClr val="accent2"/>
              </a:solidFill>
              <a:cs typeface="Aharoni" panose="02010803020104030203" pitchFamily="2" charset="-79"/>
            </a:endParaRPr>
          </a:p>
          <a:p>
            <a:pPr algn="just"/>
            <a:r>
              <a:rPr lang="es-ES" sz="2000" b="1" dirty="0" smtClean="0">
                <a:solidFill>
                  <a:schemeClr val="accent2"/>
                </a:solidFill>
                <a:cs typeface="Aharoni" panose="02010803020104030203" pitchFamily="2" charset="-79"/>
              </a:rPr>
              <a:t>La </a:t>
            </a:r>
            <a:r>
              <a:rPr lang="es-ES" sz="2000" b="1" dirty="0">
                <a:solidFill>
                  <a:schemeClr val="accent2"/>
                </a:solidFill>
                <a:cs typeface="Aharoni" panose="02010803020104030203" pitchFamily="2" charset="-79"/>
              </a:rPr>
              <a:t>apertura a dar respuesta a los retos de cada momento, en una época con crisis muy marcadas.</a:t>
            </a:r>
            <a:endParaRPr lang="es-ES" sz="2000" b="1" dirty="0" smtClean="0">
              <a:solidFill>
                <a:schemeClr val="accent2"/>
              </a:solidFill>
              <a:cs typeface="Aharoni" panose="02010803020104030203" pitchFamily="2" charset="-79"/>
            </a:endParaRPr>
          </a:p>
        </p:txBody>
      </p:sp>
      <p:sp>
        <p:nvSpPr>
          <p:cNvPr id="3" name="CuadroTexto 2"/>
          <p:cNvSpPr txBox="1"/>
          <p:nvPr/>
        </p:nvSpPr>
        <p:spPr>
          <a:xfrm>
            <a:off x="971600" y="915566"/>
            <a:ext cx="5472608" cy="523220"/>
          </a:xfrm>
          <a:prstGeom prst="rect">
            <a:avLst/>
          </a:prstGeom>
          <a:noFill/>
        </p:spPr>
        <p:txBody>
          <a:bodyPr wrap="square" rtlCol="0">
            <a:spAutoFit/>
          </a:bodyPr>
          <a:lstStyle/>
          <a:p>
            <a:r>
              <a:rPr lang="en-US" sz="2800" dirty="0"/>
              <a:t> </a:t>
            </a:r>
            <a:r>
              <a:rPr lang="en-US" sz="2800" b="1" dirty="0">
                <a:solidFill>
                  <a:schemeClr val="accent1"/>
                </a:solidFill>
              </a:rPr>
              <a:t> </a:t>
            </a:r>
            <a:r>
              <a:rPr lang="en-US" sz="2800" b="1" dirty="0" smtClean="0">
                <a:solidFill>
                  <a:schemeClr val="accent1"/>
                </a:solidFill>
              </a:rPr>
              <a:t>FUNCIONES DE LA UNIVERSIDAD</a:t>
            </a:r>
            <a:endParaRPr lang="en-US" sz="2800" b="1" dirty="0">
              <a:solidFill>
                <a:schemeClr val="accent1"/>
              </a:solidFill>
            </a:endParaRPr>
          </a:p>
        </p:txBody>
      </p:sp>
    </p:spTree>
    <p:extLst>
      <p:ext uri="{BB962C8B-B14F-4D97-AF65-F5344CB8AC3E}">
        <p14:creationId xmlns:p14="http://schemas.microsoft.com/office/powerpoint/2010/main" val="702373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a:xfrm>
            <a:off x="457201" y="699542"/>
            <a:ext cx="8229600" cy="3967089"/>
          </a:xfrm>
        </p:spPr>
        <p:txBody>
          <a:bodyPr>
            <a:normAutofit/>
          </a:bodyPr>
          <a:lstStyle/>
          <a:p>
            <a:pPr marL="0" indent="0" algn="ctr">
              <a:buNone/>
            </a:pPr>
            <a:endParaRPr lang="es-ES" sz="2400" b="1" dirty="0" smtClean="0">
              <a:solidFill>
                <a:schemeClr val="accent1">
                  <a:lumMod val="60000"/>
                  <a:lumOff val="40000"/>
                </a:schemeClr>
              </a:solidFill>
              <a:cs typeface="Aharoni" panose="02010803020104030203" pitchFamily="2" charset="-79"/>
            </a:endParaRPr>
          </a:p>
          <a:p>
            <a:pPr marL="0" indent="0" algn="just">
              <a:buNone/>
            </a:pPr>
            <a:endParaRPr lang="es-ES" sz="2000" b="1" dirty="0" smtClean="0">
              <a:solidFill>
                <a:schemeClr val="accent2"/>
              </a:solidFill>
              <a:cs typeface="Aharoni" panose="02010803020104030203" pitchFamily="2" charset="-79"/>
            </a:endParaRPr>
          </a:p>
          <a:p>
            <a:pPr algn="just"/>
            <a:r>
              <a:rPr lang="es-ES" sz="2000" b="1" dirty="0" smtClean="0">
                <a:solidFill>
                  <a:schemeClr val="accent2"/>
                </a:solidFill>
                <a:cs typeface="Aharoni" panose="02010803020104030203" pitchFamily="2" charset="-79"/>
              </a:rPr>
              <a:t>La </a:t>
            </a:r>
            <a:r>
              <a:rPr lang="es-ES" sz="2000" b="1" dirty="0">
                <a:solidFill>
                  <a:schemeClr val="accent2"/>
                </a:solidFill>
                <a:cs typeface="Aharoni" panose="02010803020104030203" pitchFamily="2" charset="-79"/>
              </a:rPr>
              <a:t>apertura a dar respuesta a los retos de cada </a:t>
            </a:r>
            <a:r>
              <a:rPr lang="es-ES" sz="2000" b="1" dirty="0" smtClean="0">
                <a:solidFill>
                  <a:schemeClr val="accent2"/>
                </a:solidFill>
                <a:cs typeface="Aharoni" panose="02010803020104030203" pitchFamily="2" charset="-79"/>
              </a:rPr>
              <a:t>momento…</a:t>
            </a:r>
          </a:p>
        </p:txBody>
      </p:sp>
      <p:sp>
        <p:nvSpPr>
          <p:cNvPr id="3" name="CuadroTexto 2"/>
          <p:cNvSpPr txBox="1"/>
          <p:nvPr/>
        </p:nvSpPr>
        <p:spPr>
          <a:xfrm>
            <a:off x="971600" y="915566"/>
            <a:ext cx="5472608" cy="523220"/>
          </a:xfrm>
          <a:prstGeom prst="rect">
            <a:avLst/>
          </a:prstGeom>
          <a:noFill/>
        </p:spPr>
        <p:txBody>
          <a:bodyPr wrap="square" rtlCol="0">
            <a:spAutoFit/>
          </a:bodyPr>
          <a:lstStyle/>
          <a:p>
            <a:r>
              <a:rPr lang="en-US" sz="2800" dirty="0"/>
              <a:t> </a:t>
            </a:r>
            <a:r>
              <a:rPr lang="en-US" sz="2800" b="1" dirty="0">
                <a:solidFill>
                  <a:schemeClr val="accent1"/>
                </a:solidFill>
              </a:rPr>
              <a:t> </a:t>
            </a:r>
            <a:r>
              <a:rPr lang="en-US" sz="2800" b="1" dirty="0" smtClean="0">
                <a:solidFill>
                  <a:schemeClr val="accent1"/>
                </a:solidFill>
              </a:rPr>
              <a:t>RETOS DE LA UNIVERSIDAD</a:t>
            </a:r>
            <a:endParaRPr lang="en-US" sz="2800" b="1" dirty="0">
              <a:solidFill>
                <a:schemeClr val="accent1"/>
              </a:solidFill>
            </a:endParaRPr>
          </a:p>
        </p:txBody>
      </p:sp>
      <p:sp>
        <p:nvSpPr>
          <p:cNvPr id="4" name="Rectángulo redondeado 3"/>
          <p:cNvSpPr/>
          <p:nvPr/>
        </p:nvSpPr>
        <p:spPr>
          <a:xfrm>
            <a:off x="1187624" y="2139702"/>
            <a:ext cx="2808312"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NORMATIVAS</a:t>
            </a:r>
            <a:endParaRPr lang="en-US" dirty="0"/>
          </a:p>
        </p:txBody>
      </p:sp>
      <p:sp>
        <p:nvSpPr>
          <p:cNvPr id="6" name="Rectángulo redondeado 5"/>
          <p:cNvSpPr/>
          <p:nvPr/>
        </p:nvSpPr>
        <p:spPr>
          <a:xfrm>
            <a:off x="4453136" y="3147814"/>
            <a:ext cx="2808312"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ENTORNO</a:t>
            </a:r>
            <a:endParaRPr lang="en-US" dirty="0"/>
          </a:p>
        </p:txBody>
      </p:sp>
    </p:spTree>
    <p:extLst>
      <p:ext uri="{BB962C8B-B14F-4D97-AF65-F5344CB8AC3E}">
        <p14:creationId xmlns:p14="http://schemas.microsoft.com/office/powerpoint/2010/main" val="1479462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a:xfrm>
            <a:off x="457201" y="915566"/>
            <a:ext cx="8229600" cy="3967089"/>
          </a:xfrm>
        </p:spPr>
        <p:txBody>
          <a:bodyPr>
            <a:normAutofit/>
          </a:bodyPr>
          <a:lstStyle/>
          <a:p>
            <a:pPr marL="0" indent="0" algn="ctr">
              <a:buNone/>
            </a:pPr>
            <a:endParaRPr lang="es-ES" sz="2400" b="1" dirty="0" smtClean="0">
              <a:solidFill>
                <a:schemeClr val="accent1">
                  <a:lumMod val="60000"/>
                  <a:lumOff val="40000"/>
                </a:schemeClr>
              </a:solidFill>
              <a:cs typeface="Aharoni" panose="02010803020104030203" pitchFamily="2" charset="-79"/>
            </a:endParaRPr>
          </a:p>
          <a:p>
            <a:pPr marL="0" indent="0" algn="just">
              <a:buNone/>
            </a:pPr>
            <a:endParaRPr lang="es-ES" sz="2000" b="1" dirty="0" smtClean="0">
              <a:solidFill>
                <a:schemeClr val="accent2"/>
              </a:solidFill>
              <a:cs typeface="Aharoni" panose="02010803020104030203" pitchFamily="2" charset="-79"/>
            </a:endParaRPr>
          </a:p>
          <a:p>
            <a:pPr algn="just"/>
            <a:r>
              <a:rPr lang="es-ES" sz="2000" b="1" dirty="0">
                <a:solidFill>
                  <a:schemeClr val="accent2"/>
                </a:solidFill>
                <a:cs typeface="Aharoni" panose="02010803020104030203" pitchFamily="2" charset="-79"/>
              </a:rPr>
              <a:t>En los artículos 14 al 17 de la Resolución 15224 de 2020, se explican los aspectos que dan cuenta de la selección y evaluación de los profesores.  En el artículo 18 se detallan las evidencias que la institución debe presentar en el proceso.  Para asegurarse que las evidencias dan cuenta de ello, se sugieren las siguientes preguntas orientadoras:</a:t>
            </a:r>
            <a:endParaRPr lang="es-ES" sz="2000" b="1" dirty="0" smtClean="0">
              <a:solidFill>
                <a:schemeClr val="accent2"/>
              </a:solidFill>
              <a:cs typeface="Aharoni" panose="02010803020104030203" pitchFamily="2" charset="-79"/>
            </a:endParaRPr>
          </a:p>
        </p:txBody>
      </p:sp>
      <p:sp>
        <p:nvSpPr>
          <p:cNvPr id="3" name="CuadroTexto 2"/>
          <p:cNvSpPr txBox="1"/>
          <p:nvPr/>
        </p:nvSpPr>
        <p:spPr>
          <a:xfrm>
            <a:off x="611561" y="708726"/>
            <a:ext cx="8075240" cy="830997"/>
          </a:xfrm>
          <a:prstGeom prst="rect">
            <a:avLst/>
          </a:prstGeom>
          <a:noFill/>
        </p:spPr>
        <p:txBody>
          <a:bodyPr wrap="square" rtlCol="0">
            <a:spAutoFit/>
          </a:bodyPr>
          <a:lstStyle/>
          <a:p>
            <a:r>
              <a:rPr lang="en-US" sz="2400" b="1" dirty="0" smtClean="0">
                <a:solidFill>
                  <a:schemeClr val="accent1"/>
                </a:solidFill>
              </a:rPr>
              <a:t>EJEMPLO EN NOTAS ORIENTADORAS DE CALIDAD EN CONDICIONES INSTITUCIONALES</a:t>
            </a:r>
            <a:endParaRPr lang="en-US" sz="2400" b="1" dirty="0">
              <a:solidFill>
                <a:schemeClr val="accent1"/>
              </a:solidFill>
            </a:endParaRPr>
          </a:p>
        </p:txBody>
      </p:sp>
      <p:sp>
        <p:nvSpPr>
          <p:cNvPr id="5" name="CuadroTexto 4"/>
          <p:cNvSpPr txBox="1"/>
          <p:nvPr/>
        </p:nvSpPr>
        <p:spPr>
          <a:xfrm>
            <a:off x="755576" y="3651870"/>
            <a:ext cx="6408712" cy="369332"/>
          </a:xfrm>
          <a:prstGeom prst="rect">
            <a:avLst/>
          </a:prstGeom>
          <a:noFill/>
        </p:spPr>
        <p:txBody>
          <a:bodyPr wrap="square" rtlCol="0">
            <a:spAutoFit/>
          </a:bodyPr>
          <a:lstStyle/>
          <a:p>
            <a:r>
              <a:rPr lang="es-ES" b="1" i="1" dirty="0" smtClean="0"/>
              <a:t>m) </a:t>
            </a:r>
            <a:r>
              <a:rPr lang="es-ES" b="1" i="1" dirty="0"/>
              <a:t>¿Se han implementado programas de desarrollo profesoral? </a:t>
            </a:r>
            <a:endParaRPr lang="en-US" b="1" i="1" dirty="0"/>
          </a:p>
        </p:txBody>
      </p:sp>
    </p:spTree>
    <p:extLst>
      <p:ext uri="{BB962C8B-B14F-4D97-AF65-F5344CB8AC3E}">
        <p14:creationId xmlns:p14="http://schemas.microsoft.com/office/powerpoint/2010/main" val="8852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12738</TotalTime>
  <Words>875</Words>
  <Application>Microsoft Office PowerPoint</Application>
  <PresentationFormat>Presentación en pantalla (16:9)</PresentationFormat>
  <Paragraphs>123</Paragraphs>
  <Slides>22</Slides>
  <Notes>22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22</vt:i4>
      </vt:variant>
    </vt:vector>
  </HeadingPairs>
  <TitlesOfParts>
    <vt:vector size="26" baseType="lpstr">
      <vt:lpstr>Aharoni</vt: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diseno</dc:creator>
  <cp:lastModifiedBy>Usuario</cp:lastModifiedBy>
  <cp:revision>102</cp:revision>
  <dcterms:created xsi:type="dcterms:W3CDTF">2018-08-13T21:41:40Z</dcterms:created>
  <dcterms:modified xsi:type="dcterms:W3CDTF">2022-11-08T18:44:24Z</dcterms:modified>
</cp:coreProperties>
</file>