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439" r:id="rId2"/>
    <p:sldId id="444" r:id="rId3"/>
    <p:sldId id="452" r:id="rId4"/>
    <p:sldId id="453" r:id="rId5"/>
    <p:sldId id="455" r:id="rId6"/>
    <p:sldId id="456" r:id="rId7"/>
    <p:sldId id="457" r:id="rId8"/>
    <p:sldId id="458" r:id="rId9"/>
    <p:sldId id="459" r:id="rId10"/>
    <p:sldId id="461" r:id="rId11"/>
    <p:sldId id="460" r:id="rId12"/>
    <p:sldId id="363" r:id="rId13"/>
  </p:sldIdLst>
  <p:sldSz cx="9144000" cy="5143500" type="screen16x9"/>
  <p:notesSz cx="9144000" cy="6858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662" autoAdjust="0"/>
  </p:normalViewPr>
  <p:slideViewPr>
    <p:cSldViewPr>
      <p:cViewPr varScale="1">
        <p:scale>
          <a:sx n="101" d="100"/>
          <a:sy n="101" d="100"/>
        </p:scale>
        <p:origin x="402" y="1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FACC8D5-3A99-3A47-A8D8-C944B992AFA7}" type="datetimeFigureOut">
              <a:rPr lang="es-ES_tradnl" smtClean="0"/>
              <a:t>11/03/2024</a:t>
            </a:fld>
            <a:endParaRPr lang="es-ES_tradnl"/>
          </a:p>
        </p:txBody>
      </p:sp>
      <p:sp>
        <p:nvSpPr>
          <p:cNvPr id="4" name="Marcador de imagen de diapositiva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69FAD0C-A290-F842-A98F-B9955EA69B95}" type="slidenum">
              <a:rPr lang="es-ES_tradnl" smtClean="0"/>
              <a:t>‹Nº›</a:t>
            </a:fld>
            <a:endParaRPr lang="es-ES_tradnl"/>
          </a:p>
        </p:txBody>
      </p:sp>
    </p:spTree>
    <p:extLst>
      <p:ext uri="{BB962C8B-B14F-4D97-AF65-F5344CB8AC3E}">
        <p14:creationId xmlns:p14="http://schemas.microsoft.com/office/powerpoint/2010/main" val="1385186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1</a:t>
            </a:fld>
            <a:endParaRPr lang="es-ES_tradnl"/>
          </a:p>
        </p:txBody>
      </p:sp>
    </p:spTree>
    <p:extLst>
      <p:ext uri="{BB962C8B-B14F-4D97-AF65-F5344CB8AC3E}">
        <p14:creationId xmlns:p14="http://schemas.microsoft.com/office/powerpoint/2010/main" val="2130267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10</a:t>
            </a:fld>
            <a:endParaRPr lang="es-ES_tradnl"/>
          </a:p>
        </p:txBody>
      </p:sp>
    </p:spTree>
    <p:extLst>
      <p:ext uri="{BB962C8B-B14F-4D97-AF65-F5344CB8AC3E}">
        <p14:creationId xmlns:p14="http://schemas.microsoft.com/office/powerpoint/2010/main" val="3602923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11</a:t>
            </a:fld>
            <a:endParaRPr lang="es-ES_tradnl"/>
          </a:p>
        </p:txBody>
      </p:sp>
    </p:spTree>
    <p:extLst>
      <p:ext uri="{BB962C8B-B14F-4D97-AF65-F5344CB8AC3E}">
        <p14:creationId xmlns:p14="http://schemas.microsoft.com/office/powerpoint/2010/main" val="2649371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2</a:t>
            </a:fld>
            <a:endParaRPr lang="es-ES_tradnl"/>
          </a:p>
        </p:txBody>
      </p:sp>
    </p:spTree>
    <p:extLst>
      <p:ext uri="{BB962C8B-B14F-4D97-AF65-F5344CB8AC3E}">
        <p14:creationId xmlns:p14="http://schemas.microsoft.com/office/powerpoint/2010/main" val="2902227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3</a:t>
            </a:fld>
            <a:endParaRPr lang="es-ES_tradnl"/>
          </a:p>
        </p:txBody>
      </p:sp>
    </p:spTree>
    <p:extLst>
      <p:ext uri="{BB962C8B-B14F-4D97-AF65-F5344CB8AC3E}">
        <p14:creationId xmlns:p14="http://schemas.microsoft.com/office/powerpoint/2010/main" val="1636905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4</a:t>
            </a:fld>
            <a:endParaRPr lang="es-ES_tradnl"/>
          </a:p>
        </p:txBody>
      </p:sp>
    </p:spTree>
    <p:extLst>
      <p:ext uri="{BB962C8B-B14F-4D97-AF65-F5344CB8AC3E}">
        <p14:creationId xmlns:p14="http://schemas.microsoft.com/office/powerpoint/2010/main" val="993238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5</a:t>
            </a:fld>
            <a:endParaRPr lang="es-ES_tradnl"/>
          </a:p>
        </p:txBody>
      </p:sp>
    </p:spTree>
    <p:extLst>
      <p:ext uri="{BB962C8B-B14F-4D97-AF65-F5344CB8AC3E}">
        <p14:creationId xmlns:p14="http://schemas.microsoft.com/office/powerpoint/2010/main" val="396437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6</a:t>
            </a:fld>
            <a:endParaRPr lang="es-ES_tradnl"/>
          </a:p>
        </p:txBody>
      </p:sp>
    </p:spTree>
    <p:extLst>
      <p:ext uri="{BB962C8B-B14F-4D97-AF65-F5344CB8AC3E}">
        <p14:creationId xmlns:p14="http://schemas.microsoft.com/office/powerpoint/2010/main" val="2822700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7</a:t>
            </a:fld>
            <a:endParaRPr lang="es-ES_tradnl"/>
          </a:p>
        </p:txBody>
      </p:sp>
    </p:spTree>
    <p:extLst>
      <p:ext uri="{BB962C8B-B14F-4D97-AF65-F5344CB8AC3E}">
        <p14:creationId xmlns:p14="http://schemas.microsoft.com/office/powerpoint/2010/main" val="791062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8</a:t>
            </a:fld>
            <a:endParaRPr lang="es-ES_tradnl"/>
          </a:p>
        </p:txBody>
      </p:sp>
    </p:spTree>
    <p:extLst>
      <p:ext uri="{BB962C8B-B14F-4D97-AF65-F5344CB8AC3E}">
        <p14:creationId xmlns:p14="http://schemas.microsoft.com/office/powerpoint/2010/main" val="162396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9</a:t>
            </a:fld>
            <a:endParaRPr lang="es-ES_tradnl"/>
          </a:p>
        </p:txBody>
      </p:sp>
    </p:spTree>
    <p:extLst>
      <p:ext uri="{BB962C8B-B14F-4D97-AF65-F5344CB8AC3E}">
        <p14:creationId xmlns:p14="http://schemas.microsoft.com/office/powerpoint/2010/main" val="1322039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7819"/>
            <a:ext cx="7772400" cy="1102519"/>
          </a:xfrm>
          <a:prstGeom prst="rect">
            <a:avLst/>
          </a:prstGeom>
        </p:spPr>
        <p:txBody>
          <a:bodyPr/>
          <a:lstStyle/>
          <a:p>
            <a:r>
              <a:rPr lang="es-ES"/>
              <a:t>Haga clic para modificar el estilo de título del patrón</a:t>
            </a:r>
          </a:p>
        </p:txBody>
      </p:sp>
      <p:sp>
        <p:nvSpPr>
          <p:cNvPr id="3" name="2 Subtítulo"/>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705153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p>
            <a:r>
              <a:rPr lang="es-ES"/>
              <a:t>Haga clic para modificar el estilo de título del patrón</a:t>
            </a:r>
          </a:p>
        </p:txBody>
      </p:sp>
      <p:sp>
        <p:nvSpPr>
          <p:cNvPr id="3" name="2 Marcador de texto vertical"/>
          <p:cNvSpPr>
            <a:spLocks noGrp="1"/>
          </p:cNvSpPr>
          <p:nvPr>
            <p:ph type="body" orient="vert" idx="1"/>
          </p:nvPr>
        </p:nvSpPr>
        <p:spPr>
          <a:xfrm>
            <a:off x="457200" y="1200151"/>
            <a:ext cx="8229600" cy="3394472"/>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1419163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5979"/>
            <a:ext cx="2057400" cy="4388644"/>
          </a:xfrm>
          <a:prstGeom prst="rect">
            <a:avLst/>
          </a:prstGeo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05979"/>
            <a:ext cx="6019800" cy="4388644"/>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70757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200151"/>
            <a:ext cx="8229600" cy="339447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418547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515291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6" name="5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527675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8" name="7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9" name="8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3750854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p>
            <a:r>
              <a:rPr lang="es-ES"/>
              <a:t>Haga clic para modificar el estilo de título del patrón</a:t>
            </a:r>
          </a:p>
        </p:txBody>
      </p:sp>
      <p:sp>
        <p:nvSpPr>
          <p:cNvPr id="3" name="2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4" name="3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5" name="4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77871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3" name="2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11945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a:prstGeom prst="rect">
            <a:avLst/>
          </a:prstGeo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6" name="5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577426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a:prstGeom prst="rect">
            <a:avLst/>
          </a:prstGeo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11/03/2024</a:t>
            </a:fld>
            <a:endParaRPr lang="es-ES"/>
          </a:p>
        </p:txBody>
      </p:sp>
      <p:sp>
        <p:nvSpPr>
          <p:cNvPr id="6" name="5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46185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86B14DE-2D7D-4E9D-803A-50F8F8FD903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20" y="0"/>
            <a:ext cx="9143759" cy="5143500"/>
          </a:xfrm>
          <a:prstGeom prst="rect">
            <a:avLst/>
          </a:prstGeom>
        </p:spPr>
      </p:pic>
      <p:sp>
        <p:nvSpPr>
          <p:cNvPr id="3" name="Rectángulo 2">
            <a:extLst>
              <a:ext uri="{FF2B5EF4-FFF2-40B4-BE49-F238E27FC236}">
                <a16:creationId xmlns:a16="http://schemas.microsoft.com/office/drawing/2014/main" id="{6135DF12-36C4-4C69-85D1-D383C766FE52}"/>
              </a:ext>
            </a:extLst>
          </p:cNvPr>
          <p:cNvSpPr/>
          <p:nvPr userDrawn="1"/>
        </p:nvSpPr>
        <p:spPr>
          <a:xfrm>
            <a:off x="179512" y="123478"/>
            <a:ext cx="273630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4675DB70-4C47-49D4-AB55-044B4C662AA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95536" y="195486"/>
            <a:ext cx="1746358" cy="934580"/>
          </a:xfrm>
          <a:prstGeom prst="rect">
            <a:avLst/>
          </a:prstGeom>
        </p:spPr>
      </p:pic>
    </p:spTree>
    <p:extLst>
      <p:ext uri="{BB962C8B-B14F-4D97-AF65-F5344CB8AC3E}">
        <p14:creationId xmlns:p14="http://schemas.microsoft.com/office/powerpoint/2010/main" val="2852805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9A8CBA8-B430-4DE5-AA66-9DEE2CADDE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7" y="0"/>
            <a:ext cx="9143759" cy="5143500"/>
          </a:xfrm>
          <a:prstGeom prst="rect">
            <a:avLst/>
          </a:prstGeom>
        </p:spPr>
      </p:pic>
      <p:sp>
        <p:nvSpPr>
          <p:cNvPr id="2" name="CuadroTexto 1">
            <a:extLst>
              <a:ext uri="{FF2B5EF4-FFF2-40B4-BE49-F238E27FC236}">
                <a16:creationId xmlns:a16="http://schemas.microsoft.com/office/drawing/2014/main" id="{BEB30F35-BDF9-A830-48CB-8F7873DE6DA0}"/>
              </a:ext>
            </a:extLst>
          </p:cNvPr>
          <p:cNvSpPr txBox="1"/>
          <p:nvPr/>
        </p:nvSpPr>
        <p:spPr>
          <a:xfrm>
            <a:off x="467544" y="1494948"/>
            <a:ext cx="3312368" cy="2153603"/>
          </a:xfrm>
          <a:prstGeom prst="rect">
            <a:avLst/>
          </a:prstGeom>
          <a:noFill/>
        </p:spPr>
        <p:txBody>
          <a:bodyPr wrap="square" rtlCol="0">
            <a:spAutoFit/>
          </a:bodyPr>
          <a:lstStyle/>
          <a:p>
            <a:pPr>
              <a:lnSpc>
                <a:spcPct val="107000"/>
              </a:lnSpc>
              <a:spcAft>
                <a:spcPts val="800"/>
              </a:spcAft>
            </a:pPr>
            <a:r>
              <a:rPr lang="es-CO" sz="1800" i="1" dirty="0">
                <a:effectLst/>
                <a:latin typeface="Arial Black" panose="020B0A04020102020204" pitchFamily="34" charset="0"/>
                <a:ea typeface="Calibri" panose="020F0502020204030204" pitchFamily="34" charset="0"/>
                <a:cs typeface="Times New Roman" panose="02020603050405020304" pitchFamily="18" charset="0"/>
              </a:rPr>
              <a:t>PROYECTO PARA EL FORTALECIMIENTO DE HABILIDADES, CAPACIDADES Y SABERES EN EL CONTEXTO DE LAS PRUEBAS DE ESTADO</a:t>
            </a:r>
            <a:endParaRPr lang="es-CO" sz="1800" dirty="0">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28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042" y="117863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772" y="2315817"/>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1" y="2583494"/>
            <a:ext cx="2384559" cy="338554"/>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A TENER EN CUENTA</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311655" y="1937163"/>
            <a:ext cx="4461198" cy="1631216"/>
          </a:xfrm>
          <a:prstGeom prst="rect">
            <a:avLst/>
          </a:prstGeom>
          <a:noFill/>
        </p:spPr>
        <p:txBody>
          <a:bodyPr wrap="square" rtlCol="0">
            <a:spAutoFit/>
          </a:bodyPr>
          <a:lstStyle/>
          <a:p>
            <a:pPr marL="228600" indent="-228600" algn="just">
              <a:buAutoNum type="arabicPeriod"/>
            </a:pPr>
            <a:r>
              <a:rPr lang="es-CO" sz="2000" b="1" dirty="0" smtClean="0"/>
              <a:t>Orden y cohesión: utilice bien los párrafos</a:t>
            </a:r>
          </a:p>
          <a:p>
            <a:pPr marL="228600" indent="-228600" algn="just">
              <a:buAutoNum type="arabicPeriod"/>
            </a:pPr>
            <a:r>
              <a:rPr lang="es-CO" sz="2000" b="1" dirty="0" smtClean="0"/>
              <a:t>Utilice la mayor cantidad de conectores lógicos posibles</a:t>
            </a:r>
          </a:p>
          <a:p>
            <a:pPr marL="228600" indent="-228600" algn="just">
              <a:buAutoNum type="arabicPeriod"/>
            </a:pPr>
            <a:r>
              <a:rPr lang="es-CO" sz="2000" b="1" dirty="0" smtClean="0"/>
              <a:t>Organice las ideas antes de empezar</a:t>
            </a:r>
            <a:endParaRPr lang="es-CO" sz="2000" b="1" dirty="0"/>
          </a:p>
        </p:txBody>
      </p:sp>
      <p:sp>
        <p:nvSpPr>
          <p:cNvPr id="7" name="CuadroTexto 6">
            <a:extLst>
              <a:ext uri="{FF2B5EF4-FFF2-40B4-BE49-F238E27FC236}">
                <a16:creationId xmlns:a16="http://schemas.microsoft.com/office/drawing/2014/main" id="{A87725F5-EC53-6D5C-D512-99ED758D42B0}"/>
              </a:ext>
            </a:extLst>
          </p:cNvPr>
          <p:cNvSpPr txBox="1"/>
          <p:nvPr/>
        </p:nvSpPr>
        <p:spPr>
          <a:xfrm>
            <a:off x="7164288" y="4854431"/>
            <a:ext cx="2458944" cy="261610"/>
          </a:xfrm>
          <a:prstGeom prst="rect">
            <a:avLst/>
          </a:prstGeom>
          <a:noFill/>
        </p:spPr>
        <p:txBody>
          <a:bodyPr wrap="square" rtlCol="0">
            <a:spAutoFit/>
          </a:bodyPr>
          <a:lstStyle/>
          <a:p>
            <a:r>
              <a:rPr lang="es-CO" sz="1100" dirty="0"/>
              <a:t>Fuente: </a:t>
            </a:r>
            <a:r>
              <a:rPr lang="es-CO" sz="1100" dirty="0" smtClean="0"/>
              <a:t>Elaboración propia</a:t>
            </a:r>
            <a:endParaRPr lang="es-CO" sz="1100" dirty="0"/>
          </a:p>
        </p:txBody>
      </p:sp>
    </p:spTree>
    <p:extLst>
      <p:ext uri="{BB962C8B-B14F-4D97-AF65-F5344CB8AC3E}">
        <p14:creationId xmlns:p14="http://schemas.microsoft.com/office/powerpoint/2010/main" val="4092489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042" y="117863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772" y="2315817"/>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1" y="2583494"/>
            <a:ext cx="2384559" cy="830997"/>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TOME UNA DECISIÓN Y EMPIECE LA PLANIFICACIÓN</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227507" y="1131591"/>
            <a:ext cx="4461198" cy="3262432"/>
          </a:xfrm>
          <a:prstGeom prst="rect">
            <a:avLst/>
          </a:prstGeom>
          <a:noFill/>
        </p:spPr>
        <p:txBody>
          <a:bodyPr wrap="square" rtlCol="0">
            <a:spAutoFit/>
          </a:bodyPr>
          <a:lstStyle/>
          <a:p>
            <a:pPr algn="just"/>
            <a:r>
              <a:rPr lang="es-MX" sz="1400" b="1" dirty="0" smtClean="0"/>
              <a:t>Durante algunos años y cíclicamente se ha discutido en nuestro país sobre la posibilidad de “condenar a muerte” a las personas que cometan delitos de asesinato con el agraviante de que el crimen sea perpetrado a mujeres indefensas (feminicidio) o a casos de violación a menores de edad. </a:t>
            </a:r>
            <a:r>
              <a:rPr lang="es-MX" sz="1400" b="1" dirty="0" smtClean="0">
                <a:solidFill>
                  <a:srgbClr val="002060"/>
                </a:solidFill>
              </a:rPr>
              <a:t>Los impulsores de esta proposición argumentan que bajo esta pena tan radical se podría mitigar la acción de delito bajo la percepción del castigo a recibir por parte del victimario, </a:t>
            </a:r>
            <a:r>
              <a:rPr lang="es-MX" sz="1400" b="1" dirty="0" smtClean="0">
                <a:solidFill>
                  <a:schemeClr val="accent6">
                    <a:lumMod val="75000"/>
                  </a:schemeClr>
                </a:solidFill>
              </a:rPr>
              <a:t>los detractores de la propuesta responden que bajo ninguna circunstancia se puede tomar la vida de otras personas pues para eso se imponen castigos fuertes como la cadena perpetua. </a:t>
            </a:r>
          </a:p>
          <a:p>
            <a:pPr algn="just"/>
            <a:endParaRPr lang="es-MX" sz="1400" b="1" dirty="0">
              <a:solidFill>
                <a:srgbClr val="FF0000"/>
              </a:solidFill>
            </a:endParaRPr>
          </a:p>
          <a:p>
            <a:pPr algn="just"/>
            <a:r>
              <a:rPr lang="es-MX" sz="1200" b="1" dirty="0" smtClean="0">
                <a:solidFill>
                  <a:srgbClr val="FF0000"/>
                </a:solidFill>
              </a:rPr>
              <a:t>¿ESTA USTED DE ACUERDO QUE SE IMPONGA LA PENA DE MUERTE PARA DELITOS COMO LOS CONSIDERADOS EN ESTE TEXTO?</a:t>
            </a:r>
            <a:endParaRPr lang="es-CO" sz="1200" b="1" dirty="0">
              <a:solidFill>
                <a:srgbClr val="FF0000"/>
              </a:solidFill>
            </a:endParaRPr>
          </a:p>
        </p:txBody>
      </p:sp>
      <p:sp>
        <p:nvSpPr>
          <p:cNvPr id="7" name="CuadroTexto 6">
            <a:extLst>
              <a:ext uri="{FF2B5EF4-FFF2-40B4-BE49-F238E27FC236}">
                <a16:creationId xmlns:a16="http://schemas.microsoft.com/office/drawing/2014/main" id="{A87725F5-EC53-6D5C-D512-99ED758D42B0}"/>
              </a:ext>
            </a:extLst>
          </p:cNvPr>
          <p:cNvSpPr txBox="1"/>
          <p:nvPr/>
        </p:nvSpPr>
        <p:spPr>
          <a:xfrm>
            <a:off x="7164288" y="4854431"/>
            <a:ext cx="2458944" cy="261610"/>
          </a:xfrm>
          <a:prstGeom prst="rect">
            <a:avLst/>
          </a:prstGeom>
          <a:noFill/>
        </p:spPr>
        <p:txBody>
          <a:bodyPr wrap="square" rtlCol="0">
            <a:spAutoFit/>
          </a:bodyPr>
          <a:lstStyle/>
          <a:p>
            <a:r>
              <a:rPr lang="es-CO" sz="1100" dirty="0"/>
              <a:t>Fuente: </a:t>
            </a:r>
            <a:r>
              <a:rPr lang="es-CO" sz="1100" dirty="0" smtClean="0"/>
              <a:t>Elaboración propia</a:t>
            </a:r>
            <a:endParaRPr lang="es-CO" sz="1100" dirty="0"/>
          </a:p>
        </p:txBody>
      </p:sp>
    </p:spTree>
    <p:extLst>
      <p:ext uri="{BB962C8B-B14F-4D97-AF65-F5344CB8AC3E}">
        <p14:creationId xmlns:p14="http://schemas.microsoft.com/office/powerpoint/2010/main" val="3921907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79C5BA3-317B-40AB-B82A-6BFD59DDA21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6200"/>
          <a:stretch/>
        </p:blipFill>
        <p:spPr>
          <a:xfrm>
            <a:off x="120" y="0"/>
            <a:ext cx="9143759" cy="3795886"/>
          </a:xfrm>
          <a:prstGeom prst="rect">
            <a:avLst/>
          </a:prstGeom>
        </p:spPr>
      </p:pic>
      <p:pic>
        <p:nvPicPr>
          <p:cNvPr id="3" name="Imagen 2">
            <a:extLst>
              <a:ext uri="{FF2B5EF4-FFF2-40B4-BE49-F238E27FC236}">
                <a16:creationId xmlns:a16="http://schemas.microsoft.com/office/drawing/2014/main" id="{A0A080B3-379D-4C0E-BBCD-3AF646D785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1880" y="3802744"/>
            <a:ext cx="2003214" cy="1203598"/>
          </a:xfrm>
          <a:prstGeom prst="rect">
            <a:avLst/>
          </a:prstGeom>
        </p:spPr>
      </p:pic>
    </p:spTree>
    <p:extLst>
      <p:ext uri="{BB962C8B-B14F-4D97-AF65-F5344CB8AC3E}">
        <p14:creationId xmlns:p14="http://schemas.microsoft.com/office/powerpoint/2010/main" val="1570920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1131590"/>
            <a:ext cx="4378837" cy="3761895"/>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0165" y="1888574"/>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758543" y="2279362"/>
            <a:ext cx="2384559" cy="584775"/>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COMUNICACIÓN ESCRITA </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319461" y="2402472"/>
            <a:ext cx="4824539" cy="646331"/>
          </a:xfrm>
          <a:prstGeom prst="rect">
            <a:avLst/>
          </a:prstGeom>
          <a:noFill/>
        </p:spPr>
        <p:txBody>
          <a:bodyPr wrap="square" rtlCol="0">
            <a:spAutoFit/>
          </a:bodyPr>
          <a:lstStyle/>
          <a:p>
            <a:pPr algn="ctr"/>
            <a:r>
              <a:rPr lang="es-CO" sz="1800" i="1" dirty="0" smtClean="0">
                <a:effectLst/>
                <a:latin typeface="Arial Black" panose="020B0A04020102020204" pitchFamily="34" charset="0"/>
                <a:ea typeface="Calibri" panose="020F0502020204030204" pitchFamily="34" charset="0"/>
                <a:cs typeface="Times New Roman" panose="02020603050405020304" pitchFamily="18" charset="0"/>
              </a:rPr>
              <a:t>ANÁLISIS DE LA COMPETENCIA Y TALLER APLICATIVO</a:t>
            </a:r>
            <a:endParaRPr lang="es-CO" dirty="0"/>
          </a:p>
        </p:txBody>
      </p:sp>
    </p:spTree>
    <p:extLst>
      <p:ext uri="{BB962C8B-B14F-4D97-AF65-F5344CB8AC3E}">
        <p14:creationId xmlns:p14="http://schemas.microsoft.com/office/powerpoint/2010/main" val="203997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2279362"/>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2" y="2670150"/>
            <a:ext cx="2384559" cy="584775"/>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COMUNICACIÓN ESCRITA </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139952" y="1423105"/>
            <a:ext cx="4736982" cy="2585323"/>
          </a:xfrm>
          <a:prstGeom prst="rect">
            <a:avLst/>
          </a:prstGeom>
          <a:noFill/>
        </p:spPr>
        <p:txBody>
          <a:bodyPr wrap="square" rtlCol="0">
            <a:spAutoFit/>
          </a:bodyPr>
          <a:lstStyle/>
          <a:p>
            <a:pPr algn="just"/>
            <a:r>
              <a:rPr lang="es-MX" dirty="0" smtClean="0"/>
              <a:t>Este </a:t>
            </a:r>
            <a:r>
              <a:rPr lang="es-MX" dirty="0"/>
              <a:t>módulo de Saber Pro evalúa la competencia para comunicar ideas por escrito referidas a un tema dado. Específicamente, el estudiante debe producir un texto argumentativo en el que justifique su respuesta a la problemática planteada en el enunciado. La forma como se desarrolla el tema propuesto permite detectar distintos niveles de la competencia para comunicarse por escrito.</a:t>
            </a:r>
            <a:endParaRPr lang="es-CO" dirty="0"/>
          </a:p>
        </p:txBody>
      </p:sp>
      <p:sp>
        <p:nvSpPr>
          <p:cNvPr id="7" name="CuadroTexto 6">
            <a:extLst>
              <a:ext uri="{FF2B5EF4-FFF2-40B4-BE49-F238E27FC236}">
                <a16:creationId xmlns:a16="http://schemas.microsoft.com/office/drawing/2014/main" id="{A87725F5-EC53-6D5C-D512-99ED758D42B0}"/>
              </a:ext>
            </a:extLst>
          </p:cNvPr>
          <p:cNvSpPr txBox="1"/>
          <p:nvPr/>
        </p:nvSpPr>
        <p:spPr>
          <a:xfrm>
            <a:off x="7805148" y="4299942"/>
            <a:ext cx="1080120" cy="261610"/>
          </a:xfrm>
          <a:prstGeom prst="rect">
            <a:avLst/>
          </a:prstGeom>
          <a:noFill/>
        </p:spPr>
        <p:txBody>
          <a:bodyPr wrap="square" rtlCol="0">
            <a:spAutoFit/>
          </a:bodyPr>
          <a:lstStyle/>
          <a:p>
            <a:r>
              <a:rPr lang="es-CO" sz="1100" dirty="0"/>
              <a:t>Fuente: ICFES</a:t>
            </a:r>
          </a:p>
        </p:txBody>
      </p:sp>
    </p:spTree>
    <p:extLst>
      <p:ext uri="{BB962C8B-B14F-4D97-AF65-F5344CB8AC3E}">
        <p14:creationId xmlns:p14="http://schemas.microsoft.com/office/powerpoint/2010/main" val="2256126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2279362"/>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2" y="2670150"/>
            <a:ext cx="2384559" cy="584775"/>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COMUNICACIÓN ESCRITA </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148286" y="2085374"/>
            <a:ext cx="4736982" cy="1754326"/>
          </a:xfrm>
          <a:prstGeom prst="rect">
            <a:avLst/>
          </a:prstGeom>
          <a:noFill/>
        </p:spPr>
        <p:txBody>
          <a:bodyPr wrap="square" rtlCol="0">
            <a:spAutoFit/>
          </a:bodyPr>
          <a:lstStyle/>
          <a:p>
            <a:pPr algn="just"/>
            <a:r>
              <a:rPr lang="es-MX" dirty="0"/>
              <a:t>Escribe un texto </a:t>
            </a:r>
            <a:r>
              <a:rPr lang="es-MX" b="1" dirty="0">
                <a:solidFill>
                  <a:srgbClr val="0070C0"/>
                </a:solidFill>
              </a:rPr>
              <a:t>argumentativo</a:t>
            </a:r>
            <a:r>
              <a:rPr lang="es-MX" dirty="0"/>
              <a:t> con cohesión: Debes escribir un texto argumentativo de dos páginas, dirigido a un público general. Queremos saber si eres competente para comunicarte por escrito a partir de las habilidades que has desarrollado como estudiante.</a:t>
            </a:r>
            <a:endParaRPr lang="es-CO" dirty="0"/>
          </a:p>
        </p:txBody>
      </p:sp>
      <p:sp>
        <p:nvSpPr>
          <p:cNvPr id="7" name="CuadroTexto 6">
            <a:extLst>
              <a:ext uri="{FF2B5EF4-FFF2-40B4-BE49-F238E27FC236}">
                <a16:creationId xmlns:a16="http://schemas.microsoft.com/office/drawing/2014/main" id="{A87725F5-EC53-6D5C-D512-99ED758D42B0}"/>
              </a:ext>
            </a:extLst>
          </p:cNvPr>
          <p:cNvSpPr txBox="1"/>
          <p:nvPr/>
        </p:nvSpPr>
        <p:spPr>
          <a:xfrm>
            <a:off x="7805148" y="4299942"/>
            <a:ext cx="1080120" cy="261610"/>
          </a:xfrm>
          <a:prstGeom prst="rect">
            <a:avLst/>
          </a:prstGeom>
          <a:noFill/>
        </p:spPr>
        <p:txBody>
          <a:bodyPr wrap="square" rtlCol="0">
            <a:spAutoFit/>
          </a:bodyPr>
          <a:lstStyle/>
          <a:p>
            <a:r>
              <a:rPr lang="es-CO" sz="1100" dirty="0"/>
              <a:t>Fuente: ICFES</a:t>
            </a:r>
          </a:p>
        </p:txBody>
      </p:sp>
    </p:spTree>
    <p:extLst>
      <p:ext uri="{BB962C8B-B14F-4D97-AF65-F5344CB8AC3E}">
        <p14:creationId xmlns:p14="http://schemas.microsoft.com/office/powerpoint/2010/main" val="495066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772" y="2315817"/>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2" y="2670150"/>
            <a:ext cx="2384559" cy="830997"/>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PASOS PARA DESARROLLAR EL TEXTO </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067944" y="1014427"/>
            <a:ext cx="4736982" cy="3416320"/>
          </a:xfrm>
          <a:prstGeom prst="rect">
            <a:avLst/>
          </a:prstGeom>
          <a:noFill/>
        </p:spPr>
        <p:txBody>
          <a:bodyPr wrap="square" rtlCol="0">
            <a:spAutoFit/>
          </a:bodyPr>
          <a:lstStyle/>
          <a:p>
            <a:pPr algn="just"/>
            <a:r>
              <a:rPr lang="es-MX" dirty="0"/>
              <a:t>Para escribir un texto coherente: </a:t>
            </a:r>
            <a:endParaRPr lang="es-MX" dirty="0" smtClean="0"/>
          </a:p>
          <a:p>
            <a:pPr algn="just"/>
            <a:endParaRPr lang="es-MX" dirty="0" smtClean="0"/>
          </a:p>
          <a:p>
            <a:pPr marL="342900" indent="-342900" algn="just">
              <a:buAutoNum type="arabicPeriod"/>
            </a:pPr>
            <a:r>
              <a:rPr lang="es-MX" dirty="0" smtClean="0"/>
              <a:t>Lee </a:t>
            </a:r>
            <a:r>
              <a:rPr lang="es-MX" dirty="0"/>
              <a:t>la pregunta y responde exactamente lo que te preguntan. </a:t>
            </a:r>
            <a:endParaRPr lang="es-MX" dirty="0" smtClean="0"/>
          </a:p>
          <a:p>
            <a:pPr marL="342900" indent="-342900" algn="just">
              <a:buAutoNum type="arabicPeriod"/>
            </a:pPr>
            <a:r>
              <a:rPr lang="es-MX" dirty="0" smtClean="0"/>
              <a:t>Escribe </a:t>
            </a:r>
            <a:r>
              <a:rPr lang="es-MX" dirty="0"/>
              <a:t>un texto con buena ortografía y redacción. </a:t>
            </a:r>
            <a:endParaRPr lang="es-MX" dirty="0" smtClean="0"/>
          </a:p>
          <a:p>
            <a:pPr marL="342900" indent="-342900" algn="just">
              <a:buAutoNum type="arabicPeriod"/>
            </a:pPr>
            <a:r>
              <a:rPr lang="es-MX" dirty="0" smtClean="0"/>
              <a:t>Deja </a:t>
            </a:r>
            <a:r>
              <a:rPr lang="es-MX" dirty="0"/>
              <a:t>clara tu opinión y las razones que la sustentan. </a:t>
            </a:r>
            <a:endParaRPr lang="es-MX" dirty="0" smtClean="0"/>
          </a:p>
          <a:p>
            <a:pPr marL="342900" indent="-342900" algn="just">
              <a:buAutoNum type="arabicPeriod"/>
            </a:pPr>
            <a:r>
              <a:rPr lang="es-MX" dirty="0" smtClean="0"/>
              <a:t>Sé </a:t>
            </a:r>
            <a:r>
              <a:rPr lang="es-MX" dirty="0"/>
              <a:t>consistente, contundente y preciso al abordar el tema. </a:t>
            </a:r>
            <a:endParaRPr lang="es-MX" dirty="0" smtClean="0"/>
          </a:p>
          <a:p>
            <a:pPr marL="342900" indent="-342900" algn="just">
              <a:buAutoNum type="arabicPeriod"/>
            </a:pPr>
            <a:r>
              <a:rPr lang="es-MX" dirty="0" smtClean="0"/>
              <a:t>Conecta </a:t>
            </a:r>
            <a:r>
              <a:rPr lang="es-MX" dirty="0"/>
              <a:t>claramente las ideas expresadas en tu texto.</a:t>
            </a:r>
            <a:endParaRPr lang="es-CO" dirty="0"/>
          </a:p>
        </p:txBody>
      </p:sp>
      <p:sp>
        <p:nvSpPr>
          <p:cNvPr id="7" name="CuadroTexto 6">
            <a:extLst>
              <a:ext uri="{FF2B5EF4-FFF2-40B4-BE49-F238E27FC236}">
                <a16:creationId xmlns:a16="http://schemas.microsoft.com/office/drawing/2014/main" id="{A87725F5-EC53-6D5C-D512-99ED758D42B0}"/>
              </a:ext>
            </a:extLst>
          </p:cNvPr>
          <p:cNvSpPr txBox="1"/>
          <p:nvPr/>
        </p:nvSpPr>
        <p:spPr>
          <a:xfrm>
            <a:off x="7805148" y="4299942"/>
            <a:ext cx="1080120" cy="261610"/>
          </a:xfrm>
          <a:prstGeom prst="rect">
            <a:avLst/>
          </a:prstGeom>
          <a:noFill/>
        </p:spPr>
        <p:txBody>
          <a:bodyPr wrap="square" rtlCol="0">
            <a:spAutoFit/>
          </a:bodyPr>
          <a:lstStyle/>
          <a:p>
            <a:r>
              <a:rPr lang="es-CO" sz="1100" dirty="0"/>
              <a:t>Fuente: ICFES</a:t>
            </a:r>
          </a:p>
        </p:txBody>
      </p:sp>
    </p:spTree>
    <p:extLst>
      <p:ext uri="{BB962C8B-B14F-4D97-AF65-F5344CB8AC3E}">
        <p14:creationId xmlns:p14="http://schemas.microsoft.com/office/powerpoint/2010/main" val="1808175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772" y="2315817"/>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1" y="2829716"/>
            <a:ext cx="2384559" cy="338554"/>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RECOMENDACIONES</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112840" y="1983330"/>
            <a:ext cx="4736982" cy="2031325"/>
          </a:xfrm>
          <a:prstGeom prst="rect">
            <a:avLst/>
          </a:prstGeom>
          <a:noFill/>
        </p:spPr>
        <p:txBody>
          <a:bodyPr wrap="square" rtlCol="0">
            <a:spAutoFit/>
          </a:bodyPr>
          <a:lstStyle/>
          <a:p>
            <a:pPr algn="just"/>
            <a:r>
              <a:rPr lang="es-MX" dirty="0"/>
              <a:t>Ten en cuenta: </a:t>
            </a:r>
            <a:endParaRPr lang="es-MX" dirty="0" smtClean="0"/>
          </a:p>
          <a:p>
            <a:pPr algn="just"/>
            <a:r>
              <a:rPr lang="es-MX" dirty="0" smtClean="0"/>
              <a:t>Lo </a:t>
            </a:r>
            <a:r>
              <a:rPr lang="es-MX" dirty="0"/>
              <a:t>importante no es lo mucho que escribas sobre el tema, sino lo centrada que sea tu posición: si te preguntan sobre el desempleo en Colombia, por ejemplo, narrar cómo te sientes en tu primer empleo es impertinente y, en consecuencia, </a:t>
            </a:r>
            <a:r>
              <a:rPr lang="es-MX" b="1" dirty="0">
                <a:solidFill>
                  <a:srgbClr val="FF0000"/>
                </a:solidFill>
              </a:rPr>
              <a:t>tu escrito no sería evaluado.</a:t>
            </a:r>
            <a:endParaRPr lang="es-CO" b="1" dirty="0">
              <a:solidFill>
                <a:srgbClr val="FF0000"/>
              </a:solidFill>
            </a:endParaRPr>
          </a:p>
        </p:txBody>
      </p:sp>
      <p:sp>
        <p:nvSpPr>
          <p:cNvPr id="7" name="CuadroTexto 6">
            <a:extLst>
              <a:ext uri="{FF2B5EF4-FFF2-40B4-BE49-F238E27FC236}">
                <a16:creationId xmlns:a16="http://schemas.microsoft.com/office/drawing/2014/main" id="{A87725F5-EC53-6D5C-D512-99ED758D42B0}"/>
              </a:ext>
            </a:extLst>
          </p:cNvPr>
          <p:cNvSpPr txBox="1"/>
          <p:nvPr/>
        </p:nvSpPr>
        <p:spPr>
          <a:xfrm>
            <a:off x="7769702" y="4294586"/>
            <a:ext cx="1080120" cy="261610"/>
          </a:xfrm>
          <a:prstGeom prst="rect">
            <a:avLst/>
          </a:prstGeom>
          <a:noFill/>
        </p:spPr>
        <p:txBody>
          <a:bodyPr wrap="square" rtlCol="0">
            <a:spAutoFit/>
          </a:bodyPr>
          <a:lstStyle/>
          <a:p>
            <a:r>
              <a:rPr lang="es-CO" sz="1100" dirty="0"/>
              <a:t>Fuente: ICFES</a:t>
            </a:r>
          </a:p>
        </p:txBody>
      </p:sp>
    </p:spTree>
    <p:extLst>
      <p:ext uri="{BB962C8B-B14F-4D97-AF65-F5344CB8AC3E}">
        <p14:creationId xmlns:p14="http://schemas.microsoft.com/office/powerpoint/2010/main" val="1041472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772" y="2315817"/>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1" y="2715767"/>
            <a:ext cx="2384559" cy="584775"/>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¿POR DÓNDE EMPEZAR?</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227507" y="1131591"/>
            <a:ext cx="4461198" cy="3262432"/>
          </a:xfrm>
          <a:prstGeom prst="rect">
            <a:avLst/>
          </a:prstGeom>
          <a:noFill/>
        </p:spPr>
        <p:txBody>
          <a:bodyPr wrap="square" rtlCol="0">
            <a:spAutoFit/>
          </a:bodyPr>
          <a:lstStyle/>
          <a:p>
            <a:pPr algn="just"/>
            <a:r>
              <a:rPr lang="es-MX" sz="1400" b="1" dirty="0" smtClean="0"/>
              <a:t>Durante algunos años y cíclicamente se ha discutido en nuestro país sobre la posibilidad de “condenar a muerte” a las personas que cometan delitos de asesinato con el agraviante de que el crimen sea perpetrado a mujeres indefensas (feminicidio) o a casos de violación a menores de edad. Los impulsores de esta proposición argumentan que bajo esta pena tan radical se podría mitigar la acción de delito bajo la percepción del castigo a recibir por parte del victimario, los detractores de la propuesta responden que bajo ninguna circunstancia se puede tomar la vida de otras personas pues para eso se imponen castigos fuertes como la cadena perpetua. </a:t>
            </a:r>
          </a:p>
          <a:p>
            <a:pPr algn="just"/>
            <a:endParaRPr lang="es-MX" sz="1400" b="1" dirty="0">
              <a:solidFill>
                <a:srgbClr val="FF0000"/>
              </a:solidFill>
            </a:endParaRPr>
          </a:p>
          <a:p>
            <a:pPr algn="just"/>
            <a:r>
              <a:rPr lang="es-MX" sz="1200" b="1" dirty="0" smtClean="0">
                <a:solidFill>
                  <a:srgbClr val="FF0000"/>
                </a:solidFill>
              </a:rPr>
              <a:t>¿ESTA USTED DE ACUERDO QUE SE IMPONGA LA PENA DE MUERTE PARA DELITOS COMO LOS CONSIDERADOS EN ESTE TEXTO?</a:t>
            </a:r>
            <a:endParaRPr lang="es-CO" sz="1200" b="1" dirty="0">
              <a:solidFill>
                <a:srgbClr val="FF0000"/>
              </a:solidFill>
            </a:endParaRPr>
          </a:p>
        </p:txBody>
      </p:sp>
      <p:sp>
        <p:nvSpPr>
          <p:cNvPr id="7" name="CuadroTexto 6">
            <a:extLst>
              <a:ext uri="{FF2B5EF4-FFF2-40B4-BE49-F238E27FC236}">
                <a16:creationId xmlns:a16="http://schemas.microsoft.com/office/drawing/2014/main" id="{A87725F5-EC53-6D5C-D512-99ED758D42B0}"/>
              </a:ext>
            </a:extLst>
          </p:cNvPr>
          <p:cNvSpPr txBox="1"/>
          <p:nvPr/>
        </p:nvSpPr>
        <p:spPr>
          <a:xfrm>
            <a:off x="7164288" y="4854431"/>
            <a:ext cx="2458944" cy="261610"/>
          </a:xfrm>
          <a:prstGeom prst="rect">
            <a:avLst/>
          </a:prstGeom>
          <a:noFill/>
        </p:spPr>
        <p:txBody>
          <a:bodyPr wrap="square" rtlCol="0">
            <a:spAutoFit/>
          </a:bodyPr>
          <a:lstStyle/>
          <a:p>
            <a:r>
              <a:rPr lang="es-CO" sz="1100" dirty="0"/>
              <a:t>Fuente: </a:t>
            </a:r>
            <a:r>
              <a:rPr lang="es-CO" sz="1100" dirty="0" smtClean="0"/>
              <a:t>Elaboración propia</a:t>
            </a:r>
            <a:endParaRPr lang="es-CO" sz="1100" dirty="0"/>
          </a:p>
        </p:txBody>
      </p:sp>
    </p:spTree>
    <p:extLst>
      <p:ext uri="{BB962C8B-B14F-4D97-AF65-F5344CB8AC3E}">
        <p14:creationId xmlns:p14="http://schemas.microsoft.com/office/powerpoint/2010/main" val="2236419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772" y="2315817"/>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1" y="2715767"/>
            <a:ext cx="2384559" cy="584775"/>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ANALICE LAS DOS POSICIONES</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227507" y="1131591"/>
            <a:ext cx="4461198" cy="3262432"/>
          </a:xfrm>
          <a:prstGeom prst="rect">
            <a:avLst/>
          </a:prstGeom>
          <a:noFill/>
        </p:spPr>
        <p:txBody>
          <a:bodyPr wrap="square" rtlCol="0">
            <a:spAutoFit/>
          </a:bodyPr>
          <a:lstStyle/>
          <a:p>
            <a:pPr algn="just"/>
            <a:r>
              <a:rPr lang="es-MX" sz="1400" b="1" dirty="0" smtClean="0"/>
              <a:t>Durante algunos años y cíclicamente se ha discutido en nuestro país sobre la posibilidad de “condenar a muerte” a las personas que cometan delitos de asesinato con el agraviante de que el crimen sea perpetrado a mujeres indefensas (feminicidio) o a casos de violación a menores de edad. </a:t>
            </a:r>
            <a:r>
              <a:rPr lang="es-MX" sz="1400" b="1" dirty="0" smtClean="0">
                <a:solidFill>
                  <a:srgbClr val="002060"/>
                </a:solidFill>
              </a:rPr>
              <a:t>Los impulsores de esta proposición argumentan que bajo esta pena tan radical se podría mitigar la acción de delito bajo la percepción del castigo a recibir por parte del victimario, </a:t>
            </a:r>
            <a:r>
              <a:rPr lang="es-MX" sz="1400" b="1" dirty="0" smtClean="0">
                <a:solidFill>
                  <a:schemeClr val="accent6">
                    <a:lumMod val="75000"/>
                  </a:schemeClr>
                </a:solidFill>
              </a:rPr>
              <a:t>los detractores de la propuesta responden que bajo ninguna circunstancia se puede tomar la vida de otras personas pues para eso se imponen castigos fuertes como la cadena perpetua. </a:t>
            </a:r>
          </a:p>
          <a:p>
            <a:pPr algn="just"/>
            <a:endParaRPr lang="es-MX" sz="1400" b="1" dirty="0">
              <a:solidFill>
                <a:srgbClr val="FF0000"/>
              </a:solidFill>
            </a:endParaRPr>
          </a:p>
          <a:p>
            <a:pPr algn="just"/>
            <a:r>
              <a:rPr lang="es-MX" sz="1200" b="1" dirty="0" smtClean="0">
                <a:solidFill>
                  <a:srgbClr val="FF0000"/>
                </a:solidFill>
              </a:rPr>
              <a:t>¿ESTA USTED DE ACUERDO QUE SE IMPONGA LA PENA DE MUERTE PARA DELITOS COMO LOS CONSIDERADOS EN ESTE TEXTO?</a:t>
            </a:r>
            <a:endParaRPr lang="es-CO" sz="1200" b="1" dirty="0">
              <a:solidFill>
                <a:srgbClr val="FF0000"/>
              </a:solidFill>
            </a:endParaRPr>
          </a:p>
        </p:txBody>
      </p:sp>
      <p:sp>
        <p:nvSpPr>
          <p:cNvPr id="7" name="CuadroTexto 6">
            <a:extLst>
              <a:ext uri="{FF2B5EF4-FFF2-40B4-BE49-F238E27FC236}">
                <a16:creationId xmlns:a16="http://schemas.microsoft.com/office/drawing/2014/main" id="{A87725F5-EC53-6D5C-D512-99ED758D42B0}"/>
              </a:ext>
            </a:extLst>
          </p:cNvPr>
          <p:cNvSpPr txBox="1"/>
          <p:nvPr/>
        </p:nvSpPr>
        <p:spPr>
          <a:xfrm>
            <a:off x="7164288" y="4854431"/>
            <a:ext cx="2458944" cy="261610"/>
          </a:xfrm>
          <a:prstGeom prst="rect">
            <a:avLst/>
          </a:prstGeom>
          <a:noFill/>
        </p:spPr>
        <p:txBody>
          <a:bodyPr wrap="square" rtlCol="0">
            <a:spAutoFit/>
          </a:bodyPr>
          <a:lstStyle/>
          <a:p>
            <a:r>
              <a:rPr lang="es-CO" sz="1100" dirty="0"/>
              <a:t>Fuente: </a:t>
            </a:r>
            <a:r>
              <a:rPr lang="es-CO" sz="1100" dirty="0" smtClean="0"/>
              <a:t>Elaboración propia</a:t>
            </a:r>
            <a:endParaRPr lang="es-CO" sz="1100" dirty="0"/>
          </a:p>
        </p:txBody>
      </p:sp>
    </p:spTree>
    <p:extLst>
      <p:ext uri="{BB962C8B-B14F-4D97-AF65-F5344CB8AC3E}">
        <p14:creationId xmlns:p14="http://schemas.microsoft.com/office/powerpoint/2010/main" val="3730686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042" y="1178631"/>
            <a:ext cx="3687954" cy="3168352"/>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772" y="2315817"/>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048211" y="2762807"/>
            <a:ext cx="2384559" cy="338554"/>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TALLER</a:t>
            </a:r>
            <a:endParaRPr lang="es-MX" sz="1600" b="1" dirty="0">
              <a:solidFill>
                <a:schemeClr val="bg1"/>
              </a:solidFill>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16" y="1169663"/>
            <a:ext cx="3363838" cy="3363838"/>
          </a:xfrm>
          <a:prstGeom prst="rect">
            <a:avLst/>
          </a:prstGeom>
        </p:spPr>
      </p:pic>
    </p:spTree>
    <p:extLst>
      <p:ext uri="{BB962C8B-B14F-4D97-AF65-F5344CB8AC3E}">
        <p14:creationId xmlns:p14="http://schemas.microsoft.com/office/powerpoint/2010/main" val="339429096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15058</TotalTime>
  <Words>742</Words>
  <Application>Microsoft Office PowerPoint</Application>
  <PresentationFormat>Presentación en pantalla (16:9)</PresentationFormat>
  <Paragraphs>54</Paragraphs>
  <Slides>12</Slides>
  <Notes>11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12</vt:i4>
      </vt:variant>
    </vt:vector>
  </HeadingPairs>
  <TitlesOfParts>
    <vt:vector size="17" baseType="lpstr">
      <vt:lpstr>Arial</vt:lpstr>
      <vt:lpstr>Arial Black</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diseno</dc:creator>
  <cp:lastModifiedBy>usuario</cp:lastModifiedBy>
  <cp:revision>504</cp:revision>
  <dcterms:created xsi:type="dcterms:W3CDTF">2018-08-13T21:41:40Z</dcterms:created>
  <dcterms:modified xsi:type="dcterms:W3CDTF">2024-03-11T18:39:46Z</dcterms:modified>
</cp:coreProperties>
</file>