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3" r:id="rId3"/>
    <p:sldId id="275" r:id="rId4"/>
    <p:sldId id="304" r:id="rId5"/>
    <p:sldId id="286" r:id="rId6"/>
    <p:sldId id="27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288" r:id="rId15"/>
    <p:sldId id="289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281" r:id="rId26"/>
    <p:sldId id="284" r:id="rId27"/>
  </p:sldIdLst>
  <p:sldSz cx="9144000" cy="5143500" type="screen16x9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2" autoAdjust="0"/>
    <p:restoredTop sz="90000" autoAdjust="0"/>
  </p:normalViewPr>
  <p:slideViewPr>
    <p:cSldViewPr>
      <p:cViewPr varScale="1">
        <p:scale>
          <a:sx n="115" d="100"/>
          <a:sy n="115" d="100"/>
        </p:scale>
        <p:origin x="197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17A63-AA23-47A9-95F1-85FA924EA8EA}" type="datetimeFigureOut">
              <a:rPr lang="es-CO" smtClean="0"/>
              <a:t>2/09/2021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BBCEB-B046-4A29-A29C-FC78CD3725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221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51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5331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456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8461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8699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6494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0242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7436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069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9021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245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3817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8336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TRABAJO COLABORATIVO ARTICULADO</a:t>
            </a:r>
            <a:r>
              <a:rPr lang="es-CO" baseline="0" dirty="0" smtClean="0"/>
              <a:t> Y MANCOMUNADO SIEMPRE HA GENERADO RESULTADOS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135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6381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9907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909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0804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0919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7025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BCEB-B046-4A29-A29C-FC78CD372580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545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15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16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5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47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2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67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85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71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45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42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A28A-ED86-4CC3-9662-970610774B1B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85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A28A-ED86-4CC3-9662-970610774B1B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280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seno\Desktop\plantilla-1-uf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635646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00B0F0"/>
                </a:solidFill>
              </a:rPr>
              <a:t>RUTA PARA LA ELABORACIÓN DEL PLAN DE ACCIÓN METODOLOGÍA SMART ENFOCADA EN EL PROCESO PARA MEJORA DE RESULTADOS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678163"/>
            <a:ext cx="6400800" cy="131445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UNIVERSIDAD FRANCISCO DE PAULA SANTANDER</a:t>
            </a:r>
          </a:p>
          <a:p>
            <a:pPr marL="0" indent="0">
              <a:buNone/>
            </a:pPr>
            <a:endParaRPr lang="es-ES" b="1" dirty="0" smtClean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323528" y="3507854"/>
            <a:ext cx="8136904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17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981944" y="1491630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569629" y="1707654"/>
            <a:ext cx="83632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solidFill>
                  <a:srgbClr val="00B0F0"/>
                </a:solidFill>
              </a:rPr>
              <a:t> </a:t>
            </a:r>
            <a:endParaRPr lang="es-MX" sz="3600" b="1" dirty="0" smtClean="0">
              <a:solidFill>
                <a:srgbClr val="00B0F0"/>
              </a:solidFill>
            </a:endParaRPr>
          </a:p>
          <a:p>
            <a:endParaRPr lang="es-MX" sz="3600" b="1" dirty="0">
              <a:solidFill>
                <a:srgbClr val="00B0F0"/>
              </a:solidFill>
            </a:endParaRPr>
          </a:p>
          <a:p>
            <a:r>
              <a:rPr lang="es-MX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75656" y="785579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00B0F0"/>
                </a:solidFill>
              </a:rPr>
              <a:t>FACTORES A TENER EN CUENTA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737" y="1783110"/>
            <a:ext cx="4380526" cy="263297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139952" y="4171426"/>
            <a:ext cx="864095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5508104" y="3099598"/>
            <a:ext cx="1800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otón de acción: Ayuda 12">
            <a:hlinkClick r:id="" action="ppaction://noaction" highlightClick="1"/>
          </p:cNvPr>
          <p:cNvSpPr/>
          <p:nvPr/>
        </p:nvSpPr>
        <p:spPr>
          <a:xfrm>
            <a:off x="7596336" y="2775562"/>
            <a:ext cx="576064" cy="64807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00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981944" y="1491630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569629" y="1707654"/>
            <a:ext cx="83632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solidFill>
                  <a:srgbClr val="00B0F0"/>
                </a:solidFill>
              </a:rPr>
              <a:t> </a:t>
            </a:r>
            <a:endParaRPr lang="es-MX" sz="3600" b="1" dirty="0" smtClean="0">
              <a:solidFill>
                <a:srgbClr val="00B0F0"/>
              </a:solidFill>
            </a:endParaRPr>
          </a:p>
          <a:p>
            <a:endParaRPr lang="es-MX" sz="3600" b="1" dirty="0">
              <a:solidFill>
                <a:srgbClr val="00B0F0"/>
              </a:solidFill>
            </a:endParaRPr>
          </a:p>
          <a:p>
            <a:r>
              <a:rPr lang="es-MX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75656" y="785579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00B0F0"/>
                </a:solidFill>
              </a:rPr>
              <a:t>FACTORES A TENER EN CUENTA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r="1310" b="11154"/>
          <a:stretch/>
        </p:blipFill>
        <p:spPr>
          <a:xfrm>
            <a:off x="2279705" y="1707655"/>
            <a:ext cx="4524543" cy="2448272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 flipH="1">
            <a:off x="1475656" y="2643758"/>
            <a:ext cx="1368152" cy="288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otón de acción: Ayuda 10">
            <a:hlinkClick r:id="" action="ppaction://noaction" highlightClick="1"/>
          </p:cNvPr>
          <p:cNvSpPr/>
          <p:nvPr/>
        </p:nvSpPr>
        <p:spPr>
          <a:xfrm>
            <a:off x="326037" y="2588941"/>
            <a:ext cx="1042416" cy="1042416"/>
          </a:xfrm>
          <a:prstGeom prst="actionButtonHel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6588224" y="2291521"/>
            <a:ext cx="23428" cy="9360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437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981944" y="1563638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569629" y="1707654"/>
            <a:ext cx="83632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solidFill>
                  <a:srgbClr val="00B0F0"/>
                </a:solidFill>
              </a:rPr>
              <a:t> </a:t>
            </a:r>
            <a:endParaRPr lang="es-MX" sz="3600" b="1" dirty="0" smtClean="0">
              <a:solidFill>
                <a:srgbClr val="00B0F0"/>
              </a:solidFill>
            </a:endParaRPr>
          </a:p>
          <a:p>
            <a:endParaRPr lang="es-MX" sz="3600" b="1" dirty="0">
              <a:solidFill>
                <a:srgbClr val="00B0F0"/>
              </a:solidFill>
            </a:endParaRPr>
          </a:p>
          <a:p>
            <a:r>
              <a:rPr lang="es-MX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75656" y="785579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00B0F0"/>
                </a:solidFill>
              </a:rPr>
              <a:t>FACTORES A TENER EN CUENTA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12" name="Imagen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0"/>
          <a:stretch/>
        </p:blipFill>
        <p:spPr bwMode="auto">
          <a:xfrm>
            <a:off x="2372094" y="1846482"/>
            <a:ext cx="4584700" cy="2386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497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981944" y="1563638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569629" y="1707654"/>
            <a:ext cx="83632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solidFill>
                  <a:srgbClr val="00B0F0"/>
                </a:solidFill>
              </a:rPr>
              <a:t> </a:t>
            </a:r>
            <a:endParaRPr lang="es-MX" sz="3600" b="1" dirty="0" smtClean="0">
              <a:solidFill>
                <a:srgbClr val="00B0F0"/>
              </a:solidFill>
            </a:endParaRPr>
          </a:p>
          <a:p>
            <a:endParaRPr lang="es-MX" sz="3600" b="1" dirty="0">
              <a:solidFill>
                <a:srgbClr val="00B0F0"/>
              </a:solidFill>
            </a:endParaRPr>
          </a:p>
          <a:p>
            <a:r>
              <a:rPr lang="es-MX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75656" y="785579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00B0F0"/>
                </a:solidFill>
              </a:rPr>
              <a:t>FACTORES A TENER EN CUENTA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r="1310" b="10803"/>
          <a:stretch/>
        </p:blipFill>
        <p:spPr>
          <a:xfrm>
            <a:off x="2492994" y="1943284"/>
            <a:ext cx="4524543" cy="24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65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endParaRPr lang="es-CO" dirty="0"/>
          </a:p>
        </p:txBody>
      </p:sp>
      <p:sp>
        <p:nvSpPr>
          <p:cNvPr id="3" name="AutoShape 2" descr="Fija objetivos SMART para empezar el 2019 con buen pie - MADI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743040"/>
            <a:ext cx="5112568" cy="382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66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981944" y="1200151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457200" y="1450837"/>
            <a:ext cx="8003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/>
              <a:t> </a:t>
            </a:r>
            <a:endParaRPr lang="es-MX" sz="1400" b="1" i="1" dirty="0">
              <a:solidFill>
                <a:schemeClr val="tx2"/>
              </a:solidFill>
            </a:endParaRPr>
          </a:p>
        </p:txBody>
      </p:sp>
      <p:cxnSp>
        <p:nvCxnSpPr>
          <p:cNvPr id="6" name="4 Conector recto"/>
          <p:cNvCxnSpPr/>
          <p:nvPr/>
        </p:nvCxnSpPr>
        <p:spPr>
          <a:xfrm>
            <a:off x="981944" y="4371950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187624" y="1995685"/>
            <a:ext cx="720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2195736" y="2603674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3707904" y="2424525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ESPECÍFICO:</a:t>
            </a:r>
            <a:r>
              <a:rPr lang="es-MX" b="1" dirty="0" smtClean="0">
                <a:solidFill>
                  <a:srgbClr val="00B0F0"/>
                </a:solidFill>
              </a:rPr>
              <a:t> SE OBSERVA Y SE COMPRENDE LO QUE SE PRETENDE HACER EN CONCRETO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88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9" y="2780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981944" y="1200151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457200" y="1450837"/>
            <a:ext cx="8003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/>
              <a:t> </a:t>
            </a:r>
            <a:endParaRPr lang="es-MX" sz="1400" b="1" i="1" dirty="0">
              <a:solidFill>
                <a:schemeClr val="tx2"/>
              </a:solidFill>
            </a:endParaRPr>
          </a:p>
        </p:txBody>
      </p:sp>
      <p:cxnSp>
        <p:nvCxnSpPr>
          <p:cNvPr id="6" name="4 Conector recto"/>
          <p:cNvCxnSpPr/>
          <p:nvPr/>
        </p:nvCxnSpPr>
        <p:spPr>
          <a:xfrm>
            <a:off x="981944" y="4371950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187624" y="1995685"/>
            <a:ext cx="1084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2377921" y="2574944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3707904" y="2555455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MEDIBLE:</a:t>
            </a:r>
            <a:r>
              <a:rPr lang="es-MX" b="1" dirty="0" smtClean="0">
                <a:solidFill>
                  <a:srgbClr val="00B0F0"/>
                </a:solidFill>
              </a:rPr>
              <a:t> META CUANTIFICABLE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64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981944" y="1200151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457200" y="1450837"/>
            <a:ext cx="8003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/>
              <a:t> </a:t>
            </a:r>
            <a:endParaRPr lang="es-MX" sz="1400" b="1" i="1" dirty="0">
              <a:solidFill>
                <a:schemeClr val="tx2"/>
              </a:solidFill>
            </a:endParaRPr>
          </a:p>
        </p:txBody>
      </p:sp>
      <p:cxnSp>
        <p:nvCxnSpPr>
          <p:cNvPr id="6" name="4 Conector recto"/>
          <p:cNvCxnSpPr/>
          <p:nvPr/>
        </p:nvCxnSpPr>
        <p:spPr>
          <a:xfrm>
            <a:off x="981944" y="4371950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187624" y="1995685"/>
            <a:ext cx="720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2195736" y="2603674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3491880" y="2424524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ALCANZABLE:</a:t>
            </a:r>
            <a:r>
              <a:rPr lang="es-MX" b="1" dirty="0" smtClean="0">
                <a:solidFill>
                  <a:srgbClr val="00B0F0"/>
                </a:solidFill>
              </a:rPr>
              <a:t> DEBE ORIENTARSE A LO “POSIBLE” ESO NO QUIERE DECIR QUE NO PUEDA SER UN RETO O QUE PUEDA SER AMBICIOSO, LOS OBJETIVOS PUEDEN CAMBIARSE SI CAMBIA EL ENTORNO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29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981944" y="1200151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457200" y="1450837"/>
            <a:ext cx="8003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/>
              <a:t> </a:t>
            </a:r>
            <a:endParaRPr lang="es-MX" sz="1400" b="1" i="1" dirty="0">
              <a:solidFill>
                <a:schemeClr val="tx2"/>
              </a:solidFill>
            </a:endParaRPr>
          </a:p>
        </p:txBody>
      </p:sp>
      <p:cxnSp>
        <p:nvCxnSpPr>
          <p:cNvPr id="6" name="4 Conector recto"/>
          <p:cNvCxnSpPr/>
          <p:nvPr/>
        </p:nvCxnSpPr>
        <p:spPr>
          <a:xfrm>
            <a:off x="981944" y="4371950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187624" y="1995685"/>
            <a:ext cx="720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2195736" y="2603674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3563888" y="255757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RELEVANTE/REALISTA:</a:t>
            </a:r>
            <a:r>
              <a:rPr lang="es-MX" b="1" dirty="0" smtClean="0">
                <a:solidFill>
                  <a:srgbClr val="00B0F0"/>
                </a:solidFill>
              </a:rPr>
              <a:t> SIGNIFICATIVO EN EL PROCESO, ARTICULADO A LO ALCANZABLE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57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981944" y="1200151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457200" y="1450837"/>
            <a:ext cx="8003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/>
              <a:t> </a:t>
            </a:r>
            <a:endParaRPr lang="es-MX" sz="1400" b="1" i="1" dirty="0">
              <a:solidFill>
                <a:schemeClr val="tx2"/>
              </a:solidFill>
            </a:endParaRPr>
          </a:p>
        </p:txBody>
      </p:sp>
      <p:cxnSp>
        <p:nvCxnSpPr>
          <p:cNvPr id="6" name="4 Conector recto"/>
          <p:cNvCxnSpPr/>
          <p:nvPr/>
        </p:nvCxnSpPr>
        <p:spPr>
          <a:xfrm>
            <a:off x="981944" y="4371950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187624" y="1995685"/>
            <a:ext cx="720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2089889" y="2669528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3314025" y="2493313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TIEMPO :</a:t>
            </a:r>
            <a:r>
              <a:rPr lang="es-MX" b="1" dirty="0" smtClean="0">
                <a:solidFill>
                  <a:srgbClr val="00B0F0"/>
                </a:solidFill>
              </a:rPr>
              <a:t> CADA OBJETIVO DEBE ESTAR EN UNA LÍNEA DE TIEMPO DEFINIDA.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0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30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b="1" dirty="0" smtClean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OBJETIVO GENERAL:</a:t>
            </a:r>
          </a:p>
          <a:p>
            <a:pPr marL="0" indent="0">
              <a:buNone/>
            </a:pPr>
            <a:endParaRPr lang="es-ES" sz="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ESTABLECER PAUTAS PARA LA ELABORACIÓN DE LAS ACCIONES DE MEJORA SEGÚN LA METODOLOGÍA SMART ENFOCADA EN PROCESOS</a:t>
            </a:r>
            <a:endParaRPr lang="es-ES" b="1" dirty="0" smtClean="0">
              <a:solidFill>
                <a:schemeClr val="accent5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276350"/>
            <a:ext cx="35337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6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981944" y="1200151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457200" y="1450837"/>
            <a:ext cx="8003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/>
              <a:t> </a:t>
            </a:r>
            <a:endParaRPr lang="es-MX" sz="1400" b="1" i="1" dirty="0">
              <a:solidFill>
                <a:schemeClr val="tx2"/>
              </a:solidFill>
            </a:endParaRPr>
          </a:p>
        </p:txBody>
      </p:sp>
      <p:cxnSp>
        <p:nvCxnSpPr>
          <p:cNvPr id="6" name="4 Conector recto"/>
          <p:cNvCxnSpPr/>
          <p:nvPr/>
        </p:nvCxnSpPr>
        <p:spPr>
          <a:xfrm>
            <a:off x="981944" y="4371950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187624" y="1995685"/>
            <a:ext cx="720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2195736" y="2603674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3567403" y="1995685"/>
            <a:ext cx="54634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B0F0"/>
                </a:solidFill>
              </a:rPr>
              <a:t>¿Qué quiero lograr exactamente? </a:t>
            </a:r>
            <a:endParaRPr lang="es-MX" b="1" dirty="0" smtClean="0">
              <a:solidFill>
                <a:srgbClr val="00B0F0"/>
              </a:solidFill>
            </a:endParaRPr>
          </a:p>
          <a:p>
            <a:r>
              <a:rPr lang="es-MX" b="1" dirty="0" smtClean="0">
                <a:solidFill>
                  <a:srgbClr val="00B0F0"/>
                </a:solidFill>
              </a:rPr>
              <a:t>¿</a:t>
            </a:r>
            <a:r>
              <a:rPr lang="es-MX" b="1" dirty="0">
                <a:solidFill>
                  <a:srgbClr val="00B0F0"/>
                </a:solidFill>
              </a:rPr>
              <a:t>Quién está involucrado? </a:t>
            </a:r>
            <a:endParaRPr lang="es-MX" b="1" dirty="0" smtClean="0">
              <a:solidFill>
                <a:srgbClr val="00B0F0"/>
              </a:solidFill>
            </a:endParaRPr>
          </a:p>
          <a:p>
            <a:r>
              <a:rPr lang="es-MX" b="1" dirty="0" smtClean="0">
                <a:solidFill>
                  <a:srgbClr val="00B0F0"/>
                </a:solidFill>
              </a:rPr>
              <a:t>¿</a:t>
            </a:r>
            <a:r>
              <a:rPr lang="es-MX" b="1" dirty="0">
                <a:solidFill>
                  <a:srgbClr val="00B0F0"/>
                </a:solidFill>
              </a:rPr>
              <a:t>En qué espacio físico voy a trabajar para conseguirlo</a:t>
            </a:r>
            <a:r>
              <a:rPr lang="es-MX" b="1" dirty="0" smtClean="0">
                <a:solidFill>
                  <a:srgbClr val="00B0F0"/>
                </a:solidFill>
              </a:rPr>
              <a:t>?</a:t>
            </a:r>
          </a:p>
          <a:p>
            <a:r>
              <a:rPr lang="es-MX" b="1" dirty="0" smtClean="0">
                <a:solidFill>
                  <a:srgbClr val="00B0F0"/>
                </a:solidFill>
              </a:rPr>
              <a:t> </a:t>
            </a:r>
            <a:r>
              <a:rPr lang="es-MX" b="1" dirty="0">
                <a:solidFill>
                  <a:srgbClr val="00B0F0"/>
                </a:solidFill>
              </a:rPr>
              <a:t>¿En qué plazo de tiempo debo alcanzarlo? </a:t>
            </a:r>
            <a:endParaRPr lang="es-MX" b="1" dirty="0" smtClean="0">
              <a:solidFill>
                <a:srgbClr val="00B0F0"/>
              </a:solidFill>
            </a:endParaRPr>
          </a:p>
          <a:p>
            <a:r>
              <a:rPr lang="es-MX" b="1" dirty="0" smtClean="0">
                <a:solidFill>
                  <a:srgbClr val="00B0F0"/>
                </a:solidFill>
              </a:rPr>
              <a:t>¿</a:t>
            </a:r>
            <a:r>
              <a:rPr lang="es-MX" b="1" dirty="0">
                <a:solidFill>
                  <a:srgbClr val="00B0F0"/>
                </a:solidFill>
              </a:rPr>
              <a:t>Cuáles son mis fortalezas y debilidades? </a:t>
            </a:r>
            <a:endParaRPr lang="es-MX" b="1" dirty="0" smtClean="0">
              <a:solidFill>
                <a:srgbClr val="00B0F0"/>
              </a:solidFill>
            </a:endParaRPr>
          </a:p>
          <a:p>
            <a:r>
              <a:rPr lang="es-MX" b="1" dirty="0" smtClean="0">
                <a:solidFill>
                  <a:srgbClr val="00B0F0"/>
                </a:solidFill>
              </a:rPr>
              <a:t>¿</a:t>
            </a:r>
            <a:r>
              <a:rPr lang="es-MX" b="1" dirty="0">
                <a:solidFill>
                  <a:srgbClr val="00B0F0"/>
                </a:solidFill>
              </a:rPr>
              <a:t>Cuáles son mis oportunidades y mis amenazas</a:t>
            </a:r>
            <a:r>
              <a:rPr lang="es-MX" b="1" dirty="0" smtClean="0">
                <a:solidFill>
                  <a:srgbClr val="00B0F0"/>
                </a:solidFill>
              </a:rPr>
              <a:t>?</a:t>
            </a:r>
          </a:p>
          <a:p>
            <a:r>
              <a:rPr lang="es-MX" b="1" dirty="0" smtClean="0">
                <a:solidFill>
                  <a:srgbClr val="00B0F0"/>
                </a:solidFill>
              </a:rPr>
              <a:t> </a:t>
            </a:r>
            <a:r>
              <a:rPr lang="es-MX" b="1" dirty="0">
                <a:solidFill>
                  <a:srgbClr val="00B0F0"/>
                </a:solidFill>
              </a:rPr>
              <a:t>¿Qué beneficios obtendré si lo consigo?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3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981944" y="1200151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457200" y="1450837"/>
            <a:ext cx="8003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/>
              <a:t> </a:t>
            </a:r>
            <a:endParaRPr lang="es-MX" sz="1400" b="1" i="1" dirty="0">
              <a:solidFill>
                <a:schemeClr val="tx2"/>
              </a:solidFill>
            </a:endParaRPr>
          </a:p>
        </p:txBody>
      </p:sp>
      <p:cxnSp>
        <p:nvCxnSpPr>
          <p:cNvPr id="6" name="4 Conector recto"/>
          <p:cNvCxnSpPr/>
          <p:nvPr/>
        </p:nvCxnSpPr>
        <p:spPr>
          <a:xfrm>
            <a:off x="981944" y="4371950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981944" y="1995685"/>
            <a:ext cx="720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2195736" y="2642035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3535625" y="2324386"/>
            <a:ext cx="5463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B0F0"/>
                </a:solidFill>
              </a:rPr>
              <a:t>Es necesario definir claramente el método o sistema de medición, estableciendo los indicadores a emplear para evaluar el grado de consecución del objetivo. 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25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981944" y="1200151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457200" y="1450837"/>
            <a:ext cx="8003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/>
              <a:t> </a:t>
            </a:r>
            <a:endParaRPr lang="es-MX" sz="1400" b="1" i="1" dirty="0">
              <a:solidFill>
                <a:schemeClr val="tx2"/>
              </a:solidFill>
            </a:endParaRPr>
          </a:p>
        </p:txBody>
      </p:sp>
      <p:cxnSp>
        <p:nvCxnSpPr>
          <p:cNvPr id="6" name="4 Conector recto"/>
          <p:cNvCxnSpPr/>
          <p:nvPr/>
        </p:nvCxnSpPr>
        <p:spPr>
          <a:xfrm>
            <a:off x="981944" y="4371950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981944" y="1995685"/>
            <a:ext cx="720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1980116" y="2671635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3333596" y="1938488"/>
            <a:ext cx="5793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B0F0"/>
                </a:solidFill>
              </a:rPr>
              <a:t>El objetivo debe ser realizable, ambicioso, pero no imposible de lograr. </a:t>
            </a:r>
            <a:endParaRPr lang="es-MX" b="1" dirty="0" smtClean="0">
              <a:solidFill>
                <a:srgbClr val="00B0F0"/>
              </a:solidFill>
            </a:endParaRPr>
          </a:p>
          <a:p>
            <a:r>
              <a:rPr lang="es-MX" b="1" dirty="0" smtClean="0">
                <a:solidFill>
                  <a:srgbClr val="00B0F0"/>
                </a:solidFill>
              </a:rPr>
              <a:t>¿Tenemos </a:t>
            </a:r>
            <a:r>
              <a:rPr lang="es-MX" b="1" dirty="0">
                <a:solidFill>
                  <a:srgbClr val="00B0F0"/>
                </a:solidFill>
              </a:rPr>
              <a:t>las habilidades necesarias para alcanzar este objetivo? </a:t>
            </a:r>
            <a:endParaRPr lang="es-MX" b="1" dirty="0" smtClean="0">
              <a:solidFill>
                <a:srgbClr val="00B0F0"/>
              </a:solidFill>
            </a:endParaRPr>
          </a:p>
          <a:p>
            <a:r>
              <a:rPr lang="es-MX" b="1" dirty="0" smtClean="0">
                <a:solidFill>
                  <a:srgbClr val="00B0F0"/>
                </a:solidFill>
              </a:rPr>
              <a:t>Si </a:t>
            </a:r>
            <a:r>
              <a:rPr lang="es-MX" b="1" dirty="0">
                <a:solidFill>
                  <a:srgbClr val="00B0F0"/>
                </a:solidFill>
              </a:rPr>
              <a:t>no las </a:t>
            </a:r>
            <a:r>
              <a:rPr lang="es-MX" b="1" dirty="0" smtClean="0">
                <a:solidFill>
                  <a:srgbClr val="00B0F0"/>
                </a:solidFill>
              </a:rPr>
              <a:t>tenemos, </a:t>
            </a:r>
            <a:r>
              <a:rPr lang="es-MX" b="1" dirty="0">
                <a:solidFill>
                  <a:srgbClr val="00B0F0"/>
                </a:solidFill>
              </a:rPr>
              <a:t>¿</a:t>
            </a:r>
            <a:r>
              <a:rPr lang="es-MX" b="1" dirty="0" smtClean="0">
                <a:solidFill>
                  <a:srgbClr val="00B0F0"/>
                </a:solidFill>
              </a:rPr>
              <a:t>podríamos </a:t>
            </a:r>
            <a:r>
              <a:rPr lang="es-MX" b="1" dirty="0">
                <a:solidFill>
                  <a:srgbClr val="00B0F0"/>
                </a:solidFill>
              </a:rPr>
              <a:t>desarrollarlas? </a:t>
            </a:r>
            <a:endParaRPr lang="es-MX" b="1" dirty="0" smtClean="0">
              <a:solidFill>
                <a:srgbClr val="00B0F0"/>
              </a:solidFill>
            </a:endParaRPr>
          </a:p>
          <a:p>
            <a:r>
              <a:rPr lang="es-MX" b="1" dirty="0" smtClean="0">
                <a:solidFill>
                  <a:srgbClr val="00B0F0"/>
                </a:solidFill>
              </a:rPr>
              <a:t>¿</a:t>
            </a:r>
            <a:r>
              <a:rPr lang="es-MX" b="1" dirty="0">
                <a:solidFill>
                  <a:srgbClr val="00B0F0"/>
                </a:solidFill>
              </a:rPr>
              <a:t>Qué </a:t>
            </a:r>
            <a:r>
              <a:rPr lang="es-MX" b="1" dirty="0" smtClean="0">
                <a:solidFill>
                  <a:srgbClr val="00B0F0"/>
                </a:solidFill>
              </a:rPr>
              <a:t>haremos </a:t>
            </a:r>
            <a:r>
              <a:rPr lang="es-MX" b="1" dirty="0">
                <a:solidFill>
                  <a:srgbClr val="00B0F0"/>
                </a:solidFill>
              </a:rPr>
              <a:t>para desarrollarlas?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77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981944" y="1200151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457200" y="1450837"/>
            <a:ext cx="8003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/>
              <a:t> </a:t>
            </a:r>
            <a:endParaRPr lang="es-MX" sz="1400" b="1" i="1" dirty="0">
              <a:solidFill>
                <a:schemeClr val="tx2"/>
              </a:solidFill>
            </a:endParaRPr>
          </a:p>
        </p:txBody>
      </p:sp>
      <p:cxnSp>
        <p:nvCxnSpPr>
          <p:cNvPr id="6" name="4 Conector recto"/>
          <p:cNvCxnSpPr/>
          <p:nvPr/>
        </p:nvCxnSpPr>
        <p:spPr>
          <a:xfrm>
            <a:off x="981944" y="4371950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981944" y="1995685"/>
            <a:ext cx="720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1980116" y="2671635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3277308" y="2226217"/>
            <a:ext cx="5793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B0F0"/>
                </a:solidFill>
              </a:rPr>
              <a:t>Un objetivo puede ser alcanzable, pero no realista si no se fundamenta en su propia realidad. </a:t>
            </a:r>
            <a:endParaRPr lang="es-MX" b="1" dirty="0" smtClean="0">
              <a:solidFill>
                <a:srgbClr val="00B0F0"/>
              </a:solidFill>
            </a:endParaRPr>
          </a:p>
          <a:p>
            <a:r>
              <a:rPr lang="es-MX" b="1" dirty="0" smtClean="0">
                <a:solidFill>
                  <a:srgbClr val="00B0F0"/>
                </a:solidFill>
              </a:rPr>
              <a:t>¿</a:t>
            </a:r>
            <a:r>
              <a:rPr lang="es-MX" b="1" dirty="0">
                <a:solidFill>
                  <a:srgbClr val="00B0F0"/>
                </a:solidFill>
              </a:rPr>
              <a:t>Este objetivo es realista considerando el tipo o extensión del contenido? </a:t>
            </a:r>
            <a:endParaRPr lang="es-MX" b="1" dirty="0" smtClean="0">
              <a:solidFill>
                <a:srgbClr val="00B0F0"/>
              </a:solidFill>
            </a:endParaRPr>
          </a:p>
          <a:p>
            <a:r>
              <a:rPr lang="es-MX" b="1" dirty="0" smtClean="0">
                <a:solidFill>
                  <a:srgbClr val="00B0F0"/>
                </a:solidFill>
              </a:rPr>
              <a:t>¿</a:t>
            </a:r>
            <a:r>
              <a:rPr lang="es-MX" b="1" dirty="0">
                <a:solidFill>
                  <a:srgbClr val="00B0F0"/>
                </a:solidFill>
              </a:rPr>
              <a:t>Estoy </a:t>
            </a:r>
            <a:r>
              <a:rPr lang="es-MX" b="1" dirty="0" smtClean="0">
                <a:solidFill>
                  <a:srgbClr val="00B0F0"/>
                </a:solidFill>
              </a:rPr>
              <a:t>considerando </a:t>
            </a:r>
            <a:r>
              <a:rPr lang="es-MX" b="1" dirty="0">
                <a:solidFill>
                  <a:srgbClr val="00B0F0"/>
                </a:solidFill>
              </a:rPr>
              <a:t>habilidades y puntos </a:t>
            </a:r>
            <a:r>
              <a:rPr lang="es-MX" b="1" dirty="0" smtClean="0">
                <a:solidFill>
                  <a:srgbClr val="00B0F0"/>
                </a:solidFill>
              </a:rPr>
              <a:t>débiles tanto del proceso como de los actores involucrados?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02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981944" y="1200151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457200" y="1450837"/>
            <a:ext cx="8003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/>
              <a:t> </a:t>
            </a:r>
            <a:endParaRPr lang="es-MX" sz="1400" b="1" i="1" dirty="0">
              <a:solidFill>
                <a:schemeClr val="tx2"/>
              </a:solidFill>
            </a:endParaRPr>
          </a:p>
        </p:txBody>
      </p:sp>
      <p:cxnSp>
        <p:nvCxnSpPr>
          <p:cNvPr id="6" name="4 Conector recto"/>
          <p:cNvCxnSpPr/>
          <p:nvPr/>
        </p:nvCxnSpPr>
        <p:spPr>
          <a:xfrm>
            <a:off x="981944" y="4371950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981944" y="1995685"/>
            <a:ext cx="720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1907704" y="2650989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3241102" y="2242052"/>
            <a:ext cx="5793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B0F0"/>
                </a:solidFill>
              </a:rPr>
              <a:t>Se debe </a:t>
            </a:r>
            <a:r>
              <a:rPr lang="es-MX" b="1" dirty="0">
                <a:solidFill>
                  <a:srgbClr val="00B0F0"/>
                </a:solidFill>
              </a:rPr>
              <a:t>definir el plazo concreto </a:t>
            </a:r>
            <a:r>
              <a:rPr lang="es-MX" b="1" dirty="0" smtClean="0">
                <a:solidFill>
                  <a:srgbClr val="00B0F0"/>
                </a:solidFill>
              </a:rPr>
              <a:t>que se tardará </a:t>
            </a:r>
            <a:r>
              <a:rPr lang="es-MX" b="1" dirty="0">
                <a:solidFill>
                  <a:srgbClr val="00B0F0"/>
                </a:solidFill>
              </a:rPr>
              <a:t>en conseguir el objetivo. Este periodo no debe ser ni tan corto que se haga imposible conseguirlo, ni tan largo que cause dispersión de la iniciativa.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58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611560" y="1347614"/>
            <a:ext cx="252028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REFLEXIÓN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3995936" y="1491630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DIFERENCIAS ENTRE PROMEDIOS …</a:t>
            </a:r>
          </a:p>
          <a:p>
            <a:r>
              <a:rPr lang="es-ES" b="1" dirty="0">
                <a:solidFill>
                  <a:srgbClr val="C00000"/>
                </a:solidFill>
              </a:rPr>
              <a:t>¿</a:t>
            </a:r>
            <a:r>
              <a:rPr lang="es-ES" b="1" dirty="0" smtClean="0">
                <a:solidFill>
                  <a:srgbClr val="C00000"/>
                </a:solidFill>
              </a:rPr>
              <a:t>NEGATIVAS O POSITIVAS?</a:t>
            </a:r>
          </a:p>
          <a:p>
            <a:endParaRPr lang="es-ES" b="1" dirty="0">
              <a:solidFill>
                <a:srgbClr val="C00000"/>
              </a:solidFill>
            </a:endParaRPr>
          </a:p>
          <a:p>
            <a:r>
              <a:rPr lang="es-ES" b="1" dirty="0" smtClean="0">
                <a:solidFill>
                  <a:srgbClr val="C00000"/>
                </a:solidFill>
              </a:rPr>
              <a:t>IDENTIFIQUE LAS DIFERENCIAS CONSIDERABLES EN PROMEDIOS Y DESVIACIÓN </a:t>
            </a:r>
            <a:r>
              <a:rPr lang="es-ES" b="1" dirty="0" smtClean="0">
                <a:solidFill>
                  <a:srgbClr val="C00000"/>
                </a:solidFill>
              </a:rPr>
              <a:t>ESTANDAR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41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25694" y="1345332"/>
            <a:ext cx="3394178" cy="2306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INFORMACIÓN ANTERIOR SOLO SIRVE EN VIRTUD DE LA INTENCIÓN DE UN CAMBIO SIGNIFICATIVO</a:t>
            </a:r>
            <a:endParaRPr lang="en-US" dirty="0"/>
          </a:p>
        </p:txBody>
      </p:sp>
      <p:sp>
        <p:nvSpPr>
          <p:cNvPr id="4" name="Rectángulo redondeado 3"/>
          <p:cNvSpPr/>
          <p:nvPr/>
        </p:nvSpPr>
        <p:spPr>
          <a:xfrm>
            <a:off x="4355976" y="1513043"/>
            <a:ext cx="4032448" cy="2160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DISCUTAMOS LAS POSIBLES CAUSAS BUENAS Y MALAS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3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REFLEXIÓN INICIAL: </a:t>
            </a:r>
            <a:endParaRPr lang="es-ES" b="1" dirty="0" smtClean="0">
              <a:solidFill>
                <a:schemeClr val="accent2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  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b="1" dirty="0" smtClean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441581" y="1910030"/>
            <a:ext cx="45642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¿CUÁL ES EL NIVEL DE APROPIACIÓN REAL DE LOS ESTUDIANTES EN EL PROCESO DE APLICACIÓN EN LAS PRUEBAS DE ESTADO?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1" t="19284" r="56192" b="38568"/>
          <a:stretch>
            <a:fillRect/>
          </a:stretch>
        </p:blipFill>
        <p:spPr bwMode="auto">
          <a:xfrm>
            <a:off x="6334772" y="1563638"/>
            <a:ext cx="1666106" cy="184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14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REFLEXIÓN INICIAL: </a:t>
            </a:r>
            <a:endParaRPr lang="es-ES" b="1" dirty="0" smtClean="0">
              <a:solidFill>
                <a:schemeClr val="accent2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  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b="1" dirty="0" smtClean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441581" y="1910030"/>
            <a:ext cx="45642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¿CUÁL ES EL NIVEL DE APROPIACIÓN REAL DE LOS DOCENTES EN EL PROCESO DE APLICACIÓN EN LAS PRUEBAS DE ESTADO?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1" t="19284" r="56192" b="38568"/>
          <a:stretch>
            <a:fillRect/>
          </a:stretch>
        </p:blipFill>
        <p:spPr bwMode="auto">
          <a:xfrm>
            <a:off x="6334772" y="1563638"/>
            <a:ext cx="1666106" cy="184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76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REFLEXIÓN INICIAL: </a:t>
            </a:r>
            <a:endParaRPr lang="es-ES" b="1" dirty="0" smtClean="0">
              <a:solidFill>
                <a:schemeClr val="accent2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  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b="1" dirty="0" smtClean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755576" y="1881724"/>
            <a:ext cx="45642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DESCRIBA CON UNA PALABRA LO PRIMERO QUE VENGA A SU MENTE CUANDO ESCUCHA LA PALABRA EVALUCIÓN 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1" t="19284" r="56192" b="38568"/>
          <a:stretch>
            <a:fillRect/>
          </a:stretch>
        </p:blipFill>
        <p:spPr bwMode="auto">
          <a:xfrm>
            <a:off x="6334772" y="1563638"/>
            <a:ext cx="1666106" cy="184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Rectángulo"/>
          <p:cNvSpPr/>
          <p:nvPr/>
        </p:nvSpPr>
        <p:spPr>
          <a:xfrm>
            <a:off x="755575" y="3081875"/>
            <a:ext cx="456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8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827584" y="1059582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569629" y="1707654"/>
            <a:ext cx="83632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i="1" dirty="0" smtClean="0">
                <a:solidFill>
                  <a:srgbClr val="00B0F0"/>
                </a:solidFill>
              </a:rPr>
              <a:t>“</a:t>
            </a:r>
            <a:r>
              <a:rPr lang="es-MX" sz="3600" b="1" i="1" dirty="0">
                <a:solidFill>
                  <a:srgbClr val="00B0F0"/>
                </a:solidFill>
              </a:rPr>
              <a:t>Locura es hacer lo mismo una y otra vez esperando obtener resultados diferentes</a:t>
            </a:r>
            <a:r>
              <a:rPr lang="es-MX" sz="3600" b="1" i="1" dirty="0" smtClean="0">
                <a:solidFill>
                  <a:srgbClr val="00B0F0"/>
                </a:solidFill>
              </a:rPr>
              <a:t>”.</a:t>
            </a:r>
            <a:r>
              <a:rPr lang="es-MX" sz="3600" b="1" dirty="0" smtClean="0">
                <a:solidFill>
                  <a:srgbClr val="00B0F0"/>
                </a:solidFill>
              </a:rPr>
              <a:t> </a:t>
            </a:r>
            <a:endParaRPr lang="es-MX" sz="3600" b="1" dirty="0" smtClean="0">
              <a:solidFill>
                <a:srgbClr val="00B0F0"/>
              </a:solidFill>
            </a:endParaRPr>
          </a:p>
          <a:p>
            <a:endParaRPr lang="es-MX" sz="3600" b="1" dirty="0">
              <a:solidFill>
                <a:srgbClr val="00B0F0"/>
              </a:solidFill>
            </a:endParaRPr>
          </a:p>
          <a:p>
            <a:r>
              <a:rPr lang="es-MX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29" y="3435846"/>
            <a:ext cx="8004742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6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977865" y="1851670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569629" y="1707654"/>
            <a:ext cx="83632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solidFill>
                  <a:srgbClr val="00B0F0"/>
                </a:solidFill>
              </a:rPr>
              <a:t> </a:t>
            </a:r>
            <a:endParaRPr lang="es-MX" sz="3600" b="1" dirty="0" smtClean="0">
              <a:solidFill>
                <a:srgbClr val="00B0F0"/>
              </a:solidFill>
            </a:endParaRPr>
          </a:p>
          <a:p>
            <a:endParaRPr lang="es-MX" sz="3600" b="1" dirty="0">
              <a:solidFill>
                <a:srgbClr val="00B0F0"/>
              </a:solidFill>
            </a:endParaRPr>
          </a:p>
          <a:p>
            <a:r>
              <a:rPr lang="es-MX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73909" y="927353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00B0F0"/>
                </a:solidFill>
              </a:rPr>
              <a:t>INTERPRETACIÓN DE RESULTADOS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00978" y="2411339"/>
            <a:ext cx="8471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</a:rPr>
              <a:t>PROMEDIO INSTITUCIONAL VS PROMEDIO DEL PROGRAMA</a:t>
            </a:r>
          </a:p>
          <a:p>
            <a:endParaRPr lang="es-MX" sz="2400" b="1" dirty="0" smtClean="0">
              <a:solidFill>
                <a:srgbClr val="C00000"/>
              </a:solidFill>
            </a:endParaRPr>
          </a:p>
          <a:p>
            <a:r>
              <a:rPr lang="es-MX" sz="2400" b="1" dirty="0" smtClean="0">
                <a:solidFill>
                  <a:srgbClr val="C00000"/>
                </a:solidFill>
              </a:rPr>
              <a:t>PROMEDIO PROGRAMA VS PROMEDIO GRUPO DE REFERENCIA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9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977865" y="1851670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569629" y="1707654"/>
            <a:ext cx="83632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solidFill>
                  <a:srgbClr val="00B0F0"/>
                </a:solidFill>
              </a:rPr>
              <a:t> </a:t>
            </a:r>
            <a:endParaRPr lang="es-MX" sz="3600" b="1" dirty="0" smtClean="0">
              <a:solidFill>
                <a:srgbClr val="00B0F0"/>
              </a:solidFill>
            </a:endParaRPr>
          </a:p>
          <a:p>
            <a:endParaRPr lang="es-MX" sz="3600" b="1" dirty="0">
              <a:solidFill>
                <a:srgbClr val="00B0F0"/>
              </a:solidFill>
            </a:endParaRPr>
          </a:p>
          <a:p>
            <a:r>
              <a:rPr lang="es-MX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75656" y="928429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00B0F0"/>
                </a:solidFill>
              </a:rPr>
              <a:t>FACTORES A TENER EN CUENTA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00978" y="2411339"/>
            <a:ext cx="8471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</a:rPr>
              <a:t>NATURALEZA DEL PROGRAMA</a:t>
            </a:r>
          </a:p>
          <a:p>
            <a:r>
              <a:rPr lang="es-MX" sz="2400" b="1" dirty="0" smtClean="0">
                <a:solidFill>
                  <a:srgbClr val="C00000"/>
                </a:solidFill>
              </a:rPr>
              <a:t>PROGRESIÓN, TENDENCIA, VARIABILIDAD, FLUCTUACIÓN</a:t>
            </a:r>
          </a:p>
          <a:p>
            <a:r>
              <a:rPr lang="es-MX" sz="2400" b="1" dirty="0" smtClean="0">
                <a:solidFill>
                  <a:srgbClr val="C00000"/>
                </a:solidFill>
              </a:rPr>
              <a:t>VARIABLES CONTROLADAS</a:t>
            </a:r>
          </a:p>
          <a:p>
            <a:r>
              <a:rPr lang="es-MX" sz="2400" b="1" dirty="0" smtClean="0">
                <a:solidFill>
                  <a:srgbClr val="C00000"/>
                </a:solidFill>
              </a:rPr>
              <a:t>VARIABLES NO CONTROLADAS</a:t>
            </a:r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45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seno\Desktop\plantilla-2-uf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981944" y="1491630"/>
            <a:ext cx="7704856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27000">
              <a:schemeClr val="accent5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569629" y="1707654"/>
            <a:ext cx="83632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solidFill>
                  <a:srgbClr val="00B0F0"/>
                </a:solidFill>
              </a:rPr>
              <a:t> </a:t>
            </a:r>
            <a:endParaRPr lang="es-MX" sz="3600" b="1" dirty="0" smtClean="0">
              <a:solidFill>
                <a:srgbClr val="00B0F0"/>
              </a:solidFill>
            </a:endParaRPr>
          </a:p>
          <a:p>
            <a:endParaRPr lang="es-MX" sz="3600" b="1" dirty="0">
              <a:solidFill>
                <a:srgbClr val="00B0F0"/>
              </a:solidFill>
            </a:endParaRPr>
          </a:p>
          <a:p>
            <a:r>
              <a:rPr lang="es-MX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75656" y="785579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00B0F0"/>
                </a:solidFill>
              </a:rPr>
              <a:t>FACTORES A TENER EN CUENTA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00978" y="2411339"/>
            <a:ext cx="847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"/>
          <a:stretch/>
        </p:blipFill>
        <p:spPr bwMode="auto">
          <a:xfrm>
            <a:off x="2423514" y="1767964"/>
            <a:ext cx="4572635" cy="2675994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4061759" y="4258094"/>
            <a:ext cx="129614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6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9152</TotalTime>
  <Words>578</Words>
  <Application>Microsoft Office PowerPoint</Application>
  <PresentationFormat>Presentación en pantalla (16:9)</PresentationFormat>
  <Paragraphs>124</Paragraphs>
  <Slides>26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Aharoni</vt:lpstr>
      <vt:lpstr>Arial</vt:lpstr>
      <vt:lpstr>Calibri</vt:lpstr>
      <vt:lpstr>Tema de Office</vt:lpstr>
      <vt:lpstr>RUTA PARA LA ELABORACIÓN DEL PLAN DE ACCIÓN METODOLOGÍA SMART ENFOCADA EN EL PROCESO PARA MEJORA DE 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diseno</dc:creator>
  <cp:lastModifiedBy>usuario</cp:lastModifiedBy>
  <cp:revision>78</cp:revision>
  <dcterms:created xsi:type="dcterms:W3CDTF">2018-08-13T21:41:40Z</dcterms:created>
  <dcterms:modified xsi:type="dcterms:W3CDTF">2021-09-05T12:45:57Z</dcterms:modified>
</cp:coreProperties>
</file>