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439" r:id="rId2"/>
    <p:sldId id="444" r:id="rId3"/>
    <p:sldId id="445" r:id="rId4"/>
    <p:sldId id="452" r:id="rId5"/>
    <p:sldId id="453" r:id="rId6"/>
    <p:sldId id="454" r:id="rId7"/>
    <p:sldId id="446" r:id="rId8"/>
    <p:sldId id="455" r:id="rId9"/>
    <p:sldId id="456" r:id="rId10"/>
    <p:sldId id="457" r:id="rId11"/>
    <p:sldId id="458" r:id="rId12"/>
    <p:sldId id="447" r:id="rId13"/>
    <p:sldId id="459" r:id="rId14"/>
    <p:sldId id="363" r:id="rId15"/>
  </p:sldIdLst>
  <p:sldSz cx="9144000" cy="5143500" type="screen16x9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040" autoAdjust="0"/>
    <p:restoredTop sz="94662" autoAdjust="0"/>
  </p:normalViewPr>
  <p:slideViewPr>
    <p:cSldViewPr>
      <p:cViewPr varScale="1">
        <p:scale>
          <a:sx n="106" d="100"/>
          <a:sy n="106" d="100"/>
        </p:scale>
        <p:origin x="34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CC8D5-3A99-3A47-A8D8-C944B992AFA7}" type="datetimeFigureOut">
              <a:rPr lang="es-ES_tradnl" smtClean="0"/>
              <a:t>21/06/2024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FAD0C-A290-F842-A98F-B9955EA69B95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5186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0267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3B981-EF83-5837-BBEC-FE690F9CF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49E4CD-AE6A-DAF5-6A82-85E29312A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9B7641E-F8F9-A3A1-7505-7F071E923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29DA94-7358-5001-FB3A-38F6844C9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1490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3B981-EF83-5837-BBEC-FE690F9CF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49E4CD-AE6A-DAF5-6A82-85E29312A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9B7641E-F8F9-A3A1-7505-7F071E923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29DA94-7358-5001-FB3A-38F6844C9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86099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87D3E-5E0E-BDAA-5E10-A86CA5FE3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33A52B-75D0-CF15-7DD8-9DFCC1EC46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976661-581A-7B15-709B-1808747CA3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AC0053C-BD2C-38F0-0FB8-C949A12A1E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24972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87D3E-5E0E-BDAA-5E10-A86CA5FE3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33A52B-75D0-CF15-7DD8-9DFCC1EC46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976661-581A-7B15-709B-1808747CA3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AC0053C-BD2C-38F0-0FB8-C949A12A1E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48528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27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1669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20877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50551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12033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3B981-EF83-5837-BBEC-FE690F9CF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49E4CD-AE6A-DAF5-6A82-85E29312A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9B7641E-F8F9-A3A1-7505-7F071E923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29DA94-7358-5001-FB3A-38F6844C9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6347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3B981-EF83-5837-BBEC-FE690F9CF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49E4CD-AE6A-DAF5-6A82-85E29312A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9B7641E-F8F9-A3A1-7505-7F071E923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29DA94-7358-5001-FB3A-38F6844C9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85812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3B981-EF83-5837-BBEC-FE690F9CF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49E4CD-AE6A-DAF5-6A82-85E29312A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9B7641E-F8F9-A3A1-7505-7F071E923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29DA94-7358-5001-FB3A-38F6844C9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297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21/06/2024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15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21/06/2024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16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21/06/2024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757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21/06/2024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547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21/06/2024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52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21/06/2024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767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21/06/2024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085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21/06/2024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71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21/06/2024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94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21/06/2024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742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21/06/2024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185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86B14DE-2D7D-4E9D-803A-50F8F8FD903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" y="0"/>
            <a:ext cx="9143759" cy="51435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135DF12-36C4-4C69-85D1-D383C766FE52}"/>
              </a:ext>
            </a:extLst>
          </p:cNvPr>
          <p:cNvSpPr/>
          <p:nvPr userDrawn="1"/>
        </p:nvSpPr>
        <p:spPr>
          <a:xfrm>
            <a:off x="179512" y="123478"/>
            <a:ext cx="273630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675DB70-4C47-49D4-AB55-044B4C662AA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5486"/>
            <a:ext cx="1746358" cy="93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0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uexternado.edu.co/wp-content/uploads/2021/08/Cuadernillo-de-preguntas-Lectura-Critica-Saber-Pro.pdf" TargetMode="Externa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uexternado.edu.co/wp-content/uploads/2021/08/Cuadernillo-de-preguntas-Lectura-Critica-Saber-Pro.pdf" TargetMode="Externa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icfes.gov.co/documents/39286/10327236/Niveles+de+desempe%C3%B1o+Comunicaci%C3%B3n+Escrita+Saber+Pro.pdf" TargetMode="Externa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9A8CBA8-B430-4DE5-AA66-9DEE2CADD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7" y="0"/>
            <a:ext cx="9143759" cy="51435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EB30F35-BDF9-A830-48CB-8F7873DE6DA0}"/>
              </a:ext>
            </a:extLst>
          </p:cNvPr>
          <p:cNvSpPr txBox="1"/>
          <p:nvPr/>
        </p:nvSpPr>
        <p:spPr>
          <a:xfrm>
            <a:off x="467544" y="1494948"/>
            <a:ext cx="3312368" cy="2153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PARA EL FORTALECIMIENTO DE HABILIDADES, CAPACIDADES Y SABERES EN EL CONTEXTO DE LAS PRUEBAS DE ESTADO</a:t>
            </a:r>
            <a:endParaRPr lang="es-CO" sz="18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286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69959-8301-97AE-8101-198F14A81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37A793E-8B41-2D03-959D-5131271B3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9EBD1F8-C3AF-0648-0985-3DC7780617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18" y="1959681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20BCE93-3A44-2283-6B63-68BB712858E8}"/>
              </a:ext>
            </a:extLst>
          </p:cNvPr>
          <p:cNvSpPr/>
          <p:nvPr/>
        </p:nvSpPr>
        <p:spPr>
          <a:xfrm>
            <a:off x="1040341" y="2309849"/>
            <a:ext cx="22770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</a:t>
            </a:r>
            <a:endParaRPr lang="es-MX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D4DBF1D-384D-D4B8-8590-54EC0D85D7B3}"/>
              </a:ext>
            </a:extLst>
          </p:cNvPr>
          <p:cNvSpPr txBox="1"/>
          <p:nvPr/>
        </p:nvSpPr>
        <p:spPr>
          <a:xfrm>
            <a:off x="7884368" y="4443958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  <p:graphicFrame>
        <p:nvGraphicFramePr>
          <p:cNvPr id="3" name="Marcador de contenido 4">
            <a:extLst>
              <a:ext uri="{FF2B5EF4-FFF2-40B4-BE49-F238E27FC236}">
                <a16:creationId xmlns:a16="http://schemas.microsoft.com/office/drawing/2014/main" id="{4C29A8B6-3B6D-B934-97CC-BE97D7FADC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862330"/>
              </p:ext>
            </p:extLst>
          </p:nvPr>
        </p:nvGraphicFramePr>
        <p:xfrm>
          <a:off x="3563888" y="1612742"/>
          <a:ext cx="5342695" cy="23131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0348">
                  <a:extLst>
                    <a:ext uri="{9D8B030D-6E8A-4147-A177-3AD203B41FA5}">
                      <a16:colId xmlns:a16="http://schemas.microsoft.com/office/drawing/2014/main" val="3755608303"/>
                    </a:ext>
                  </a:extLst>
                </a:gridCol>
                <a:gridCol w="2602347">
                  <a:extLst>
                    <a:ext uri="{9D8B030D-6E8A-4147-A177-3AD203B41FA5}">
                      <a16:colId xmlns:a16="http://schemas.microsoft.com/office/drawing/2014/main" val="2729115671"/>
                    </a:ext>
                  </a:extLst>
                </a:gridCol>
              </a:tblGrid>
              <a:tr h="534814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CRITERIO DE EVALUACIÓN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# DE PREGUNTA1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4571178"/>
                  </a:ext>
                </a:extLst>
              </a:tr>
              <a:tr h="592786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Criterio 1 </a:t>
                      </a:r>
                      <a:r>
                        <a:rPr lang="es-CO" sz="1200" dirty="0"/>
                        <a:t>Identifica y entiende los contenidos locales que conforman un texto.</a:t>
                      </a:r>
                      <a:r>
                        <a:rPr lang="es-CO" sz="1200" u="none" strike="noStrike" dirty="0">
                          <a:effectLst/>
                        </a:rPr>
                        <a:t>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72547814"/>
                  </a:ext>
                </a:extLst>
              </a:tr>
              <a:tr h="592786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Criterio 2 </a:t>
                      </a:r>
                      <a:r>
                        <a:rPr lang="es-CO" sz="1200" dirty="0"/>
                        <a:t>Comprende cómo se articulan las partes de un texto para darle un sentido global.</a:t>
                      </a:r>
                      <a:r>
                        <a:rPr lang="es-CO" sz="1200" u="none" strike="noStrike" dirty="0">
                          <a:effectLst/>
                        </a:rPr>
                        <a:t>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5736811"/>
                  </a:ext>
                </a:extLst>
              </a:tr>
              <a:tr h="592786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Criterio 3  </a:t>
                      </a:r>
                      <a:r>
                        <a:rPr lang="es-CO" sz="1200" dirty="0"/>
                        <a:t>Comprende cómo se articulan las partes de un texto para darle un sentido global.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4139715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8BDF7D3D-8936-777C-C466-CEF876DFB4B6}"/>
              </a:ext>
            </a:extLst>
          </p:cNvPr>
          <p:cNvSpPr txBox="1"/>
          <p:nvPr/>
        </p:nvSpPr>
        <p:spPr>
          <a:xfrm>
            <a:off x="3637428" y="980845"/>
            <a:ext cx="3217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>
                <a:hlinkClick r:id="rId5"/>
              </a:rPr>
              <a:t>EJEMPLOS DE PREGUNTAS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95326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69959-8301-97AE-8101-198F14A81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37A793E-8B41-2D03-959D-5131271B3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9EBD1F8-C3AF-0648-0985-3DC7780617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18" y="1959681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20BCE93-3A44-2283-6B63-68BB712858E8}"/>
              </a:ext>
            </a:extLst>
          </p:cNvPr>
          <p:cNvSpPr/>
          <p:nvPr/>
        </p:nvSpPr>
        <p:spPr>
          <a:xfrm>
            <a:off x="1040341" y="2309849"/>
            <a:ext cx="22770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</a:t>
            </a:r>
            <a:endParaRPr lang="es-MX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BDF7D3D-8936-777C-C466-CEF876DFB4B6}"/>
              </a:ext>
            </a:extLst>
          </p:cNvPr>
          <p:cNvSpPr txBox="1"/>
          <p:nvPr/>
        </p:nvSpPr>
        <p:spPr>
          <a:xfrm>
            <a:off x="3637428" y="980845"/>
            <a:ext cx="3217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>
                <a:hlinkClick r:id="rId5"/>
              </a:rPr>
              <a:t>EJEMPLOS DE PREGUNTAS</a:t>
            </a:r>
            <a:endParaRPr lang="es-CO" dirty="0"/>
          </a:p>
        </p:txBody>
      </p:sp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49F46D47-7A69-7F75-F3FE-34F50B041DFC}"/>
              </a:ext>
            </a:extLst>
          </p:cNvPr>
          <p:cNvSpPr txBox="1">
            <a:spLocks/>
          </p:cNvSpPr>
          <p:nvPr/>
        </p:nvSpPr>
        <p:spPr>
          <a:xfrm>
            <a:off x="3717663" y="1707654"/>
            <a:ext cx="4952587" cy="273832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600" dirty="0"/>
              <a:t>Trabaje en forma colaborativa con o sin perspectivas afines</a:t>
            </a:r>
          </a:p>
          <a:p>
            <a:pPr marL="0" indent="0" algn="just">
              <a:buNone/>
            </a:pPr>
            <a:endParaRPr lang="es-CO" sz="1600" dirty="0"/>
          </a:p>
          <a:p>
            <a:pPr algn="just"/>
            <a:r>
              <a:rPr lang="es-CO" sz="1600" dirty="0"/>
              <a:t>Sobre un resultado específico de aprendizaje o simplemente un dominio de ese resultado (unidad o tema) discutan sobre un texto en particular </a:t>
            </a:r>
          </a:p>
          <a:p>
            <a:pPr algn="just"/>
            <a:endParaRPr lang="es-CO" sz="1600" dirty="0"/>
          </a:p>
          <a:p>
            <a:pPr algn="just"/>
            <a:r>
              <a:rPr lang="es-CO" sz="1600" dirty="0"/>
              <a:t>Defina tres preguntas de cada posible criterio de la rúbrica tipo selección múltiple con 4 opciones de respuesta y una sola correcta</a:t>
            </a:r>
          </a:p>
        </p:txBody>
      </p:sp>
    </p:spTree>
    <p:extLst>
      <p:ext uri="{BB962C8B-B14F-4D97-AF65-F5344CB8AC3E}">
        <p14:creationId xmlns:p14="http://schemas.microsoft.com/office/powerpoint/2010/main" val="2576766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FA44F-6752-8FD1-DC4F-6E9D75118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1421C4A-DF2E-06EF-9B6E-4B2F8218BA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38788A7-0B27-C8D4-DE75-B2A3E99FCD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4961D48-8539-C5C0-E2C6-D70E2C2DF133}"/>
              </a:ext>
            </a:extLst>
          </p:cNvPr>
          <p:cNvSpPr/>
          <p:nvPr/>
        </p:nvSpPr>
        <p:spPr>
          <a:xfrm>
            <a:off x="1055751" y="2264712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COMUNICACIÓN ESCRITA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9133E47-AB74-000B-55E8-175ED65F830A}"/>
              </a:ext>
            </a:extLst>
          </p:cNvPr>
          <p:cNvSpPr txBox="1"/>
          <p:nvPr/>
        </p:nvSpPr>
        <p:spPr>
          <a:xfrm>
            <a:off x="7734776" y="4731990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E58C3C5-48DB-7563-7296-6DA2CF82F0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8172" y="1995684"/>
            <a:ext cx="5532619" cy="165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55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FA44F-6752-8FD1-DC4F-6E9D75118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1421C4A-DF2E-06EF-9B6E-4B2F8218BA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38788A7-0B27-C8D4-DE75-B2A3E99FCD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4961D48-8539-C5C0-E2C6-D70E2C2DF133}"/>
              </a:ext>
            </a:extLst>
          </p:cNvPr>
          <p:cNvSpPr/>
          <p:nvPr/>
        </p:nvSpPr>
        <p:spPr>
          <a:xfrm>
            <a:off x="1055751" y="2264712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COMUNICACIÓN ESCRITA</a:t>
            </a:r>
          </a:p>
        </p:txBody>
      </p:sp>
      <p:graphicFrame>
        <p:nvGraphicFramePr>
          <p:cNvPr id="4" name="Marcador de contenido 2">
            <a:extLst>
              <a:ext uri="{FF2B5EF4-FFF2-40B4-BE49-F238E27FC236}">
                <a16:creationId xmlns:a16="http://schemas.microsoft.com/office/drawing/2014/main" id="{C3A93844-1963-C0C2-079B-13F298E7F7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2869686"/>
              </p:ext>
            </p:extLst>
          </p:nvPr>
        </p:nvGraphicFramePr>
        <p:xfrm>
          <a:off x="3701894" y="1778869"/>
          <a:ext cx="5262594" cy="21412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3847">
                  <a:extLst>
                    <a:ext uri="{9D8B030D-6E8A-4147-A177-3AD203B41FA5}">
                      <a16:colId xmlns:a16="http://schemas.microsoft.com/office/drawing/2014/main" val="3163114078"/>
                    </a:ext>
                  </a:extLst>
                </a:gridCol>
                <a:gridCol w="1000257">
                  <a:extLst>
                    <a:ext uri="{9D8B030D-6E8A-4147-A177-3AD203B41FA5}">
                      <a16:colId xmlns:a16="http://schemas.microsoft.com/office/drawing/2014/main" val="877494400"/>
                    </a:ext>
                  </a:extLst>
                </a:gridCol>
                <a:gridCol w="926163">
                  <a:extLst>
                    <a:ext uri="{9D8B030D-6E8A-4147-A177-3AD203B41FA5}">
                      <a16:colId xmlns:a16="http://schemas.microsoft.com/office/drawing/2014/main" val="1118419163"/>
                    </a:ext>
                  </a:extLst>
                </a:gridCol>
                <a:gridCol w="931456">
                  <a:extLst>
                    <a:ext uri="{9D8B030D-6E8A-4147-A177-3AD203B41FA5}">
                      <a16:colId xmlns:a16="http://schemas.microsoft.com/office/drawing/2014/main" val="2613830460"/>
                    </a:ext>
                  </a:extLst>
                </a:gridCol>
                <a:gridCol w="920871">
                  <a:extLst>
                    <a:ext uri="{9D8B030D-6E8A-4147-A177-3AD203B41FA5}">
                      <a16:colId xmlns:a16="http://schemas.microsoft.com/office/drawing/2014/main" val="427906813"/>
                    </a:ext>
                  </a:extLst>
                </a:gridCol>
              </a:tblGrid>
              <a:tr h="66980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DESCRIPTORES ESPECÍFICOS/ CRITERIO DE EVALUACIÓN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8" marR="9268" marT="926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>
                          <a:effectLst/>
                        </a:rPr>
                        <a:t>NIVEL 1/ Calificación: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8" marR="9268" marT="92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NIVEL 2 / Calificación: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8" marR="9268" marT="92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>
                          <a:effectLst/>
                        </a:rPr>
                        <a:t>NIVEL 3/ Calificación: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8" marR="9268" marT="92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>
                          <a:effectLst/>
                        </a:rPr>
                        <a:t>NIVEL 4/ Calificación: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8" marR="9268" marT="9268" marB="0" anchor="b"/>
                </a:tc>
                <a:extLst>
                  <a:ext uri="{0D108BD9-81ED-4DB2-BD59-A6C34878D82A}">
                    <a16:rowId xmlns:a16="http://schemas.microsoft.com/office/drawing/2014/main" val="275876140"/>
                  </a:ext>
                </a:extLst>
              </a:tr>
              <a:tr h="147142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8" marR="9268" marT="92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8" marR="9268" marT="92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8" marR="9268" marT="92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8" marR="9268" marT="9268" marB="0" anchor="b"/>
                </a:tc>
                <a:extLst>
                  <a:ext uri="{0D108BD9-81ED-4DB2-BD59-A6C34878D82A}">
                    <a16:rowId xmlns:a16="http://schemas.microsoft.com/office/drawing/2014/main" val="2414219751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0DF9AB67-62F7-72BF-A8D8-15D61CF21CEB}"/>
              </a:ext>
            </a:extLst>
          </p:cNvPr>
          <p:cNvSpPr txBox="1"/>
          <p:nvPr/>
        </p:nvSpPr>
        <p:spPr>
          <a:xfrm>
            <a:off x="3651099" y="1115309"/>
            <a:ext cx="2718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>
                <a:hlinkClick r:id="rId5"/>
              </a:rPr>
              <a:t>Información del ICFES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1968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79C5BA3-317B-40AB-B82A-6BFD59DDA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00"/>
          <a:stretch/>
        </p:blipFill>
        <p:spPr>
          <a:xfrm>
            <a:off x="120" y="0"/>
            <a:ext cx="9143759" cy="379588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0A080B3-379D-4C0E-BBCD-3AF646D78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802744"/>
            <a:ext cx="2003214" cy="120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20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DFAE5E9-6E00-42DB-9D7D-2CF705D4B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31590"/>
            <a:ext cx="4378837" cy="37618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3E77C31-8B8C-42C3-8410-7DE935590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65" y="1888574"/>
            <a:ext cx="2669438" cy="136635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CACC0D4-40A0-49AE-ABE5-D583B4D703AB}"/>
              </a:ext>
            </a:extLst>
          </p:cNvPr>
          <p:cNvSpPr/>
          <p:nvPr/>
        </p:nvSpPr>
        <p:spPr>
          <a:xfrm>
            <a:off x="2051720" y="2181540"/>
            <a:ext cx="19442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Y RÚBRICAS DE EVALUACIÓN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0297CA2-FCE2-EC34-286B-2FE2DB33492A}"/>
              </a:ext>
            </a:extLst>
          </p:cNvPr>
          <p:cNvSpPr txBox="1"/>
          <p:nvPr/>
        </p:nvSpPr>
        <p:spPr>
          <a:xfrm>
            <a:off x="4547490" y="2208355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LECTURA CRÍTICA, COMUNICACIÓN ESCRITA E INGLÉS</a:t>
            </a:r>
            <a:endParaRPr lang="es-CO" sz="18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39970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 la Prueba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7725F5-EC53-6D5C-D512-99ED758D42B0}"/>
              </a:ext>
            </a:extLst>
          </p:cNvPr>
          <p:cNvSpPr txBox="1"/>
          <p:nvPr/>
        </p:nvSpPr>
        <p:spPr>
          <a:xfrm>
            <a:off x="6935689" y="4034119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923928" y="1384207"/>
            <a:ext cx="4834679" cy="2780717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CO" dirty="0"/>
              <a:t>Con respecto a la competencia lectora, Solé (2012) señala que los cambios históricos en la escritura y en el valor social del texto escrito han modificado las formas de ser lector. Así, la escritura inicial, cuyo objetivo era liberar a la memoria de cargas, Marco de referencia Saber 11.°, Saber </a:t>
            </a:r>
            <a:r>
              <a:rPr lang="es-CO" dirty="0" err="1"/>
              <a:t>TyT</a:t>
            </a:r>
            <a:r>
              <a:rPr lang="es-CO" dirty="0"/>
              <a:t> y Saber Pro, privilegiaba una lectura lineal “al pie de la letra”, capaz de conservar lo que decían los textos. </a:t>
            </a:r>
          </a:p>
        </p:txBody>
      </p:sp>
    </p:spTree>
    <p:extLst>
      <p:ext uri="{BB962C8B-B14F-4D97-AF65-F5344CB8AC3E}">
        <p14:creationId xmlns:p14="http://schemas.microsoft.com/office/powerpoint/2010/main" val="72376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 la Prueba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7725F5-EC53-6D5C-D512-99ED758D42B0}"/>
              </a:ext>
            </a:extLst>
          </p:cNvPr>
          <p:cNvSpPr txBox="1"/>
          <p:nvPr/>
        </p:nvSpPr>
        <p:spPr>
          <a:xfrm>
            <a:off x="6935689" y="4034119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640786" y="1613439"/>
            <a:ext cx="5221922" cy="278071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CO" dirty="0"/>
              <a:t>Se trata de un lector capaz de proponer una mirada crítica sobre la información, muchas veces desordenada y difusa, que se puede encontrar en la red y en nuestro entorno; un lector que pueda elegir el texto, procesarlo, dialogar con este e interpelarlo (Solé, 2012). De ahí que esta prueba se denomine, justamente, lectura crítica.</a:t>
            </a:r>
          </a:p>
        </p:txBody>
      </p:sp>
    </p:spTree>
    <p:extLst>
      <p:ext uri="{BB962C8B-B14F-4D97-AF65-F5344CB8AC3E}">
        <p14:creationId xmlns:p14="http://schemas.microsoft.com/office/powerpoint/2010/main" val="2223031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 la Prueba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7725F5-EC53-6D5C-D512-99ED758D42B0}"/>
              </a:ext>
            </a:extLst>
          </p:cNvPr>
          <p:cNvSpPr txBox="1"/>
          <p:nvPr/>
        </p:nvSpPr>
        <p:spPr>
          <a:xfrm>
            <a:off x="7524328" y="4443958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640786" y="1181390"/>
            <a:ext cx="4963661" cy="3334575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CO" b="1" i="1" dirty="0"/>
              <a:t>Al tratarse de un proceso complejo, la adquisición de la competencia lectora implicará diversos niveles, como lo han señalado Wells (1987) y </a:t>
            </a:r>
            <a:r>
              <a:rPr lang="es-CO" b="1" i="1" dirty="0" err="1"/>
              <a:t>Freebody</a:t>
            </a:r>
            <a:r>
              <a:rPr lang="es-CO" b="1" i="1" dirty="0"/>
              <a:t> y Luke (1990), citados por Solé (2012, p. 51):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/>
              <a:t>• Nivel ejecutivo, que implica el conocimiento y uso del código escrito, el reconocimiento de letras, palabras, frases y estructuras textuales.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/>
              <a:t>• Nivel funcional, mediante el cual la lectura permite responder a las exigencias que plantea la vida cotidiana.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/>
              <a:t>• Nivel instrumental, que enfatiza el poder de la lectura para obtener información y acceder al conocimiento de otros.</a:t>
            </a:r>
          </a:p>
        </p:txBody>
      </p:sp>
    </p:spTree>
    <p:extLst>
      <p:ext uri="{BB962C8B-B14F-4D97-AF65-F5344CB8AC3E}">
        <p14:creationId xmlns:p14="http://schemas.microsoft.com/office/powerpoint/2010/main" val="3810941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94" y="1190814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58" y="2067693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250850" y="2263902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 la Prueba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7725F5-EC53-6D5C-D512-99ED758D42B0}"/>
              </a:ext>
            </a:extLst>
          </p:cNvPr>
          <p:cNvSpPr txBox="1"/>
          <p:nvPr/>
        </p:nvSpPr>
        <p:spPr>
          <a:xfrm>
            <a:off x="7511975" y="4659982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374150" y="1185392"/>
            <a:ext cx="5518330" cy="3334575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CO" dirty="0"/>
              <a:t>• Nivel epistémico o de lectura crítica, en el que la lectura se utiliza para pensar y contrastar el propio pensamiento. Conduce a comprender que los textos representan perspectivas particulares y excluyen otras; leer es identificar, evaluar y contrastar estas perspectivas (incluida la propia) en un proceso que conduce a cuestionar, reforzar o modificar el conocimiento. Esta lectura hace posible la transformación del pensamiento y no solo la acumulación de información.</a:t>
            </a:r>
          </a:p>
        </p:txBody>
      </p:sp>
    </p:spTree>
    <p:extLst>
      <p:ext uri="{BB962C8B-B14F-4D97-AF65-F5344CB8AC3E}">
        <p14:creationId xmlns:p14="http://schemas.microsoft.com/office/powerpoint/2010/main" val="2277319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69959-8301-97AE-8101-198F14A81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37A793E-8B41-2D03-959D-5131271B3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9EBD1F8-C3AF-0648-0985-3DC7780617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19" y="1959681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20BCE93-3A44-2283-6B63-68BB712858E8}"/>
              </a:ext>
            </a:extLst>
          </p:cNvPr>
          <p:cNvSpPr/>
          <p:nvPr/>
        </p:nvSpPr>
        <p:spPr>
          <a:xfrm>
            <a:off x="1040342" y="2202128"/>
            <a:ext cx="22770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Posible Rúbrica de la Prueba</a:t>
            </a:r>
            <a:endParaRPr lang="es-MX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FB81B6B-EB2A-F32C-AF1E-3048473CEEEF}"/>
              </a:ext>
            </a:extLst>
          </p:cNvPr>
          <p:cNvSpPr txBox="1"/>
          <p:nvPr/>
        </p:nvSpPr>
        <p:spPr>
          <a:xfrm>
            <a:off x="3563455" y="1556087"/>
            <a:ext cx="54010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es-CO" dirty="0"/>
              <a:t>Para facilitar el diseño de la prueba, se han establecido tres niveles de lectura: literal, inferencial y crítico. El primero se relacionaría con el nivel ejecutivo señalado por Solé (2012); el segundo contempla tanto el nivel funcional como el instrumental, y el tercero se refiere al que Solé (2012) denomina nivel epistémico, que también se podría denominar interpretativo.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D4DBF1D-384D-D4B8-8590-54EC0D85D7B3}"/>
              </a:ext>
            </a:extLst>
          </p:cNvPr>
          <p:cNvSpPr txBox="1"/>
          <p:nvPr/>
        </p:nvSpPr>
        <p:spPr>
          <a:xfrm>
            <a:off x="7884368" y="4731990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</p:spTree>
    <p:extLst>
      <p:ext uri="{BB962C8B-B14F-4D97-AF65-F5344CB8AC3E}">
        <p14:creationId xmlns:p14="http://schemas.microsoft.com/office/powerpoint/2010/main" val="362666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69959-8301-97AE-8101-198F14A81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37A793E-8B41-2D03-959D-5131271B3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9EBD1F8-C3AF-0648-0985-3DC7780617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18" y="1959681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20BCE93-3A44-2283-6B63-68BB712858E8}"/>
              </a:ext>
            </a:extLst>
          </p:cNvPr>
          <p:cNvSpPr/>
          <p:nvPr/>
        </p:nvSpPr>
        <p:spPr>
          <a:xfrm>
            <a:off x="1040342" y="2202128"/>
            <a:ext cx="22770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Posible Rúbrica de la Prueba</a:t>
            </a:r>
            <a:endParaRPr lang="es-MX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D4DBF1D-384D-D4B8-8590-54EC0D85D7B3}"/>
              </a:ext>
            </a:extLst>
          </p:cNvPr>
          <p:cNvSpPr txBox="1"/>
          <p:nvPr/>
        </p:nvSpPr>
        <p:spPr>
          <a:xfrm>
            <a:off x="7884368" y="4731990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  <p:pic>
        <p:nvPicPr>
          <p:cNvPr id="2" name="Marcador de contenido 6">
            <a:extLst>
              <a:ext uri="{FF2B5EF4-FFF2-40B4-BE49-F238E27FC236}">
                <a16:creationId xmlns:a16="http://schemas.microsoft.com/office/drawing/2014/main" id="{639D3EB1-9E9E-850A-7810-8E9337ED72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286" t="36848" r="16160" b="22097"/>
          <a:stretch/>
        </p:blipFill>
        <p:spPr>
          <a:xfrm>
            <a:off x="3703813" y="1692070"/>
            <a:ext cx="5225268" cy="175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924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69959-8301-97AE-8101-198F14A81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37A793E-8B41-2D03-959D-5131271B3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9EBD1F8-C3AF-0648-0985-3DC7780617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18" y="1959681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20BCE93-3A44-2283-6B63-68BB712858E8}"/>
              </a:ext>
            </a:extLst>
          </p:cNvPr>
          <p:cNvSpPr/>
          <p:nvPr/>
        </p:nvSpPr>
        <p:spPr>
          <a:xfrm>
            <a:off x="1040342" y="2202128"/>
            <a:ext cx="22770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Posible Rúbrica de la Prueba</a:t>
            </a:r>
            <a:endParaRPr lang="es-MX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D4DBF1D-384D-D4B8-8590-54EC0D85D7B3}"/>
              </a:ext>
            </a:extLst>
          </p:cNvPr>
          <p:cNvSpPr txBox="1"/>
          <p:nvPr/>
        </p:nvSpPr>
        <p:spPr>
          <a:xfrm>
            <a:off x="7884368" y="4443958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  <p:graphicFrame>
        <p:nvGraphicFramePr>
          <p:cNvPr id="3" name="Marcador de contenido 4">
            <a:extLst>
              <a:ext uri="{FF2B5EF4-FFF2-40B4-BE49-F238E27FC236}">
                <a16:creationId xmlns:a16="http://schemas.microsoft.com/office/drawing/2014/main" id="{4C29A8B6-3B6D-B934-97CC-BE97D7FADC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6468977"/>
              </p:ext>
            </p:extLst>
          </p:nvPr>
        </p:nvGraphicFramePr>
        <p:xfrm>
          <a:off x="3621793" y="1568762"/>
          <a:ext cx="5342695" cy="23131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0348">
                  <a:extLst>
                    <a:ext uri="{9D8B030D-6E8A-4147-A177-3AD203B41FA5}">
                      <a16:colId xmlns:a16="http://schemas.microsoft.com/office/drawing/2014/main" val="3755608303"/>
                    </a:ext>
                  </a:extLst>
                </a:gridCol>
                <a:gridCol w="2602347">
                  <a:extLst>
                    <a:ext uri="{9D8B030D-6E8A-4147-A177-3AD203B41FA5}">
                      <a16:colId xmlns:a16="http://schemas.microsoft.com/office/drawing/2014/main" val="2729115671"/>
                    </a:ext>
                  </a:extLst>
                </a:gridCol>
              </a:tblGrid>
              <a:tr h="534814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CRITERIO DE EVALUACIÓN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# DE PREGUNTA1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4571178"/>
                  </a:ext>
                </a:extLst>
              </a:tr>
              <a:tr h="592786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Criterio 1 </a:t>
                      </a:r>
                      <a:r>
                        <a:rPr lang="es-CO" sz="1200" dirty="0"/>
                        <a:t>Identifica y entiende los contenidos locales que conforman un texto.</a:t>
                      </a:r>
                      <a:r>
                        <a:rPr lang="es-CO" sz="1200" u="none" strike="noStrike" dirty="0">
                          <a:effectLst/>
                        </a:rPr>
                        <a:t>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72547814"/>
                  </a:ext>
                </a:extLst>
              </a:tr>
              <a:tr h="592786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Criterio 2 </a:t>
                      </a:r>
                      <a:r>
                        <a:rPr lang="es-CO" sz="1200" dirty="0"/>
                        <a:t>Comprende cómo se articulan las partes de un texto para darle un sentido global.</a:t>
                      </a:r>
                      <a:r>
                        <a:rPr lang="es-CO" sz="1200" u="none" strike="noStrike" dirty="0">
                          <a:effectLst/>
                        </a:rPr>
                        <a:t>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5736811"/>
                  </a:ext>
                </a:extLst>
              </a:tr>
              <a:tr h="592786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Criterio 3  </a:t>
                      </a:r>
                      <a:r>
                        <a:rPr lang="es-CO" sz="1200" dirty="0"/>
                        <a:t>Comprende cómo se articulan las partes de un texto para darle un sentido global.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4139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3381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15054</TotalTime>
  <Words>710</Words>
  <Application>Microsoft Office PowerPoint</Application>
  <PresentationFormat>Presentación en pantalla (16:9)</PresentationFormat>
  <Paragraphs>80</Paragraphs>
  <Slides>14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</dc:creator>
  <cp:lastModifiedBy>usuario</cp:lastModifiedBy>
  <cp:revision>497</cp:revision>
  <dcterms:created xsi:type="dcterms:W3CDTF">2018-08-13T21:41:40Z</dcterms:created>
  <dcterms:modified xsi:type="dcterms:W3CDTF">2024-06-21T22:34:14Z</dcterms:modified>
</cp:coreProperties>
</file>