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64" r:id="rId3"/>
    <p:sldId id="303" r:id="rId4"/>
    <p:sldId id="304" r:id="rId5"/>
    <p:sldId id="273" r:id="rId6"/>
    <p:sldId id="286" r:id="rId7"/>
    <p:sldId id="274" r:id="rId8"/>
    <p:sldId id="305" r:id="rId9"/>
    <p:sldId id="306" r:id="rId10"/>
    <p:sldId id="287" r:id="rId11"/>
    <p:sldId id="262" r:id="rId12"/>
    <p:sldId id="288" r:id="rId13"/>
    <p:sldId id="307" r:id="rId14"/>
    <p:sldId id="308" r:id="rId15"/>
    <p:sldId id="310" r:id="rId16"/>
    <p:sldId id="309" r:id="rId17"/>
    <p:sldId id="311" r:id="rId18"/>
    <p:sldId id="276" r:id="rId19"/>
    <p:sldId id="263" r:id="rId20"/>
    <p:sldId id="297" r:id="rId21"/>
    <p:sldId id="299" r:id="rId22"/>
    <p:sldId id="277" r:id="rId23"/>
    <p:sldId id="278" r:id="rId24"/>
    <p:sldId id="285" r:id="rId25"/>
    <p:sldId id="312" r:id="rId26"/>
    <p:sldId id="313" r:id="rId27"/>
  </p:sldIdLst>
  <p:sldSz cx="9144000" cy="5143500" type="screen16x9"/>
  <p:notesSz cx="9144000" cy="6858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022" autoAdjust="0"/>
    <p:restoredTop sz="90000" autoAdjust="0"/>
  </p:normalViewPr>
  <p:slideViewPr>
    <p:cSldViewPr>
      <p:cViewPr varScale="1">
        <p:scale>
          <a:sx n="115" d="100"/>
          <a:sy n="115" d="100"/>
        </p:scale>
        <p:origin x="197" y="77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8F5BF9-23A0-4204-826B-78112621ADEE}" type="doc">
      <dgm:prSet loTypeId="urn:microsoft.com/office/officeart/2005/8/layout/lProcess3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CO"/>
        </a:p>
      </dgm:t>
    </dgm:pt>
    <dgm:pt modelId="{E1783F8B-5BF9-4219-919A-0C5D0618ABA0}">
      <dgm:prSet phldrT="[Texto]" custT="1"/>
      <dgm:spPr/>
      <dgm:t>
        <a:bodyPr/>
        <a:lstStyle/>
        <a:p>
          <a:r>
            <a:rPr lang="es-CO" sz="1200" dirty="0" smtClean="0"/>
            <a:t>LECTURA CRÍTICA</a:t>
          </a:r>
          <a:endParaRPr lang="es-CO" sz="1200" dirty="0"/>
        </a:p>
      </dgm:t>
    </dgm:pt>
    <dgm:pt modelId="{4F9BE6B3-6554-45EA-A1B9-9B9B203F73EE}" type="parTrans" cxnId="{9A297FD6-364A-478A-A22B-17FA9EFCB231}">
      <dgm:prSet/>
      <dgm:spPr/>
      <dgm:t>
        <a:bodyPr/>
        <a:lstStyle/>
        <a:p>
          <a:endParaRPr lang="es-CO"/>
        </a:p>
      </dgm:t>
    </dgm:pt>
    <dgm:pt modelId="{E22C9526-3B8D-44DA-A0D2-F934894C28E0}" type="sibTrans" cxnId="{9A297FD6-364A-478A-A22B-17FA9EFCB231}">
      <dgm:prSet/>
      <dgm:spPr/>
      <dgm:t>
        <a:bodyPr/>
        <a:lstStyle/>
        <a:p>
          <a:endParaRPr lang="es-CO"/>
        </a:p>
      </dgm:t>
    </dgm:pt>
    <dgm:pt modelId="{4B5ACDD7-3455-4ECE-8FCB-FCE2E12B7C86}">
      <dgm:prSet phldrT="[Texto]" custT="1"/>
      <dgm:spPr/>
      <dgm:t>
        <a:bodyPr/>
        <a:lstStyle/>
        <a:p>
          <a:r>
            <a:rPr lang="es-CO" sz="1200" b="1" dirty="0" smtClean="0"/>
            <a:t>COMPETENCIAS CIUDADANAS</a:t>
          </a:r>
          <a:endParaRPr lang="es-CO" sz="1200" b="1" dirty="0"/>
        </a:p>
      </dgm:t>
    </dgm:pt>
    <dgm:pt modelId="{A216FA38-36F8-4ABF-9A1C-BE20B472C859}" type="parTrans" cxnId="{19686F89-7898-42ED-A4C0-7813E5199BDE}">
      <dgm:prSet/>
      <dgm:spPr/>
      <dgm:t>
        <a:bodyPr/>
        <a:lstStyle/>
        <a:p>
          <a:endParaRPr lang="es-CO"/>
        </a:p>
      </dgm:t>
    </dgm:pt>
    <dgm:pt modelId="{06FC2D42-EE66-406F-8760-10BBEA44B178}" type="sibTrans" cxnId="{19686F89-7898-42ED-A4C0-7813E5199BDE}">
      <dgm:prSet/>
      <dgm:spPr/>
      <dgm:t>
        <a:bodyPr/>
        <a:lstStyle/>
        <a:p>
          <a:endParaRPr lang="es-CO"/>
        </a:p>
      </dgm:t>
    </dgm:pt>
    <dgm:pt modelId="{34A9875D-BE0E-46EF-9FA6-682C9350F519}">
      <dgm:prSet phldrT="[Texto]"/>
      <dgm:spPr/>
      <dgm:t>
        <a:bodyPr/>
        <a:lstStyle/>
        <a:p>
          <a:r>
            <a:rPr lang="es-CO" dirty="0" smtClean="0"/>
            <a:t>COMUNICACIÓN ESCRITA</a:t>
          </a:r>
          <a:endParaRPr lang="es-CO" dirty="0"/>
        </a:p>
      </dgm:t>
    </dgm:pt>
    <dgm:pt modelId="{117121D9-5085-45D5-B35C-01E67B5FB96E}" type="parTrans" cxnId="{E8775DE9-2585-4B7C-B6E4-A24B190FB6C0}">
      <dgm:prSet/>
      <dgm:spPr/>
      <dgm:t>
        <a:bodyPr/>
        <a:lstStyle/>
        <a:p>
          <a:endParaRPr lang="es-CO"/>
        </a:p>
      </dgm:t>
    </dgm:pt>
    <dgm:pt modelId="{01D1D888-FD74-408C-A5F3-9A2C08451228}" type="sibTrans" cxnId="{E8775DE9-2585-4B7C-B6E4-A24B190FB6C0}">
      <dgm:prSet/>
      <dgm:spPr/>
      <dgm:t>
        <a:bodyPr/>
        <a:lstStyle/>
        <a:p>
          <a:endParaRPr lang="es-CO"/>
        </a:p>
      </dgm:t>
    </dgm:pt>
    <dgm:pt modelId="{B0A3F54B-8841-4493-B581-E08DE86E6402}">
      <dgm:prSet phldrT="[Texto]" custT="1"/>
      <dgm:spPr/>
      <dgm:t>
        <a:bodyPr/>
        <a:lstStyle/>
        <a:p>
          <a:r>
            <a:rPr lang="es-CO" sz="1200" dirty="0" smtClean="0"/>
            <a:t>RAZONAMIENTO CUANTITATIVO</a:t>
          </a:r>
          <a:endParaRPr lang="es-CO" sz="1200" dirty="0"/>
        </a:p>
      </dgm:t>
    </dgm:pt>
    <dgm:pt modelId="{61C94874-2115-4AB8-852F-A404A130447B}" type="sibTrans" cxnId="{4A630D4B-34E7-4CB8-9E51-AECB80467609}">
      <dgm:prSet/>
      <dgm:spPr/>
      <dgm:t>
        <a:bodyPr/>
        <a:lstStyle/>
        <a:p>
          <a:endParaRPr lang="es-CO"/>
        </a:p>
      </dgm:t>
    </dgm:pt>
    <dgm:pt modelId="{C004FC32-2293-428D-BF84-AFFFE0F001B1}" type="parTrans" cxnId="{4A630D4B-34E7-4CB8-9E51-AECB80467609}">
      <dgm:prSet/>
      <dgm:spPr/>
      <dgm:t>
        <a:bodyPr/>
        <a:lstStyle/>
        <a:p>
          <a:endParaRPr lang="es-CO"/>
        </a:p>
      </dgm:t>
    </dgm:pt>
    <dgm:pt modelId="{19339FB0-70C6-4F20-9407-59A1DB43C360}">
      <dgm:prSet phldrT="[Texto]" custT="1"/>
      <dgm:spPr/>
      <dgm:t>
        <a:bodyPr/>
        <a:lstStyle/>
        <a:p>
          <a:r>
            <a:rPr lang="es-CO" sz="1200" dirty="0" smtClean="0"/>
            <a:t>INGLÉS</a:t>
          </a:r>
          <a:endParaRPr lang="es-CO" sz="1200" dirty="0"/>
        </a:p>
      </dgm:t>
    </dgm:pt>
    <dgm:pt modelId="{D3FD0E90-86CA-4AB4-971F-276BB250153C}" type="parTrans" cxnId="{2926A473-9718-4AA0-85BC-B9FF209A15EB}">
      <dgm:prSet/>
      <dgm:spPr/>
      <dgm:t>
        <a:bodyPr/>
        <a:lstStyle/>
        <a:p>
          <a:endParaRPr lang="es-ES"/>
        </a:p>
      </dgm:t>
    </dgm:pt>
    <dgm:pt modelId="{D185E4BB-6F63-433F-9C0F-19F47277FB24}" type="sibTrans" cxnId="{2926A473-9718-4AA0-85BC-B9FF209A15EB}">
      <dgm:prSet/>
      <dgm:spPr/>
      <dgm:t>
        <a:bodyPr/>
        <a:lstStyle/>
        <a:p>
          <a:endParaRPr lang="es-ES"/>
        </a:p>
      </dgm:t>
    </dgm:pt>
    <dgm:pt modelId="{400DB8A4-450A-4CD5-81DB-B16DAD6878E3}" type="pres">
      <dgm:prSet presAssocID="{9F8F5BF9-23A0-4204-826B-78112621ADEE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35ACA82-B75C-4632-B3D0-6B7FD60A7A3C}" type="pres">
      <dgm:prSet presAssocID="{E1783F8B-5BF9-4219-919A-0C5D0618ABA0}" presName="horFlow" presStyleCnt="0"/>
      <dgm:spPr/>
    </dgm:pt>
    <dgm:pt modelId="{CD026642-C362-46FC-8BEF-4113688ADBCE}" type="pres">
      <dgm:prSet presAssocID="{E1783F8B-5BF9-4219-919A-0C5D0618ABA0}" presName="bigChev" presStyleLbl="node1" presStyleIdx="0" presStyleCnt="5" custScaleX="246258" custScaleY="192783" custLinFactNeighborX="-5742" custLinFactNeighborY="-12492"/>
      <dgm:spPr/>
      <dgm:t>
        <a:bodyPr/>
        <a:lstStyle/>
        <a:p>
          <a:endParaRPr lang="es-ES"/>
        </a:p>
      </dgm:t>
    </dgm:pt>
    <dgm:pt modelId="{926B63E9-F8BA-4266-B895-1EE381313DE5}" type="pres">
      <dgm:prSet presAssocID="{E1783F8B-5BF9-4219-919A-0C5D0618ABA0}" presName="vSp" presStyleCnt="0"/>
      <dgm:spPr/>
    </dgm:pt>
    <dgm:pt modelId="{C412A0AB-DCAA-4880-9A8B-92920C1A017F}" type="pres">
      <dgm:prSet presAssocID="{B0A3F54B-8841-4493-B581-E08DE86E6402}" presName="horFlow" presStyleCnt="0"/>
      <dgm:spPr/>
    </dgm:pt>
    <dgm:pt modelId="{8B5AB293-7479-4E35-AE3A-2F742B094460}" type="pres">
      <dgm:prSet presAssocID="{B0A3F54B-8841-4493-B581-E08DE86E6402}" presName="bigChev" presStyleLbl="node1" presStyleIdx="1" presStyleCnt="5" custScaleX="253701" custScaleY="185480"/>
      <dgm:spPr/>
      <dgm:t>
        <a:bodyPr/>
        <a:lstStyle/>
        <a:p>
          <a:endParaRPr lang="es-ES"/>
        </a:p>
      </dgm:t>
    </dgm:pt>
    <dgm:pt modelId="{40771822-18FF-466E-BA9E-A2A2AA220D1D}" type="pres">
      <dgm:prSet presAssocID="{B0A3F54B-8841-4493-B581-E08DE86E6402}" presName="vSp" presStyleCnt="0"/>
      <dgm:spPr/>
    </dgm:pt>
    <dgm:pt modelId="{6D04129F-3581-4863-9619-F195AC28BCD0}" type="pres">
      <dgm:prSet presAssocID="{4B5ACDD7-3455-4ECE-8FCB-FCE2E12B7C86}" presName="horFlow" presStyleCnt="0"/>
      <dgm:spPr/>
    </dgm:pt>
    <dgm:pt modelId="{9FF0CA8E-6732-4CC7-A998-378E46FB7432}" type="pres">
      <dgm:prSet presAssocID="{4B5ACDD7-3455-4ECE-8FCB-FCE2E12B7C86}" presName="bigChev" presStyleLbl="node1" presStyleIdx="2" presStyleCnt="5" custScaleX="235248" custScaleY="170496"/>
      <dgm:spPr/>
      <dgm:t>
        <a:bodyPr/>
        <a:lstStyle/>
        <a:p>
          <a:endParaRPr lang="es-ES"/>
        </a:p>
      </dgm:t>
    </dgm:pt>
    <dgm:pt modelId="{D98C62E5-9D23-4181-84E1-D1531DB0DB5C}" type="pres">
      <dgm:prSet presAssocID="{4B5ACDD7-3455-4ECE-8FCB-FCE2E12B7C86}" presName="vSp" presStyleCnt="0"/>
      <dgm:spPr/>
    </dgm:pt>
    <dgm:pt modelId="{44D2F22C-541B-41F7-852C-A53DB1A87988}" type="pres">
      <dgm:prSet presAssocID="{34A9875D-BE0E-46EF-9FA6-682C9350F519}" presName="horFlow" presStyleCnt="0"/>
      <dgm:spPr/>
    </dgm:pt>
    <dgm:pt modelId="{E41FB7F3-CF4C-48FC-AE1E-E82C28C7854C}" type="pres">
      <dgm:prSet presAssocID="{34A9875D-BE0E-46EF-9FA6-682C9350F519}" presName="bigChev" presStyleLbl="node1" presStyleIdx="3" presStyleCnt="5" custScaleX="228566" custScaleY="179816"/>
      <dgm:spPr/>
      <dgm:t>
        <a:bodyPr/>
        <a:lstStyle/>
        <a:p>
          <a:endParaRPr lang="es-CO"/>
        </a:p>
      </dgm:t>
    </dgm:pt>
    <dgm:pt modelId="{932C1761-6744-4CE5-A066-78D28F199379}" type="pres">
      <dgm:prSet presAssocID="{34A9875D-BE0E-46EF-9FA6-682C9350F519}" presName="vSp" presStyleCnt="0"/>
      <dgm:spPr/>
    </dgm:pt>
    <dgm:pt modelId="{4DE51779-9757-440B-BF8B-E9395B588771}" type="pres">
      <dgm:prSet presAssocID="{19339FB0-70C6-4F20-9407-59A1DB43C360}" presName="horFlow" presStyleCnt="0"/>
      <dgm:spPr/>
    </dgm:pt>
    <dgm:pt modelId="{B256EFB3-92A9-43A0-94B9-809C4E6EEE54}" type="pres">
      <dgm:prSet presAssocID="{19339FB0-70C6-4F20-9407-59A1DB43C360}" presName="bigChev" presStyleLbl="node1" presStyleIdx="4" presStyleCnt="5" custScaleX="255125" custScaleY="207716"/>
      <dgm:spPr/>
      <dgm:t>
        <a:bodyPr/>
        <a:lstStyle/>
        <a:p>
          <a:endParaRPr lang="es-ES"/>
        </a:p>
      </dgm:t>
    </dgm:pt>
  </dgm:ptLst>
  <dgm:cxnLst>
    <dgm:cxn modelId="{E8775DE9-2585-4B7C-B6E4-A24B190FB6C0}" srcId="{9F8F5BF9-23A0-4204-826B-78112621ADEE}" destId="{34A9875D-BE0E-46EF-9FA6-682C9350F519}" srcOrd="3" destOrd="0" parTransId="{117121D9-5085-45D5-B35C-01E67B5FB96E}" sibTransId="{01D1D888-FD74-408C-A5F3-9A2C08451228}"/>
    <dgm:cxn modelId="{784C102D-7C14-4351-870C-C0031EEE7BB8}" type="presOf" srcId="{B0A3F54B-8841-4493-B581-E08DE86E6402}" destId="{8B5AB293-7479-4E35-AE3A-2F742B094460}" srcOrd="0" destOrd="0" presId="urn:microsoft.com/office/officeart/2005/8/layout/lProcess3"/>
    <dgm:cxn modelId="{19686F89-7898-42ED-A4C0-7813E5199BDE}" srcId="{9F8F5BF9-23A0-4204-826B-78112621ADEE}" destId="{4B5ACDD7-3455-4ECE-8FCB-FCE2E12B7C86}" srcOrd="2" destOrd="0" parTransId="{A216FA38-36F8-4ABF-9A1C-BE20B472C859}" sibTransId="{06FC2D42-EE66-406F-8760-10BBEA44B178}"/>
    <dgm:cxn modelId="{63FE465F-B3A7-420A-8CCF-791D0BB37A9B}" type="presOf" srcId="{34A9875D-BE0E-46EF-9FA6-682C9350F519}" destId="{E41FB7F3-CF4C-48FC-AE1E-E82C28C7854C}" srcOrd="0" destOrd="0" presId="urn:microsoft.com/office/officeart/2005/8/layout/lProcess3"/>
    <dgm:cxn modelId="{9A297FD6-364A-478A-A22B-17FA9EFCB231}" srcId="{9F8F5BF9-23A0-4204-826B-78112621ADEE}" destId="{E1783F8B-5BF9-4219-919A-0C5D0618ABA0}" srcOrd="0" destOrd="0" parTransId="{4F9BE6B3-6554-45EA-A1B9-9B9B203F73EE}" sibTransId="{E22C9526-3B8D-44DA-A0D2-F934894C28E0}"/>
    <dgm:cxn modelId="{C2312342-80C4-486E-9D14-9A875D46B3D1}" type="presOf" srcId="{E1783F8B-5BF9-4219-919A-0C5D0618ABA0}" destId="{CD026642-C362-46FC-8BEF-4113688ADBCE}" srcOrd="0" destOrd="0" presId="urn:microsoft.com/office/officeart/2005/8/layout/lProcess3"/>
    <dgm:cxn modelId="{4A630D4B-34E7-4CB8-9E51-AECB80467609}" srcId="{9F8F5BF9-23A0-4204-826B-78112621ADEE}" destId="{B0A3F54B-8841-4493-B581-E08DE86E6402}" srcOrd="1" destOrd="0" parTransId="{C004FC32-2293-428D-BF84-AFFFE0F001B1}" sibTransId="{61C94874-2115-4AB8-852F-A404A130447B}"/>
    <dgm:cxn modelId="{7D46F4F4-1987-46B2-AD99-B3DA862008B5}" type="presOf" srcId="{19339FB0-70C6-4F20-9407-59A1DB43C360}" destId="{B256EFB3-92A9-43A0-94B9-809C4E6EEE54}" srcOrd="0" destOrd="0" presId="urn:microsoft.com/office/officeart/2005/8/layout/lProcess3"/>
    <dgm:cxn modelId="{8266EAB5-B1A9-408F-A62C-4E258D5CD15B}" type="presOf" srcId="{9F8F5BF9-23A0-4204-826B-78112621ADEE}" destId="{400DB8A4-450A-4CD5-81DB-B16DAD6878E3}" srcOrd="0" destOrd="0" presId="urn:microsoft.com/office/officeart/2005/8/layout/lProcess3"/>
    <dgm:cxn modelId="{F3545736-CBB4-46CE-A1C9-2A27FA70B2C5}" type="presOf" srcId="{4B5ACDD7-3455-4ECE-8FCB-FCE2E12B7C86}" destId="{9FF0CA8E-6732-4CC7-A998-378E46FB7432}" srcOrd="0" destOrd="0" presId="urn:microsoft.com/office/officeart/2005/8/layout/lProcess3"/>
    <dgm:cxn modelId="{2926A473-9718-4AA0-85BC-B9FF209A15EB}" srcId="{9F8F5BF9-23A0-4204-826B-78112621ADEE}" destId="{19339FB0-70C6-4F20-9407-59A1DB43C360}" srcOrd="4" destOrd="0" parTransId="{D3FD0E90-86CA-4AB4-971F-276BB250153C}" sibTransId="{D185E4BB-6F63-433F-9C0F-19F47277FB24}"/>
    <dgm:cxn modelId="{21309520-7201-4B7B-B908-CE26755FFD80}" type="presParOf" srcId="{400DB8A4-450A-4CD5-81DB-B16DAD6878E3}" destId="{935ACA82-B75C-4632-B3D0-6B7FD60A7A3C}" srcOrd="0" destOrd="0" presId="urn:microsoft.com/office/officeart/2005/8/layout/lProcess3"/>
    <dgm:cxn modelId="{612B54C5-CD71-472A-8FB0-BEF78ABCBB1E}" type="presParOf" srcId="{935ACA82-B75C-4632-B3D0-6B7FD60A7A3C}" destId="{CD026642-C362-46FC-8BEF-4113688ADBCE}" srcOrd="0" destOrd="0" presId="urn:microsoft.com/office/officeart/2005/8/layout/lProcess3"/>
    <dgm:cxn modelId="{0F254C8B-35C3-43FC-B3DF-27E73F3C6EE8}" type="presParOf" srcId="{400DB8A4-450A-4CD5-81DB-B16DAD6878E3}" destId="{926B63E9-F8BA-4266-B895-1EE381313DE5}" srcOrd="1" destOrd="0" presId="urn:microsoft.com/office/officeart/2005/8/layout/lProcess3"/>
    <dgm:cxn modelId="{2B2E2557-E0F5-4FFE-AA82-E138C32F034C}" type="presParOf" srcId="{400DB8A4-450A-4CD5-81DB-B16DAD6878E3}" destId="{C412A0AB-DCAA-4880-9A8B-92920C1A017F}" srcOrd="2" destOrd="0" presId="urn:microsoft.com/office/officeart/2005/8/layout/lProcess3"/>
    <dgm:cxn modelId="{FFCE1FA3-0CAD-4191-B2C5-275C7FDF2584}" type="presParOf" srcId="{C412A0AB-DCAA-4880-9A8B-92920C1A017F}" destId="{8B5AB293-7479-4E35-AE3A-2F742B094460}" srcOrd="0" destOrd="0" presId="urn:microsoft.com/office/officeart/2005/8/layout/lProcess3"/>
    <dgm:cxn modelId="{C1749498-10D4-45F5-BF67-CB48D117C5B8}" type="presParOf" srcId="{400DB8A4-450A-4CD5-81DB-B16DAD6878E3}" destId="{40771822-18FF-466E-BA9E-A2A2AA220D1D}" srcOrd="3" destOrd="0" presId="urn:microsoft.com/office/officeart/2005/8/layout/lProcess3"/>
    <dgm:cxn modelId="{4CE8B1B8-12D9-465D-9BE3-C44CE218DF21}" type="presParOf" srcId="{400DB8A4-450A-4CD5-81DB-B16DAD6878E3}" destId="{6D04129F-3581-4863-9619-F195AC28BCD0}" srcOrd="4" destOrd="0" presId="urn:microsoft.com/office/officeart/2005/8/layout/lProcess3"/>
    <dgm:cxn modelId="{86583F5B-CD15-4544-BE0E-BE02BFB1DF11}" type="presParOf" srcId="{6D04129F-3581-4863-9619-F195AC28BCD0}" destId="{9FF0CA8E-6732-4CC7-A998-378E46FB7432}" srcOrd="0" destOrd="0" presId="urn:microsoft.com/office/officeart/2005/8/layout/lProcess3"/>
    <dgm:cxn modelId="{A895C247-B0D5-4605-8562-BE6A42DCF81E}" type="presParOf" srcId="{400DB8A4-450A-4CD5-81DB-B16DAD6878E3}" destId="{D98C62E5-9D23-4181-84E1-D1531DB0DB5C}" srcOrd="5" destOrd="0" presId="urn:microsoft.com/office/officeart/2005/8/layout/lProcess3"/>
    <dgm:cxn modelId="{C0811EE3-DD50-4F16-99D5-343B01AF0CD5}" type="presParOf" srcId="{400DB8A4-450A-4CD5-81DB-B16DAD6878E3}" destId="{44D2F22C-541B-41F7-852C-A53DB1A87988}" srcOrd="6" destOrd="0" presId="urn:microsoft.com/office/officeart/2005/8/layout/lProcess3"/>
    <dgm:cxn modelId="{5BEE893C-BA34-445F-B6F4-E6B06270E612}" type="presParOf" srcId="{44D2F22C-541B-41F7-852C-A53DB1A87988}" destId="{E41FB7F3-CF4C-48FC-AE1E-E82C28C7854C}" srcOrd="0" destOrd="0" presId="urn:microsoft.com/office/officeart/2005/8/layout/lProcess3"/>
    <dgm:cxn modelId="{763E6144-2C65-44C3-9CB1-710BF08BECFD}" type="presParOf" srcId="{400DB8A4-450A-4CD5-81DB-B16DAD6878E3}" destId="{932C1761-6744-4CE5-A066-78D28F199379}" srcOrd="7" destOrd="0" presId="urn:microsoft.com/office/officeart/2005/8/layout/lProcess3"/>
    <dgm:cxn modelId="{446CCCC0-BB13-4FC0-9CD6-27F5B12825BD}" type="presParOf" srcId="{400DB8A4-450A-4CD5-81DB-B16DAD6878E3}" destId="{4DE51779-9757-440B-BF8B-E9395B588771}" srcOrd="8" destOrd="0" presId="urn:microsoft.com/office/officeart/2005/8/layout/lProcess3"/>
    <dgm:cxn modelId="{2D3F27A9-A9EA-4BEC-B560-0486A7476087}" type="presParOf" srcId="{4DE51779-9757-440B-BF8B-E9395B588771}" destId="{B256EFB3-92A9-43A0-94B9-809C4E6EEE54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F8F5BF9-23A0-4204-826B-78112621ADEE}" type="doc">
      <dgm:prSet loTypeId="urn:microsoft.com/office/officeart/2005/8/layout/lProcess3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CO"/>
        </a:p>
      </dgm:t>
    </dgm:pt>
    <dgm:pt modelId="{E1783F8B-5BF9-4219-919A-0C5D0618ABA0}">
      <dgm:prSet phldrT="[Texto]" custT="1"/>
      <dgm:spPr/>
      <dgm:t>
        <a:bodyPr/>
        <a:lstStyle/>
        <a:p>
          <a:r>
            <a:rPr lang="es-CO" sz="1200" dirty="0" smtClean="0"/>
            <a:t>LECTURA CRÍTICA</a:t>
          </a:r>
          <a:endParaRPr lang="es-CO" sz="1200" dirty="0"/>
        </a:p>
      </dgm:t>
    </dgm:pt>
    <dgm:pt modelId="{4F9BE6B3-6554-45EA-A1B9-9B9B203F73EE}" type="parTrans" cxnId="{9A297FD6-364A-478A-A22B-17FA9EFCB231}">
      <dgm:prSet/>
      <dgm:spPr/>
      <dgm:t>
        <a:bodyPr/>
        <a:lstStyle/>
        <a:p>
          <a:endParaRPr lang="es-CO"/>
        </a:p>
      </dgm:t>
    </dgm:pt>
    <dgm:pt modelId="{E22C9526-3B8D-44DA-A0D2-F934894C28E0}" type="sibTrans" cxnId="{9A297FD6-364A-478A-A22B-17FA9EFCB231}">
      <dgm:prSet/>
      <dgm:spPr/>
      <dgm:t>
        <a:bodyPr/>
        <a:lstStyle/>
        <a:p>
          <a:endParaRPr lang="es-CO"/>
        </a:p>
      </dgm:t>
    </dgm:pt>
    <dgm:pt modelId="{4B5ACDD7-3455-4ECE-8FCB-FCE2E12B7C86}">
      <dgm:prSet phldrT="[Texto]" custT="1"/>
      <dgm:spPr/>
      <dgm:t>
        <a:bodyPr/>
        <a:lstStyle/>
        <a:p>
          <a:r>
            <a:rPr lang="es-CO" sz="1200" b="1" dirty="0" smtClean="0"/>
            <a:t>COMPETENCIAS CIUDADANAS</a:t>
          </a:r>
          <a:endParaRPr lang="es-CO" sz="1200" b="1" dirty="0"/>
        </a:p>
      </dgm:t>
    </dgm:pt>
    <dgm:pt modelId="{A216FA38-36F8-4ABF-9A1C-BE20B472C859}" type="parTrans" cxnId="{19686F89-7898-42ED-A4C0-7813E5199BDE}">
      <dgm:prSet/>
      <dgm:spPr/>
      <dgm:t>
        <a:bodyPr/>
        <a:lstStyle/>
        <a:p>
          <a:endParaRPr lang="es-CO"/>
        </a:p>
      </dgm:t>
    </dgm:pt>
    <dgm:pt modelId="{06FC2D42-EE66-406F-8760-10BBEA44B178}" type="sibTrans" cxnId="{19686F89-7898-42ED-A4C0-7813E5199BDE}">
      <dgm:prSet/>
      <dgm:spPr/>
      <dgm:t>
        <a:bodyPr/>
        <a:lstStyle/>
        <a:p>
          <a:endParaRPr lang="es-CO"/>
        </a:p>
      </dgm:t>
    </dgm:pt>
    <dgm:pt modelId="{34A9875D-BE0E-46EF-9FA6-682C9350F519}">
      <dgm:prSet phldrT="[Texto]"/>
      <dgm:spPr/>
      <dgm:t>
        <a:bodyPr/>
        <a:lstStyle/>
        <a:p>
          <a:r>
            <a:rPr lang="es-CO" dirty="0" smtClean="0"/>
            <a:t>COMUNICACIÓN ESCRITA</a:t>
          </a:r>
          <a:endParaRPr lang="es-CO" dirty="0"/>
        </a:p>
      </dgm:t>
    </dgm:pt>
    <dgm:pt modelId="{117121D9-5085-45D5-B35C-01E67B5FB96E}" type="parTrans" cxnId="{E8775DE9-2585-4B7C-B6E4-A24B190FB6C0}">
      <dgm:prSet/>
      <dgm:spPr/>
      <dgm:t>
        <a:bodyPr/>
        <a:lstStyle/>
        <a:p>
          <a:endParaRPr lang="es-CO"/>
        </a:p>
      </dgm:t>
    </dgm:pt>
    <dgm:pt modelId="{01D1D888-FD74-408C-A5F3-9A2C08451228}" type="sibTrans" cxnId="{E8775DE9-2585-4B7C-B6E4-A24B190FB6C0}">
      <dgm:prSet/>
      <dgm:spPr/>
      <dgm:t>
        <a:bodyPr/>
        <a:lstStyle/>
        <a:p>
          <a:endParaRPr lang="es-CO"/>
        </a:p>
      </dgm:t>
    </dgm:pt>
    <dgm:pt modelId="{B0A3F54B-8841-4493-B581-E08DE86E6402}">
      <dgm:prSet phldrT="[Texto]" custT="1"/>
      <dgm:spPr/>
      <dgm:t>
        <a:bodyPr/>
        <a:lstStyle/>
        <a:p>
          <a:r>
            <a:rPr lang="es-CO" sz="1200" dirty="0" smtClean="0"/>
            <a:t>RAZONAMIENTO CUANTITATIVO</a:t>
          </a:r>
          <a:endParaRPr lang="es-CO" sz="1200" dirty="0"/>
        </a:p>
      </dgm:t>
    </dgm:pt>
    <dgm:pt modelId="{61C94874-2115-4AB8-852F-A404A130447B}" type="sibTrans" cxnId="{4A630D4B-34E7-4CB8-9E51-AECB80467609}">
      <dgm:prSet/>
      <dgm:spPr/>
      <dgm:t>
        <a:bodyPr/>
        <a:lstStyle/>
        <a:p>
          <a:endParaRPr lang="es-CO"/>
        </a:p>
      </dgm:t>
    </dgm:pt>
    <dgm:pt modelId="{C004FC32-2293-428D-BF84-AFFFE0F001B1}" type="parTrans" cxnId="{4A630D4B-34E7-4CB8-9E51-AECB80467609}">
      <dgm:prSet/>
      <dgm:spPr/>
      <dgm:t>
        <a:bodyPr/>
        <a:lstStyle/>
        <a:p>
          <a:endParaRPr lang="es-CO"/>
        </a:p>
      </dgm:t>
    </dgm:pt>
    <dgm:pt modelId="{19339FB0-70C6-4F20-9407-59A1DB43C360}">
      <dgm:prSet phldrT="[Texto]" custT="1"/>
      <dgm:spPr/>
      <dgm:t>
        <a:bodyPr/>
        <a:lstStyle/>
        <a:p>
          <a:r>
            <a:rPr lang="es-CO" sz="1200" dirty="0" smtClean="0"/>
            <a:t>INGLÉS</a:t>
          </a:r>
          <a:endParaRPr lang="es-CO" sz="1200" dirty="0"/>
        </a:p>
      </dgm:t>
    </dgm:pt>
    <dgm:pt modelId="{D3FD0E90-86CA-4AB4-971F-276BB250153C}" type="parTrans" cxnId="{2926A473-9718-4AA0-85BC-B9FF209A15EB}">
      <dgm:prSet/>
      <dgm:spPr/>
      <dgm:t>
        <a:bodyPr/>
        <a:lstStyle/>
        <a:p>
          <a:endParaRPr lang="es-ES"/>
        </a:p>
      </dgm:t>
    </dgm:pt>
    <dgm:pt modelId="{D185E4BB-6F63-433F-9C0F-19F47277FB24}" type="sibTrans" cxnId="{2926A473-9718-4AA0-85BC-B9FF209A15EB}">
      <dgm:prSet/>
      <dgm:spPr/>
      <dgm:t>
        <a:bodyPr/>
        <a:lstStyle/>
        <a:p>
          <a:endParaRPr lang="es-ES"/>
        </a:p>
      </dgm:t>
    </dgm:pt>
    <dgm:pt modelId="{400DB8A4-450A-4CD5-81DB-B16DAD6878E3}" type="pres">
      <dgm:prSet presAssocID="{9F8F5BF9-23A0-4204-826B-78112621ADEE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35ACA82-B75C-4632-B3D0-6B7FD60A7A3C}" type="pres">
      <dgm:prSet presAssocID="{E1783F8B-5BF9-4219-919A-0C5D0618ABA0}" presName="horFlow" presStyleCnt="0"/>
      <dgm:spPr/>
    </dgm:pt>
    <dgm:pt modelId="{CD026642-C362-46FC-8BEF-4113688ADBCE}" type="pres">
      <dgm:prSet presAssocID="{E1783F8B-5BF9-4219-919A-0C5D0618ABA0}" presName="bigChev" presStyleLbl="node1" presStyleIdx="0" presStyleCnt="5" custScaleX="246258" custScaleY="192783" custLinFactNeighborX="-5742" custLinFactNeighborY="-12492"/>
      <dgm:spPr/>
      <dgm:t>
        <a:bodyPr/>
        <a:lstStyle/>
        <a:p>
          <a:endParaRPr lang="es-ES"/>
        </a:p>
      </dgm:t>
    </dgm:pt>
    <dgm:pt modelId="{926B63E9-F8BA-4266-B895-1EE381313DE5}" type="pres">
      <dgm:prSet presAssocID="{E1783F8B-5BF9-4219-919A-0C5D0618ABA0}" presName="vSp" presStyleCnt="0"/>
      <dgm:spPr/>
    </dgm:pt>
    <dgm:pt modelId="{C412A0AB-DCAA-4880-9A8B-92920C1A017F}" type="pres">
      <dgm:prSet presAssocID="{B0A3F54B-8841-4493-B581-E08DE86E6402}" presName="horFlow" presStyleCnt="0"/>
      <dgm:spPr/>
    </dgm:pt>
    <dgm:pt modelId="{8B5AB293-7479-4E35-AE3A-2F742B094460}" type="pres">
      <dgm:prSet presAssocID="{B0A3F54B-8841-4493-B581-E08DE86E6402}" presName="bigChev" presStyleLbl="node1" presStyleIdx="1" presStyleCnt="5" custScaleX="253701" custScaleY="185480"/>
      <dgm:spPr/>
      <dgm:t>
        <a:bodyPr/>
        <a:lstStyle/>
        <a:p>
          <a:endParaRPr lang="es-ES"/>
        </a:p>
      </dgm:t>
    </dgm:pt>
    <dgm:pt modelId="{40771822-18FF-466E-BA9E-A2A2AA220D1D}" type="pres">
      <dgm:prSet presAssocID="{B0A3F54B-8841-4493-B581-E08DE86E6402}" presName="vSp" presStyleCnt="0"/>
      <dgm:spPr/>
    </dgm:pt>
    <dgm:pt modelId="{6D04129F-3581-4863-9619-F195AC28BCD0}" type="pres">
      <dgm:prSet presAssocID="{4B5ACDD7-3455-4ECE-8FCB-FCE2E12B7C86}" presName="horFlow" presStyleCnt="0"/>
      <dgm:spPr/>
    </dgm:pt>
    <dgm:pt modelId="{9FF0CA8E-6732-4CC7-A998-378E46FB7432}" type="pres">
      <dgm:prSet presAssocID="{4B5ACDD7-3455-4ECE-8FCB-FCE2E12B7C86}" presName="bigChev" presStyleLbl="node1" presStyleIdx="2" presStyleCnt="5" custScaleX="235248" custScaleY="170496"/>
      <dgm:spPr/>
      <dgm:t>
        <a:bodyPr/>
        <a:lstStyle/>
        <a:p>
          <a:endParaRPr lang="es-ES"/>
        </a:p>
      </dgm:t>
    </dgm:pt>
    <dgm:pt modelId="{D98C62E5-9D23-4181-84E1-D1531DB0DB5C}" type="pres">
      <dgm:prSet presAssocID="{4B5ACDD7-3455-4ECE-8FCB-FCE2E12B7C86}" presName="vSp" presStyleCnt="0"/>
      <dgm:spPr/>
    </dgm:pt>
    <dgm:pt modelId="{44D2F22C-541B-41F7-852C-A53DB1A87988}" type="pres">
      <dgm:prSet presAssocID="{34A9875D-BE0E-46EF-9FA6-682C9350F519}" presName="horFlow" presStyleCnt="0"/>
      <dgm:spPr/>
    </dgm:pt>
    <dgm:pt modelId="{E41FB7F3-CF4C-48FC-AE1E-E82C28C7854C}" type="pres">
      <dgm:prSet presAssocID="{34A9875D-BE0E-46EF-9FA6-682C9350F519}" presName="bigChev" presStyleLbl="node1" presStyleIdx="3" presStyleCnt="5" custScaleX="228566" custScaleY="179816"/>
      <dgm:spPr/>
      <dgm:t>
        <a:bodyPr/>
        <a:lstStyle/>
        <a:p>
          <a:endParaRPr lang="es-CO"/>
        </a:p>
      </dgm:t>
    </dgm:pt>
    <dgm:pt modelId="{932C1761-6744-4CE5-A066-78D28F199379}" type="pres">
      <dgm:prSet presAssocID="{34A9875D-BE0E-46EF-9FA6-682C9350F519}" presName="vSp" presStyleCnt="0"/>
      <dgm:spPr/>
    </dgm:pt>
    <dgm:pt modelId="{4DE51779-9757-440B-BF8B-E9395B588771}" type="pres">
      <dgm:prSet presAssocID="{19339FB0-70C6-4F20-9407-59A1DB43C360}" presName="horFlow" presStyleCnt="0"/>
      <dgm:spPr/>
    </dgm:pt>
    <dgm:pt modelId="{B256EFB3-92A9-43A0-94B9-809C4E6EEE54}" type="pres">
      <dgm:prSet presAssocID="{19339FB0-70C6-4F20-9407-59A1DB43C360}" presName="bigChev" presStyleLbl="node1" presStyleIdx="4" presStyleCnt="5" custScaleX="255125" custScaleY="207716"/>
      <dgm:spPr/>
      <dgm:t>
        <a:bodyPr/>
        <a:lstStyle/>
        <a:p>
          <a:endParaRPr lang="es-ES"/>
        </a:p>
      </dgm:t>
    </dgm:pt>
  </dgm:ptLst>
  <dgm:cxnLst>
    <dgm:cxn modelId="{E8775DE9-2585-4B7C-B6E4-A24B190FB6C0}" srcId="{9F8F5BF9-23A0-4204-826B-78112621ADEE}" destId="{34A9875D-BE0E-46EF-9FA6-682C9350F519}" srcOrd="3" destOrd="0" parTransId="{117121D9-5085-45D5-B35C-01E67B5FB96E}" sibTransId="{01D1D888-FD74-408C-A5F3-9A2C08451228}"/>
    <dgm:cxn modelId="{784C102D-7C14-4351-870C-C0031EEE7BB8}" type="presOf" srcId="{B0A3F54B-8841-4493-B581-E08DE86E6402}" destId="{8B5AB293-7479-4E35-AE3A-2F742B094460}" srcOrd="0" destOrd="0" presId="urn:microsoft.com/office/officeart/2005/8/layout/lProcess3"/>
    <dgm:cxn modelId="{19686F89-7898-42ED-A4C0-7813E5199BDE}" srcId="{9F8F5BF9-23A0-4204-826B-78112621ADEE}" destId="{4B5ACDD7-3455-4ECE-8FCB-FCE2E12B7C86}" srcOrd="2" destOrd="0" parTransId="{A216FA38-36F8-4ABF-9A1C-BE20B472C859}" sibTransId="{06FC2D42-EE66-406F-8760-10BBEA44B178}"/>
    <dgm:cxn modelId="{63FE465F-B3A7-420A-8CCF-791D0BB37A9B}" type="presOf" srcId="{34A9875D-BE0E-46EF-9FA6-682C9350F519}" destId="{E41FB7F3-CF4C-48FC-AE1E-E82C28C7854C}" srcOrd="0" destOrd="0" presId="urn:microsoft.com/office/officeart/2005/8/layout/lProcess3"/>
    <dgm:cxn modelId="{9A297FD6-364A-478A-A22B-17FA9EFCB231}" srcId="{9F8F5BF9-23A0-4204-826B-78112621ADEE}" destId="{E1783F8B-5BF9-4219-919A-0C5D0618ABA0}" srcOrd="0" destOrd="0" parTransId="{4F9BE6B3-6554-45EA-A1B9-9B9B203F73EE}" sibTransId="{E22C9526-3B8D-44DA-A0D2-F934894C28E0}"/>
    <dgm:cxn modelId="{C2312342-80C4-486E-9D14-9A875D46B3D1}" type="presOf" srcId="{E1783F8B-5BF9-4219-919A-0C5D0618ABA0}" destId="{CD026642-C362-46FC-8BEF-4113688ADBCE}" srcOrd="0" destOrd="0" presId="urn:microsoft.com/office/officeart/2005/8/layout/lProcess3"/>
    <dgm:cxn modelId="{4A630D4B-34E7-4CB8-9E51-AECB80467609}" srcId="{9F8F5BF9-23A0-4204-826B-78112621ADEE}" destId="{B0A3F54B-8841-4493-B581-E08DE86E6402}" srcOrd="1" destOrd="0" parTransId="{C004FC32-2293-428D-BF84-AFFFE0F001B1}" sibTransId="{61C94874-2115-4AB8-852F-A404A130447B}"/>
    <dgm:cxn modelId="{7D46F4F4-1987-46B2-AD99-B3DA862008B5}" type="presOf" srcId="{19339FB0-70C6-4F20-9407-59A1DB43C360}" destId="{B256EFB3-92A9-43A0-94B9-809C4E6EEE54}" srcOrd="0" destOrd="0" presId="urn:microsoft.com/office/officeart/2005/8/layout/lProcess3"/>
    <dgm:cxn modelId="{8266EAB5-B1A9-408F-A62C-4E258D5CD15B}" type="presOf" srcId="{9F8F5BF9-23A0-4204-826B-78112621ADEE}" destId="{400DB8A4-450A-4CD5-81DB-B16DAD6878E3}" srcOrd="0" destOrd="0" presId="urn:microsoft.com/office/officeart/2005/8/layout/lProcess3"/>
    <dgm:cxn modelId="{F3545736-CBB4-46CE-A1C9-2A27FA70B2C5}" type="presOf" srcId="{4B5ACDD7-3455-4ECE-8FCB-FCE2E12B7C86}" destId="{9FF0CA8E-6732-4CC7-A998-378E46FB7432}" srcOrd="0" destOrd="0" presId="urn:microsoft.com/office/officeart/2005/8/layout/lProcess3"/>
    <dgm:cxn modelId="{2926A473-9718-4AA0-85BC-B9FF209A15EB}" srcId="{9F8F5BF9-23A0-4204-826B-78112621ADEE}" destId="{19339FB0-70C6-4F20-9407-59A1DB43C360}" srcOrd="4" destOrd="0" parTransId="{D3FD0E90-86CA-4AB4-971F-276BB250153C}" sibTransId="{D185E4BB-6F63-433F-9C0F-19F47277FB24}"/>
    <dgm:cxn modelId="{21309520-7201-4B7B-B908-CE26755FFD80}" type="presParOf" srcId="{400DB8A4-450A-4CD5-81DB-B16DAD6878E3}" destId="{935ACA82-B75C-4632-B3D0-6B7FD60A7A3C}" srcOrd="0" destOrd="0" presId="urn:microsoft.com/office/officeart/2005/8/layout/lProcess3"/>
    <dgm:cxn modelId="{612B54C5-CD71-472A-8FB0-BEF78ABCBB1E}" type="presParOf" srcId="{935ACA82-B75C-4632-B3D0-6B7FD60A7A3C}" destId="{CD026642-C362-46FC-8BEF-4113688ADBCE}" srcOrd="0" destOrd="0" presId="urn:microsoft.com/office/officeart/2005/8/layout/lProcess3"/>
    <dgm:cxn modelId="{0F254C8B-35C3-43FC-B3DF-27E73F3C6EE8}" type="presParOf" srcId="{400DB8A4-450A-4CD5-81DB-B16DAD6878E3}" destId="{926B63E9-F8BA-4266-B895-1EE381313DE5}" srcOrd="1" destOrd="0" presId="urn:microsoft.com/office/officeart/2005/8/layout/lProcess3"/>
    <dgm:cxn modelId="{2B2E2557-E0F5-4FFE-AA82-E138C32F034C}" type="presParOf" srcId="{400DB8A4-450A-4CD5-81DB-B16DAD6878E3}" destId="{C412A0AB-DCAA-4880-9A8B-92920C1A017F}" srcOrd="2" destOrd="0" presId="urn:microsoft.com/office/officeart/2005/8/layout/lProcess3"/>
    <dgm:cxn modelId="{FFCE1FA3-0CAD-4191-B2C5-275C7FDF2584}" type="presParOf" srcId="{C412A0AB-DCAA-4880-9A8B-92920C1A017F}" destId="{8B5AB293-7479-4E35-AE3A-2F742B094460}" srcOrd="0" destOrd="0" presId="urn:microsoft.com/office/officeart/2005/8/layout/lProcess3"/>
    <dgm:cxn modelId="{C1749498-10D4-45F5-BF67-CB48D117C5B8}" type="presParOf" srcId="{400DB8A4-450A-4CD5-81DB-B16DAD6878E3}" destId="{40771822-18FF-466E-BA9E-A2A2AA220D1D}" srcOrd="3" destOrd="0" presId="urn:microsoft.com/office/officeart/2005/8/layout/lProcess3"/>
    <dgm:cxn modelId="{4CE8B1B8-12D9-465D-9BE3-C44CE218DF21}" type="presParOf" srcId="{400DB8A4-450A-4CD5-81DB-B16DAD6878E3}" destId="{6D04129F-3581-4863-9619-F195AC28BCD0}" srcOrd="4" destOrd="0" presId="urn:microsoft.com/office/officeart/2005/8/layout/lProcess3"/>
    <dgm:cxn modelId="{86583F5B-CD15-4544-BE0E-BE02BFB1DF11}" type="presParOf" srcId="{6D04129F-3581-4863-9619-F195AC28BCD0}" destId="{9FF0CA8E-6732-4CC7-A998-378E46FB7432}" srcOrd="0" destOrd="0" presId="urn:microsoft.com/office/officeart/2005/8/layout/lProcess3"/>
    <dgm:cxn modelId="{A895C247-B0D5-4605-8562-BE6A42DCF81E}" type="presParOf" srcId="{400DB8A4-450A-4CD5-81DB-B16DAD6878E3}" destId="{D98C62E5-9D23-4181-84E1-D1531DB0DB5C}" srcOrd="5" destOrd="0" presId="urn:microsoft.com/office/officeart/2005/8/layout/lProcess3"/>
    <dgm:cxn modelId="{C0811EE3-DD50-4F16-99D5-343B01AF0CD5}" type="presParOf" srcId="{400DB8A4-450A-4CD5-81DB-B16DAD6878E3}" destId="{44D2F22C-541B-41F7-852C-A53DB1A87988}" srcOrd="6" destOrd="0" presId="urn:microsoft.com/office/officeart/2005/8/layout/lProcess3"/>
    <dgm:cxn modelId="{5BEE893C-BA34-445F-B6F4-E6B06270E612}" type="presParOf" srcId="{44D2F22C-541B-41F7-852C-A53DB1A87988}" destId="{E41FB7F3-CF4C-48FC-AE1E-E82C28C7854C}" srcOrd="0" destOrd="0" presId="urn:microsoft.com/office/officeart/2005/8/layout/lProcess3"/>
    <dgm:cxn modelId="{763E6144-2C65-44C3-9CB1-710BF08BECFD}" type="presParOf" srcId="{400DB8A4-450A-4CD5-81DB-B16DAD6878E3}" destId="{932C1761-6744-4CE5-A066-78D28F199379}" srcOrd="7" destOrd="0" presId="urn:microsoft.com/office/officeart/2005/8/layout/lProcess3"/>
    <dgm:cxn modelId="{446CCCC0-BB13-4FC0-9CD6-27F5B12825BD}" type="presParOf" srcId="{400DB8A4-450A-4CD5-81DB-B16DAD6878E3}" destId="{4DE51779-9757-440B-BF8B-E9395B588771}" srcOrd="8" destOrd="0" presId="urn:microsoft.com/office/officeart/2005/8/layout/lProcess3"/>
    <dgm:cxn modelId="{2D3F27A9-A9EA-4BEC-B560-0486A7476087}" type="presParOf" srcId="{4DE51779-9757-440B-BF8B-E9395B588771}" destId="{B256EFB3-92A9-43A0-94B9-809C4E6EEE54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026642-C362-46FC-8BEF-4113688ADBCE}">
      <dsp:nvSpPr>
        <dsp:cNvPr id="0" name=""/>
        <dsp:cNvSpPr/>
      </dsp:nvSpPr>
      <dsp:spPr>
        <a:xfrm>
          <a:off x="1068495" y="0"/>
          <a:ext cx="1617748" cy="506581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kern="1200" dirty="0" smtClean="0"/>
            <a:t>LECTURA CRÍTICA</a:t>
          </a:r>
          <a:endParaRPr lang="es-CO" sz="1200" kern="1200" dirty="0"/>
        </a:p>
      </dsp:txBody>
      <dsp:txXfrm>
        <a:off x="1321786" y="0"/>
        <a:ext cx="1111167" cy="506581"/>
      </dsp:txXfrm>
    </dsp:sp>
    <dsp:sp modelId="{8B5AB293-7479-4E35-AE3A-2F742B094460}">
      <dsp:nvSpPr>
        <dsp:cNvPr id="0" name=""/>
        <dsp:cNvSpPr/>
      </dsp:nvSpPr>
      <dsp:spPr>
        <a:xfrm>
          <a:off x="1106216" y="543665"/>
          <a:ext cx="1666643" cy="487391"/>
        </a:xfrm>
        <a:prstGeom prst="chevron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kern="1200" dirty="0" smtClean="0"/>
            <a:t>RAZONAMIENTO CUANTITATIVO</a:t>
          </a:r>
          <a:endParaRPr lang="es-CO" sz="1200" kern="1200" dirty="0"/>
        </a:p>
      </dsp:txBody>
      <dsp:txXfrm>
        <a:off x="1349912" y="543665"/>
        <a:ext cx="1179252" cy="487391"/>
      </dsp:txXfrm>
    </dsp:sp>
    <dsp:sp modelId="{9FF0CA8E-6732-4CC7-A998-378E46FB7432}">
      <dsp:nvSpPr>
        <dsp:cNvPr id="0" name=""/>
        <dsp:cNvSpPr/>
      </dsp:nvSpPr>
      <dsp:spPr>
        <a:xfrm>
          <a:off x="1106216" y="1067845"/>
          <a:ext cx="1545420" cy="448017"/>
        </a:xfrm>
        <a:prstGeom prst="chevron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kern="1200" dirty="0" smtClean="0"/>
            <a:t>COMPETENCIAS CIUDADANAS</a:t>
          </a:r>
          <a:endParaRPr lang="es-CO" sz="1200" b="1" kern="1200" dirty="0"/>
        </a:p>
      </dsp:txBody>
      <dsp:txXfrm>
        <a:off x="1330225" y="1067845"/>
        <a:ext cx="1097403" cy="448017"/>
      </dsp:txXfrm>
    </dsp:sp>
    <dsp:sp modelId="{E41FB7F3-CF4C-48FC-AE1E-E82C28C7854C}">
      <dsp:nvSpPr>
        <dsp:cNvPr id="0" name=""/>
        <dsp:cNvSpPr/>
      </dsp:nvSpPr>
      <dsp:spPr>
        <a:xfrm>
          <a:off x="1106216" y="1552650"/>
          <a:ext cx="1501524" cy="472507"/>
        </a:xfrm>
        <a:prstGeom prst="chevron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100" kern="1200" dirty="0" smtClean="0"/>
            <a:t>COMUNICACIÓN ESCRITA</a:t>
          </a:r>
          <a:endParaRPr lang="es-CO" sz="1100" kern="1200" dirty="0"/>
        </a:p>
      </dsp:txBody>
      <dsp:txXfrm>
        <a:off x="1342470" y="1552650"/>
        <a:ext cx="1029017" cy="472507"/>
      </dsp:txXfrm>
    </dsp:sp>
    <dsp:sp modelId="{B256EFB3-92A9-43A0-94B9-809C4E6EEE54}">
      <dsp:nvSpPr>
        <dsp:cNvPr id="0" name=""/>
        <dsp:cNvSpPr/>
      </dsp:nvSpPr>
      <dsp:spPr>
        <a:xfrm>
          <a:off x="1106216" y="2061946"/>
          <a:ext cx="1675998" cy="545821"/>
        </a:xfrm>
        <a:prstGeom prst="chevron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kern="1200" dirty="0" smtClean="0"/>
            <a:t>INGLÉS</a:t>
          </a:r>
          <a:endParaRPr lang="es-CO" sz="1200" kern="1200" dirty="0"/>
        </a:p>
      </dsp:txBody>
      <dsp:txXfrm>
        <a:off x="1379127" y="2061946"/>
        <a:ext cx="1130177" cy="5458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026642-C362-46FC-8BEF-4113688ADBCE}">
      <dsp:nvSpPr>
        <dsp:cNvPr id="0" name=""/>
        <dsp:cNvSpPr/>
      </dsp:nvSpPr>
      <dsp:spPr>
        <a:xfrm>
          <a:off x="1068495" y="0"/>
          <a:ext cx="1617748" cy="506581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kern="1200" dirty="0" smtClean="0"/>
            <a:t>LECTURA CRÍTICA</a:t>
          </a:r>
          <a:endParaRPr lang="es-CO" sz="1200" kern="1200" dirty="0"/>
        </a:p>
      </dsp:txBody>
      <dsp:txXfrm>
        <a:off x="1321786" y="0"/>
        <a:ext cx="1111167" cy="506581"/>
      </dsp:txXfrm>
    </dsp:sp>
    <dsp:sp modelId="{8B5AB293-7479-4E35-AE3A-2F742B094460}">
      <dsp:nvSpPr>
        <dsp:cNvPr id="0" name=""/>
        <dsp:cNvSpPr/>
      </dsp:nvSpPr>
      <dsp:spPr>
        <a:xfrm>
          <a:off x="1106216" y="543665"/>
          <a:ext cx="1666643" cy="487391"/>
        </a:xfrm>
        <a:prstGeom prst="chevron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kern="1200" dirty="0" smtClean="0"/>
            <a:t>RAZONAMIENTO CUANTITATIVO</a:t>
          </a:r>
          <a:endParaRPr lang="es-CO" sz="1200" kern="1200" dirty="0"/>
        </a:p>
      </dsp:txBody>
      <dsp:txXfrm>
        <a:off x="1349912" y="543665"/>
        <a:ext cx="1179252" cy="487391"/>
      </dsp:txXfrm>
    </dsp:sp>
    <dsp:sp modelId="{9FF0CA8E-6732-4CC7-A998-378E46FB7432}">
      <dsp:nvSpPr>
        <dsp:cNvPr id="0" name=""/>
        <dsp:cNvSpPr/>
      </dsp:nvSpPr>
      <dsp:spPr>
        <a:xfrm>
          <a:off x="1106216" y="1067845"/>
          <a:ext cx="1545420" cy="448017"/>
        </a:xfrm>
        <a:prstGeom prst="chevron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kern="1200" dirty="0" smtClean="0"/>
            <a:t>COMPETENCIAS CIUDADANAS</a:t>
          </a:r>
          <a:endParaRPr lang="es-CO" sz="1200" b="1" kern="1200" dirty="0"/>
        </a:p>
      </dsp:txBody>
      <dsp:txXfrm>
        <a:off x="1330225" y="1067845"/>
        <a:ext cx="1097403" cy="448017"/>
      </dsp:txXfrm>
    </dsp:sp>
    <dsp:sp modelId="{E41FB7F3-CF4C-48FC-AE1E-E82C28C7854C}">
      <dsp:nvSpPr>
        <dsp:cNvPr id="0" name=""/>
        <dsp:cNvSpPr/>
      </dsp:nvSpPr>
      <dsp:spPr>
        <a:xfrm>
          <a:off x="1106216" y="1552650"/>
          <a:ext cx="1501524" cy="472507"/>
        </a:xfrm>
        <a:prstGeom prst="chevron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100" kern="1200" dirty="0" smtClean="0"/>
            <a:t>COMUNICACIÓN ESCRITA</a:t>
          </a:r>
          <a:endParaRPr lang="es-CO" sz="1100" kern="1200" dirty="0"/>
        </a:p>
      </dsp:txBody>
      <dsp:txXfrm>
        <a:off x="1342470" y="1552650"/>
        <a:ext cx="1029017" cy="472507"/>
      </dsp:txXfrm>
    </dsp:sp>
    <dsp:sp modelId="{B256EFB3-92A9-43A0-94B9-809C4E6EEE54}">
      <dsp:nvSpPr>
        <dsp:cNvPr id="0" name=""/>
        <dsp:cNvSpPr/>
      </dsp:nvSpPr>
      <dsp:spPr>
        <a:xfrm>
          <a:off x="1106216" y="2061946"/>
          <a:ext cx="1675998" cy="545821"/>
        </a:xfrm>
        <a:prstGeom prst="chevron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kern="1200" dirty="0" smtClean="0"/>
            <a:t>INGLÉS</a:t>
          </a:r>
          <a:endParaRPr lang="es-CO" sz="1200" kern="1200" dirty="0"/>
        </a:p>
      </dsp:txBody>
      <dsp:txXfrm>
        <a:off x="1379127" y="2061946"/>
        <a:ext cx="1130177" cy="5458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E17A63-AA23-47A9-95F1-85FA924EA8EA}" type="datetimeFigureOut">
              <a:rPr lang="es-CO" smtClean="0"/>
              <a:t>5/09/2021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ABBCEB-B046-4A29-A29C-FC78CD37258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22218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ABBCEB-B046-4A29-A29C-FC78CD372580}" type="slidenum">
              <a:rPr lang="es-CO" smtClean="0"/>
              <a:t>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25135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ABBCEB-B046-4A29-A29C-FC78CD372580}" type="slidenum">
              <a:rPr lang="es-CO" smtClean="0"/>
              <a:t>16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254581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ABBCEB-B046-4A29-A29C-FC78CD372580}" type="slidenum">
              <a:rPr lang="es-CO" smtClean="0"/>
              <a:t>17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254581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ABBCEB-B046-4A29-A29C-FC78CD372580}" type="slidenum">
              <a:rPr lang="es-CO" smtClean="0"/>
              <a:t>18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659549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ABBCEB-B046-4A29-A29C-FC78CD372580}" type="slidenum">
              <a:rPr lang="es-CO" smtClean="0"/>
              <a:t>19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168883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 smtClean="0"/>
              <a:t>¿En dónde ? Plan de estudios, asignatura,</a:t>
            </a:r>
            <a:r>
              <a:rPr lang="es-CO" baseline="0" dirty="0" smtClean="0"/>
              <a:t> o facultad o institucional, AL REFERIRNOS A EVALUACIÓN INTERNA HABLAOMS SOLO DE PLAN DE MEJORAMIENTO PARA SABER PRO</a:t>
            </a:r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ABBCEB-B046-4A29-A29C-FC78CD372580}" type="slidenum">
              <a:rPr lang="es-CO" smtClean="0"/>
              <a:t>20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116230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 smtClean="0"/>
              <a:t>El decreto 1330 al parecer busca ser más profundo en relación a como se plantea el  plan de</a:t>
            </a:r>
            <a:r>
              <a:rPr lang="es-CO" baseline="0" dirty="0" smtClean="0"/>
              <a:t> mejora respecto a resultados de aprendizaje.</a:t>
            </a:r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ABBCEB-B046-4A29-A29C-FC78CD372580}" type="slidenum">
              <a:rPr lang="es-CO" smtClean="0"/>
              <a:t>21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991607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ABBCEB-B046-4A29-A29C-FC78CD372580}" type="slidenum">
              <a:rPr lang="es-CO" smtClean="0"/>
              <a:t>22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91055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ABBCEB-B046-4A29-A29C-FC78CD372580}" type="slidenum">
              <a:rPr lang="es-CO" smtClean="0"/>
              <a:t>23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631414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 smtClean="0"/>
              <a:t>TRABAJO COLABORATIVO ARTICULADO</a:t>
            </a:r>
            <a:r>
              <a:rPr lang="es-CO" baseline="0" dirty="0" smtClean="0"/>
              <a:t> Y MANCOMUNADO SIEMPRE HA GENERADO RESULTADOS</a:t>
            </a:r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ABBCEB-B046-4A29-A29C-FC78CD372580}" type="slidenum">
              <a:rPr lang="es-CO" smtClean="0"/>
              <a:t>24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902425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 smtClean="0"/>
              <a:t>TRABAJO COLABORATIVO ARTICULADO</a:t>
            </a:r>
            <a:r>
              <a:rPr lang="es-CO" baseline="0" dirty="0" smtClean="0"/>
              <a:t> Y MANCOMUNADO SIEMPRE HA GENERADO RESULTADOS</a:t>
            </a:r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ABBCEB-B046-4A29-A29C-FC78CD372580}" type="slidenum">
              <a:rPr lang="es-CO" smtClean="0"/>
              <a:t>25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813578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ABBCEB-B046-4A29-A29C-FC78CD372580}" type="slidenum">
              <a:rPr lang="es-CO" smtClean="0"/>
              <a:t>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25135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 smtClean="0"/>
              <a:t>TRABAJO COLABORATIVO ARTICULADO</a:t>
            </a:r>
            <a:r>
              <a:rPr lang="es-CO" baseline="0" dirty="0" smtClean="0"/>
              <a:t> Y MANCOMUNADO SIEMPRE HA GENERADO RESULTADOS</a:t>
            </a:r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ABBCEB-B046-4A29-A29C-FC78CD372580}" type="slidenum">
              <a:rPr lang="es-CO" smtClean="0"/>
              <a:t>26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813578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ABBCEB-B046-4A29-A29C-FC78CD372580}" type="slidenum">
              <a:rPr lang="es-CO" smtClean="0"/>
              <a:t>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25135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ABBCEB-B046-4A29-A29C-FC78CD372580}" type="slidenum">
              <a:rPr lang="es-CO" smtClean="0"/>
              <a:t>10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505292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ABBCEB-B046-4A29-A29C-FC78CD372580}" type="slidenum">
              <a:rPr lang="es-CO" smtClean="0"/>
              <a:t>11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168883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ABBCEB-B046-4A29-A29C-FC78CD372580}" type="slidenum">
              <a:rPr lang="es-CO" smtClean="0"/>
              <a:t>12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254581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ABBCEB-B046-4A29-A29C-FC78CD372580}" type="slidenum">
              <a:rPr lang="es-CO" smtClean="0"/>
              <a:t>13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254581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ABBCEB-B046-4A29-A29C-FC78CD372580}" type="slidenum">
              <a:rPr lang="es-CO" smtClean="0"/>
              <a:t>14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254581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ABBCEB-B046-4A29-A29C-FC78CD372580}" type="slidenum">
              <a:rPr lang="es-CO" smtClean="0"/>
              <a:t>15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25458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A28A-ED86-4CC3-9662-970610774B1B}" type="datetimeFigureOut">
              <a:rPr lang="es-ES" smtClean="0"/>
              <a:t>05/09/2021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8935F-CB01-4C7B-82C4-5660CC5914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5153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A28A-ED86-4CC3-9662-970610774B1B}" type="datetimeFigureOut">
              <a:rPr lang="es-ES" smtClean="0"/>
              <a:t>05/09/2021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8935F-CB01-4C7B-82C4-5660CC5914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9163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A28A-ED86-4CC3-9662-970610774B1B}" type="datetimeFigureOut">
              <a:rPr lang="es-ES" smtClean="0"/>
              <a:t>05/09/2021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8935F-CB01-4C7B-82C4-5660CC5914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757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A28A-ED86-4CC3-9662-970610774B1B}" type="datetimeFigureOut">
              <a:rPr lang="es-ES" smtClean="0"/>
              <a:t>05/09/2021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8935F-CB01-4C7B-82C4-5660CC5914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5477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A28A-ED86-4CC3-9662-970610774B1B}" type="datetimeFigureOut">
              <a:rPr lang="es-ES" smtClean="0"/>
              <a:t>05/09/2021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8935F-CB01-4C7B-82C4-5660CC5914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5291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A28A-ED86-4CC3-9662-970610774B1B}" type="datetimeFigureOut">
              <a:rPr lang="es-ES" smtClean="0"/>
              <a:t>05/09/2021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8935F-CB01-4C7B-82C4-5660CC5914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7675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A28A-ED86-4CC3-9662-970610774B1B}" type="datetimeFigureOut">
              <a:rPr lang="es-ES" smtClean="0"/>
              <a:t>05/09/2021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8935F-CB01-4C7B-82C4-5660CC5914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0854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A28A-ED86-4CC3-9662-970610774B1B}" type="datetimeFigureOut">
              <a:rPr lang="es-ES" smtClean="0"/>
              <a:t>05/09/2021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8935F-CB01-4C7B-82C4-5660CC5914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8710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A28A-ED86-4CC3-9662-970610774B1B}" type="datetimeFigureOut">
              <a:rPr lang="es-ES" smtClean="0"/>
              <a:t>05/09/2021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8935F-CB01-4C7B-82C4-5660CC5914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9455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A28A-ED86-4CC3-9662-970610774B1B}" type="datetimeFigureOut">
              <a:rPr lang="es-ES" smtClean="0"/>
              <a:t>05/09/2021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8935F-CB01-4C7B-82C4-5660CC5914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7426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A28A-ED86-4CC3-9662-970610774B1B}" type="datetimeFigureOut">
              <a:rPr lang="es-ES" smtClean="0"/>
              <a:t>05/09/2021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8935F-CB01-4C7B-82C4-5660CC5914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1855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9A28A-ED86-4CC3-9662-970610774B1B}" type="datetimeFigureOut">
              <a:rPr lang="es-ES" smtClean="0"/>
              <a:t>05/09/2021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48935F-CB01-4C7B-82C4-5660CC5914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2805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ERVlfuJdew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ERVlfuJdew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ERVlfuJdew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ERVlfuJdew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iseno\Desktop\plantilla-1-ufp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79512" y="1945047"/>
            <a:ext cx="7772400" cy="1102519"/>
          </a:xfrm>
        </p:spPr>
        <p:txBody>
          <a:bodyPr>
            <a:normAutofit fontScale="90000"/>
          </a:bodyPr>
          <a:lstStyle/>
          <a:p>
            <a:pPr algn="l"/>
            <a:r>
              <a:rPr lang="es-E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PROYECTO PARA LA MEJORA DE LOS RESULTADOS DE LAS PRUEBAS SABER PRO</a:t>
            </a:r>
            <a:endParaRPr lang="es-ES" sz="3200" b="1" dirty="0">
              <a:solidFill>
                <a:schemeClr val="tx2">
                  <a:lumMod val="60000"/>
                  <a:lumOff val="4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678163"/>
            <a:ext cx="6400800" cy="1314450"/>
          </a:xfrm>
        </p:spPr>
        <p:txBody>
          <a:bodyPr>
            <a:normAutofit/>
          </a:bodyPr>
          <a:lstStyle/>
          <a:p>
            <a:r>
              <a:rPr lang="es-ES" b="1" dirty="0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UNIVERSIDAD FRANCISCO DE PAULA SANTANDER</a:t>
            </a:r>
          </a:p>
          <a:p>
            <a:pPr marL="0" indent="0">
              <a:buNone/>
            </a:pPr>
            <a:endParaRPr lang="es-ES" b="1" dirty="0" smtClean="0">
              <a:solidFill>
                <a:schemeClr val="tx2">
                  <a:lumMod val="60000"/>
                  <a:lumOff val="4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cxnSp>
        <p:nvCxnSpPr>
          <p:cNvPr id="5" name="Conector recto 4"/>
          <p:cNvCxnSpPr/>
          <p:nvPr/>
        </p:nvCxnSpPr>
        <p:spPr>
          <a:xfrm>
            <a:off x="323528" y="3507854"/>
            <a:ext cx="8136904" cy="0"/>
          </a:xfrm>
          <a:prstGeom prst="line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01722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iseno\Desktop\plantilla-2-ufp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12" y="-1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CO" dirty="0" smtClean="0"/>
          </a:p>
          <a:p>
            <a:endParaRPr lang="es-CO" dirty="0"/>
          </a:p>
        </p:txBody>
      </p:sp>
      <p:sp>
        <p:nvSpPr>
          <p:cNvPr id="6" name="CuadroTexto 5"/>
          <p:cNvSpPr txBox="1"/>
          <p:nvPr/>
        </p:nvSpPr>
        <p:spPr>
          <a:xfrm>
            <a:off x="7389826" y="408391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22" t="32177" r="21407" b="44701"/>
          <a:stretch/>
        </p:blipFill>
        <p:spPr bwMode="auto">
          <a:xfrm>
            <a:off x="300055" y="1532197"/>
            <a:ext cx="8515867" cy="2079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3779912" y="3783430"/>
            <a:ext cx="50500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dirty="0"/>
              <a:t>Competencias genéricas en la educación universitaria: una propuesta </a:t>
            </a:r>
            <a:r>
              <a:rPr lang="es-CO" sz="800" dirty="0" smtClean="0"/>
              <a:t>didáctica,</a:t>
            </a:r>
            <a:r>
              <a:rPr lang="es-CO" sz="800" b="1" dirty="0"/>
              <a:t> </a:t>
            </a:r>
            <a:r>
              <a:rPr lang="es-CO" sz="800" b="1" dirty="0" smtClean="0"/>
              <a:t>Yáñez Galleguillos </a:t>
            </a:r>
            <a:r>
              <a:rPr lang="es-CO" sz="800" b="1" dirty="0"/>
              <a:t>Luz María</a:t>
            </a:r>
            <a:r>
              <a:rPr lang="es-CO" sz="800" dirty="0"/>
              <a:t> 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1207335" y="987574"/>
            <a:ext cx="6830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chemeClr val="accent2">
                    <a:lumMod val="75000"/>
                  </a:schemeClr>
                </a:solidFill>
              </a:rPr>
              <a:t>ELEMENTOS PARA EL DESARROLLO DE COMPETENCIAS GENÉRICAS</a:t>
            </a:r>
            <a:endParaRPr lang="es-CO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541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iseno\Desktop\plantilla-2-ufp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843558"/>
            <a:ext cx="8229600" cy="375106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CO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s-CO" sz="48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s-CO" sz="4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s-CO" dirty="0"/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1956444"/>
              </p:ext>
            </p:extLst>
          </p:nvPr>
        </p:nvGraphicFramePr>
        <p:xfrm>
          <a:off x="539552" y="1059583"/>
          <a:ext cx="7416824" cy="29672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84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84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1784">
                <a:tc>
                  <a:txBody>
                    <a:bodyPr/>
                    <a:lstStyle/>
                    <a:p>
                      <a:r>
                        <a:rPr lang="es-CO" dirty="0" smtClean="0"/>
                        <a:t>COMPETENCIA: 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1784">
                <a:tc>
                  <a:txBody>
                    <a:bodyPr/>
                    <a:lstStyle/>
                    <a:p>
                      <a:r>
                        <a:rPr lang="es-CO" dirty="0" smtClean="0"/>
                        <a:t>Niveles de dominio (1,2,3,4) o (Inicial, </a:t>
                      </a:r>
                    </a:p>
                    <a:p>
                      <a:r>
                        <a:rPr lang="es-CO" dirty="0" smtClean="0"/>
                        <a:t>Intermedio</a:t>
                      </a:r>
                      <a:r>
                        <a:rPr lang="es-CO" baseline="0" dirty="0" smtClean="0"/>
                        <a:t> o avanzado)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1784">
                <a:tc>
                  <a:txBody>
                    <a:bodyPr/>
                    <a:lstStyle/>
                    <a:p>
                      <a:r>
                        <a:rPr lang="es-CO" dirty="0" smtClean="0"/>
                        <a:t>Resultados de Aprendizaje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1784">
                <a:tc>
                  <a:txBody>
                    <a:bodyPr/>
                    <a:lstStyle/>
                    <a:p>
                      <a:r>
                        <a:rPr lang="es-CO" dirty="0" smtClean="0"/>
                        <a:t>Estrategias Metodológicas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1784">
                <a:tc>
                  <a:txBody>
                    <a:bodyPr/>
                    <a:lstStyle/>
                    <a:p>
                      <a:r>
                        <a:rPr lang="es-CO" dirty="0" smtClean="0"/>
                        <a:t>Tipo de evaluación:</a:t>
                      </a:r>
                      <a:r>
                        <a:rPr lang="es-CO" baseline="0" dirty="0" smtClean="0"/>
                        <a:t> 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00903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iseno\Desktop\plantilla-2-ufp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CO" dirty="0" smtClean="0"/>
          </a:p>
          <a:p>
            <a:endParaRPr lang="es-CO" dirty="0"/>
          </a:p>
        </p:txBody>
      </p:sp>
      <p:cxnSp>
        <p:nvCxnSpPr>
          <p:cNvPr id="5" name="4 Conector recto"/>
          <p:cNvCxnSpPr/>
          <p:nvPr/>
        </p:nvCxnSpPr>
        <p:spPr>
          <a:xfrm>
            <a:off x="981944" y="1200151"/>
            <a:ext cx="7704856" cy="0"/>
          </a:xfrm>
          <a:prstGeom prst="line">
            <a:avLst/>
          </a:prstGeom>
          <a:ln w="76200">
            <a:solidFill>
              <a:schemeClr val="tx2">
                <a:lumMod val="75000"/>
              </a:schemeClr>
            </a:solidFill>
          </a:ln>
          <a:effectLst>
            <a:glow rad="127000">
              <a:schemeClr val="accent5">
                <a:lumMod val="75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ángulo 3"/>
          <p:cNvSpPr/>
          <p:nvPr/>
        </p:nvSpPr>
        <p:spPr>
          <a:xfrm>
            <a:off x="1403648" y="1851670"/>
            <a:ext cx="61206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Una competencia </a:t>
            </a:r>
            <a:r>
              <a:rPr lang="es-CO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es </a:t>
            </a:r>
            <a:r>
              <a:rPr lang="es-CO" sz="1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el resultado conjunto del dominio de los contenidos de la enseñanza, que se traduce en la capacidad del alumno de aplicar los conocimientos, habilidades y destrezas aprendidos, además de las formas de proceder en determinadas situaciones de la vida con el fin de resolver problemas teóricos y prácticos.</a:t>
            </a:r>
            <a:endParaRPr lang="es-MX" sz="1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6" name="4 Conector recto"/>
          <p:cNvCxnSpPr/>
          <p:nvPr/>
        </p:nvCxnSpPr>
        <p:spPr>
          <a:xfrm>
            <a:off x="899592" y="4155926"/>
            <a:ext cx="7704856" cy="0"/>
          </a:xfrm>
          <a:prstGeom prst="line">
            <a:avLst/>
          </a:prstGeom>
          <a:ln w="76200">
            <a:solidFill>
              <a:schemeClr val="tx2">
                <a:lumMod val="75000"/>
              </a:schemeClr>
            </a:solidFill>
          </a:ln>
          <a:effectLst>
            <a:glow rad="127000">
              <a:schemeClr val="accent5">
                <a:lumMod val="75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42668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iseno\Desktop\plantilla-2-ufp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CO" dirty="0" smtClean="0"/>
          </a:p>
          <a:p>
            <a:endParaRPr lang="es-CO" dirty="0"/>
          </a:p>
        </p:txBody>
      </p:sp>
      <p:cxnSp>
        <p:nvCxnSpPr>
          <p:cNvPr id="5" name="4 Conector recto"/>
          <p:cNvCxnSpPr/>
          <p:nvPr/>
        </p:nvCxnSpPr>
        <p:spPr>
          <a:xfrm>
            <a:off x="981944" y="1200151"/>
            <a:ext cx="7704856" cy="0"/>
          </a:xfrm>
          <a:prstGeom prst="line">
            <a:avLst/>
          </a:prstGeom>
          <a:ln w="76200">
            <a:solidFill>
              <a:schemeClr val="tx2">
                <a:lumMod val="75000"/>
              </a:schemeClr>
            </a:solidFill>
          </a:ln>
          <a:effectLst>
            <a:glow rad="127000">
              <a:schemeClr val="accent5">
                <a:lumMod val="75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ángulo 3"/>
          <p:cNvSpPr/>
          <p:nvPr/>
        </p:nvSpPr>
        <p:spPr>
          <a:xfrm>
            <a:off x="1403648" y="1851670"/>
            <a:ext cx="61206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s-CO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La concepción de los dominios es genérica, amplia y muy diversa y se caracteriza por articular las competencias con los resultados de aprendizaje a un nivel cuantitativo, por lo tanto, a nivel de elección de criterios esta tarea se vuelve compleja. No siempre es necesario el uso de dominios para todas las asignaturas. </a:t>
            </a:r>
            <a:endParaRPr lang="es-MX" sz="1600" b="1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4 Conector recto"/>
          <p:cNvCxnSpPr/>
          <p:nvPr/>
        </p:nvCxnSpPr>
        <p:spPr>
          <a:xfrm>
            <a:off x="899592" y="4155926"/>
            <a:ext cx="7704856" cy="0"/>
          </a:xfrm>
          <a:prstGeom prst="line">
            <a:avLst/>
          </a:prstGeom>
          <a:ln w="76200">
            <a:solidFill>
              <a:schemeClr val="tx2">
                <a:lumMod val="75000"/>
              </a:schemeClr>
            </a:solidFill>
          </a:ln>
          <a:effectLst>
            <a:glow rad="127000">
              <a:schemeClr val="accent5">
                <a:lumMod val="75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77901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iseno\Desktop\plantilla-2-ufps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CO" dirty="0" smtClean="0"/>
          </a:p>
          <a:p>
            <a:endParaRPr lang="es-CO" dirty="0"/>
          </a:p>
        </p:txBody>
      </p:sp>
      <p:cxnSp>
        <p:nvCxnSpPr>
          <p:cNvPr id="5" name="4 Conector recto"/>
          <p:cNvCxnSpPr/>
          <p:nvPr/>
        </p:nvCxnSpPr>
        <p:spPr>
          <a:xfrm>
            <a:off x="981944" y="1200151"/>
            <a:ext cx="7704856" cy="0"/>
          </a:xfrm>
          <a:prstGeom prst="line">
            <a:avLst/>
          </a:prstGeom>
          <a:ln w="76200">
            <a:solidFill>
              <a:schemeClr val="tx2">
                <a:lumMod val="75000"/>
              </a:schemeClr>
            </a:solidFill>
          </a:ln>
          <a:effectLst>
            <a:glow rad="127000">
              <a:schemeClr val="accent5">
                <a:lumMod val="75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ángulo 3"/>
          <p:cNvSpPr/>
          <p:nvPr/>
        </p:nvSpPr>
        <p:spPr>
          <a:xfrm>
            <a:off x="1403648" y="1851670"/>
            <a:ext cx="61206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s-CO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Declaración expresa de lo que se espera un estudiante logre al finalizar el proceso educativo. </a:t>
            </a:r>
            <a:endParaRPr lang="es-MX" sz="1600" b="1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4 Conector recto"/>
          <p:cNvCxnSpPr/>
          <p:nvPr/>
        </p:nvCxnSpPr>
        <p:spPr>
          <a:xfrm>
            <a:off x="899592" y="4155926"/>
            <a:ext cx="7704856" cy="0"/>
          </a:xfrm>
          <a:prstGeom prst="line">
            <a:avLst/>
          </a:prstGeom>
          <a:ln w="76200">
            <a:solidFill>
              <a:schemeClr val="tx2">
                <a:lumMod val="75000"/>
              </a:schemeClr>
            </a:solidFill>
          </a:ln>
          <a:effectLst>
            <a:glow rad="127000">
              <a:schemeClr val="accent5">
                <a:lumMod val="75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08973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iseno\Desktop\plantilla-2-ufps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CO" dirty="0" smtClean="0"/>
          </a:p>
          <a:p>
            <a:endParaRPr lang="es-CO" dirty="0"/>
          </a:p>
        </p:txBody>
      </p:sp>
      <p:cxnSp>
        <p:nvCxnSpPr>
          <p:cNvPr id="5" name="4 Conector recto"/>
          <p:cNvCxnSpPr/>
          <p:nvPr/>
        </p:nvCxnSpPr>
        <p:spPr>
          <a:xfrm>
            <a:off x="981944" y="1200151"/>
            <a:ext cx="7704856" cy="0"/>
          </a:xfrm>
          <a:prstGeom prst="line">
            <a:avLst/>
          </a:prstGeom>
          <a:ln w="76200">
            <a:solidFill>
              <a:schemeClr val="tx2">
                <a:lumMod val="75000"/>
              </a:schemeClr>
            </a:solidFill>
          </a:ln>
          <a:effectLst>
            <a:glow rad="127000">
              <a:schemeClr val="accent5">
                <a:lumMod val="75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4 Conector recto"/>
          <p:cNvCxnSpPr/>
          <p:nvPr/>
        </p:nvCxnSpPr>
        <p:spPr>
          <a:xfrm>
            <a:off x="827584" y="4046294"/>
            <a:ext cx="7704856" cy="0"/>
          </a:xfrm>
          <a:prstGeom prst="line">
            <a:avLst/>
          </a:prstGeom>
          <a:ln w="76200">
            <a:solidFill>
              <a:schemeClr val="tx2">
                <a:lumMod val="75000"/>
              </a:schemeClr>
            </a:solidFill>
          </a:ln>
          <a:effectLst>
            <a:glow rad="127000">
              <a:schemeClr val="accent5">
                <a:lumMod val="75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200151"/>
            <a:ext cx="5272156" cy="2798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Elipse"/>
          <p:cNvSpPr/>
          <p:nvPr/>
        </p:nvSpPr>
        <p:spPr>
          <a:xfrm>
            <a:off x="1266172" y="2101485"/>
            <a:ext cx="1728192" cy="108012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AULA</a:t>
            </a:r>
            <a:endParaRPr lang="es-CO" dirty="0"/>
          </a:p>
        </p:txBody>
      </p:sp>
      <p:sp>
        <p:nvSpPr>
          <p:cNvPr id="7" name="6 Flecha derecha"/>
          <p:cNvSpPr/>
          <p:nvPr/>
        </p:nvSpPr>
        <p:spPr>
          <a:xfrm>
            <a:off x="3419872" y="242773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26708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iseno\Desktop\plantilla-2-ufps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CO" dirty="0" smtClean="0"/>
          </a:p>
          <a:p>
            <a:endParaRPr lang="es-CO" dirty="0"/>
          </a:p>
        </p:txBody>
      </p:sp>
      <p:cxnSp>
        <p:nvCxnSpPr>
          <p:cNvPr id="5" name="4 Conector recto"/>
          <p:cNvCxnSpPr/>
          <p:nvPr/>
        </p:nvCxnSpPr>
        <p:spPr>
          <a:xfrm>
            <a:off x="981944" y="1200151"/>
            <a:ext cx="7704856" cy="0"/>
          </a:xfrm>
          <a:prstGeom prst="line">
            <a:avLst/>
          </a:prstGeom>
          <a:ln w="76200">
            <a:solidFill>
              <a:schemeClr val="tx2">
                <a:lumMod val="75000"/>
              </a:schemeClr>
            </a:solidFill>
          </a:ln>
          <a:effectLst>
            <a:glow rad="127000">
              <a:schemeClr val="accent5">
                <a:lumMod val="75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ángulo 3"/>
          <p:cNvSpPr/>
          <p:nvPr/>
        </p:nvSpPr>
        <p:spPr>
          <a:xfrm>
            <a:off x="1403648" y="1851670"/>
            <a:ext cx="61206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endParaRPr lang="es-MX" sz="1600" b="1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4 Conector recto"/>
          <p:cNvCxnSpPr/>
          <p:nvPr/>
        </p:nvCxnSpPr>
        <p:spPr>
          <a:xfrm>
            <a:off x="899592" y="4155926"/>
            <a:ext cx="7704856" cy="0"/>
          </a:xfrm>
          <a:prstGeom prst="line">
            <a:avLst/>
          </a:prstGeom>
          <a:ln w="76200">
            <a:solidFill>
              <a:schemeClr val="tx2">
                <a:lumMod val="75000"/>
              </a:schemeClr>
            </a:solidFill>
          </a:ln>
          <a:effectLst>
            <a:glow rad="127000">
              <a:schemeClr val="accent5">
                <a:lumMod val="75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0403316"/>
              </p:ext>
            </p:extLst>
          </p:nvPr>
        </p:nvGraphicFramePr>
        <p:xfrm>
          <a:off x="1187624" y="1491630"/>
          <a:ext cx="6096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CO" dirty="0" smtClean="0"/>
                        <a:t>Rol del</a:t>
                      </a:r>
                      <a:r>
                        <a:rPr lang="es-CO" baseline="0" dirty="0" smtClean="0"/>
                        <a:t> Docente 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Adaptación</a:t>
                      </a:r>
                      <a:r>
                        <a:rPr lang="es-CO" baseline="0" dirty="0" smtClean="0"/>
                        <a:t> al cambio</a:t>
                      </a:r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O" dirty="0" smtClean="0"/>
                        <a:t>Formación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1-5</a:t>
                      </a:r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O" dirty="0" smtClean="0"/>
                        <a:t>Exigencia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1-5</a:t>
                      </a:r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O" dirty="0" smtClean="0"/>
                        <a:t>Seguimiento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1-5</a:t>
                      </a:r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O" dirty="0" smtClean="0"/>
                        <a:t>Evaluación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1-5</a:t>
                      </a:r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Total: </a:t>
                      </a:r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34801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iseno\Desktop\plantilla-2-ufps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CO" dirty="0" smtClean="0"/>
          </a:p>
          <a:p>
            <a:endParaRPr lang="es-CO" dirty="0"/>
          </a:p>
        </p:txBody>
      </p:sp>
      <p:cxnSp>
        <p:nvCxnSpPr>
          <p:cNvPr id="5" name="4 Conector recto"/>
          <p:cNvCxnSpPr/>
          <p:nvPr/>
        </p:nvCxnSpPr>
        <p:spPr>
          <a:xfrm>
            <a:off x="981944" y="1200151"/>
            <a:ext cx="7704856" cy="0"/>
          </a:xfrm>
          <a:prstGeom prst="line">
            <a:avLst/>
          </a:prstGeom>
          <a:ln w="76200">
            <a:solidFill>
              <a:schemeClr val="tx2">
                <a:lumMod val="75000"/>
              </a:schemeClr>
            </a:solidFill>
          </a:ln>
          <a:effectLst>
            <a:glow rad="127000">
              <a:schemeClr val="accent5">
                <a:lumMod val="75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ángulo 3"/>
          <p:cNvSpPr/>
          <p:nvPr/>
        </p:nvSpPr>
        <p:spPr>
          <a:xfrm>
            <a:off x="1403648" y="1851670"/>
            <a:ext cx="61206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endParaRPr lang="es-MX" sz="1600" b="1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4 Conector recto"/>
          <p:cNvCxnSpPr/>
          <p:nvPr/>
        </p:nvCxnSpPr>
        <p:spPr>
          <a:xfrm>
            <a:off x="899592" y="4155926"/>
            <a:ext cx="7704856" cy="0"/>
          </a:xfrm>
          <a:prstGeom prst="line">
            <a:avLst/>
          </a:prstGeom>
          <a:ln w="76200">
            <a:solidFill>
              <a:schemeClr val="tx2">
                <a:lumMod val="75000"/>
              </a:schemeClr>
            </a:solidFill>
          </a:ln>
          <a:effectLst>
            <a:glow rad="127000">
              <a:schemeClr val="accent5">
                <a:lumMod val="75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3341565"/>
              </p:ext>
            </p:extLst>
          </p:nvPr>
        </p:nvGraphicFramePr>
        <p:xfrm>
          <a:off x="1187624" y="1491630"/>
          <a:ext cx="6096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CO" dirty="0" smtClean="0"/>
                        <a:t>Rol del</a:t>
                      </a:r>
                      <a:r>
                        <a:rPr lang="es-CO" baseline="0" dirty="0" smtClean="0"/>
                        <a:t> Docente 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O" dirty="0" smtClean="0"/>
                        <a:t>Orientador Líder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18-20</a:t>
                      </a:r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O" dirty="0" smtClean="0"/>
                        <a:t>Orientador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16-17</a:t>
                      </a:r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O" dirty="0" smtClean="0"/>
                        <a:t>Colaborador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12-15</a:t>
                      </a:r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O" dirty="0" smtClean="0"/>
                        <a:t>Sensibilizador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-12</a:t>
                      </a:r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91707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iseno\Desktop\plantilla-2-ufp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8990" t="30729" r="13306" b="13604"/>
          <a:stretch/>
        </p:blipFill>
        <p:spPr>
          <a:xfrm>
            <a:off x="611560" y="1131590"/>
            <a:ext cx="8223808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1136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iseno\Desktop\plantilla-2-ufp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843558"/>
            <a:ext cx="8229600" cy="375106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CO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EVALUACIÓN EXTERNA</a:t>
            </a:r>
          </a:p>
          <a:p>
            <a:pPr marL="0" indent="0" algn="ctr">
              <a:buNone/>
            </a:pPr>
            <a:endParaRPr lang="es-ES" b="1" dirty="0" smtClean="0">
              <a:solidFill>
                <a:schemeClr val="tx2">
                  <a:lumMod val="60000"/>
                  <a:lumOff val="40000"/>
                </a:schemeClr>
              </a:solidFill>
              <a:cs typeface="Aharoni" panose="02010803020104030203" pitchFamily="2" charset="-79"/>
            </a:endParaRP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623294049"/>
              </p:ext>
            </p:extLst>
          </p:nvPr>
        </p:nvGraphicFramePr>
        <p:xfrm>
          <a:off x="2627784" y="1635646"/>
          <a:ext cx="3888432" cy="2608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5 Recortar rectángulo de esquina diagonal"/>
          <p:cNvSpPr/>
          <p:nvPr/>
        </p:nvSpPr>
        <p:spPr>
          <a:xfrm>
            <a:off x="621627" y="2031690"/>
            <a:ext cx="2057400" cy="1080120"/>
          </a:xfrm>
          <a:prstGeom prst="snip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COMPETENCIAS GENÉRICAS</a:t>
            </a:r>
            <a:endParaRPr lang="es-CO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6 Llamada ovalada"/>
          <p:cNvSpPr/>
          <p:nvPr/>
        </p:nvSpPr>
        <p:spPr>
          <a:xfrm>
            <a:off x="6094512" y="1890998"/>
            <a:ext cx="2016224" cy="1656184"/>
          </a:xfrm>
          <a:prstGeom prst="wedgeEllipse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PRUEBAS SABER TYT Y SABER PRO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734785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iseno\Desktop\plantilla-2-ufp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771550"/>
            <a:ext cx="8229600" cy="3823073"/>
          </a:xfrm>
        </p:spPr>
        <p:txBody>
          <a:bodyPr/>
          <a:lstStyle/>
          <a:p>
            <a:pPr marL="0" indent="0" algn="ctr">
              <a:buNone/>
            </a:pPr>
            <a:r>
              <a:rPr lang="es-E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EVALUACIÓN E INTEGRACIÓN DE LAS COMPETENCIAS GENÉRICAS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4225" y="2571750"/>
            <a:ext cx="2495550" cy="18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2681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iseno\Desktop\plantilla-2-ufp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843558"/>
            <a:ext cx="8229600" cy="375106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CO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EVALUACIÓN INTERNA</a:t>
            </a:r>
          </a:p>
          <a:p>
            <a:pPr marL="0" indent="0" algn="ctr">
              <a:buNone/>
            </a:pPr>
            <a:endParaRPr lang="es-ES" b="1" dirty="0" smtClean="0">
              <a:solidFill>
                <a:schemeClr val="tx2">
                  <a:lumMod val="60000"/>
                  <a:lumOff val="40000"/>
                </a:schemeClr>
              </a:solidFill>
              <a:cs typeface="Aharoni" panose="02010803020104030203" pitchFamily="2" charset="-79"/>
            </a:endParaRP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623294049"/>
              </p:ext>
            </p:extLst>
          </p:nvPr>
        </p:nvGraphicFramePr>
        <p:xfrm>
          <a:off x="2627784" y="1635646"/>
          <a:ext cx="3888432" cy="2608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5 Recortar rectángulo de esquina diagonal"/>
          <p:cNvSpPr/>
          <p:nvPr/>
        </p:nvSpPr>
        <p:spPr>
          <a:xfrm>
            <a:off x="323528" y="2179030"/>
            <a:ext cx="2820173" cy="1080120"/>
          </a:xfrm>
          <a:prstGeom prst="snip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¿¿¿COMPETENCIAS GENÉRICAS??? </a:t>
            </a:r>
            <a:endParaRPr lang="es-CO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6 Llamada ovalada"/>
          <p:cNvSpPr/>
          <p:nvPr/>
        </p:nvSpPr>
        <p:spPr>
          <a:xfrm>
            <a:off x="6094512" y="1635646"/>
            <a:ext cx="2365920" cy="1911536"/>
          </a:xfrm>
          <a:prstGeom prst="wedgeEllipse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 smtClean="0"/>
              <a:t>???????</a:t>
            </a:r>
            <a:endParaRPr lang="es-CO" b="1" dirty="0"/>
          </a:p>
        </p:txBody>
      </p:sp>
    </p:spTree>
    <p:extLst>
      <p:ext uri="{BB962C8B-B14F-4D97-AF65-F5344CB8AC3E}">
        <p14:creationId xmlns:p14="http://schemas.microsoft.com/office/powerpoint/2010/main" val="17575357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iseno\Desktop\plantilla-2-ufp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lipse 3"/>
          <p:cNvSpPr/>
          <p:nvPr/>
        </p:nvSpPr>
        <p:spPr>
          <a:xfrm>
            <a:off x="25888" y="1887674"/>
            <a:ext cx="2304256" cy="136815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Mecanismos de evaluación</a:t>
            </a:r>
            <a:endParaRPr lang="en-US" dirty="0"/>
          </a:p>
        </p:txBody>
      </p:sp>
      <p:sp>
        <p:nvSpPr>
          <p:cNvPr id="5" name="Rectángulo redondeado 4"/>
          <p:cNvSpPr/>
          <p:nvPr/>
        </p:nvSpPr>
        <p:spPr>
          <a:xfrm>
            <a:off x="2968768" y="915566"/>
            <a:ext cx="2160240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 smtClean="0"/>
              <a:t>ANÁLISIS</a:t>
            </a:r>
            <a:endParaRPr lang="en-US" sz="2400" dirty="0"/>
          </a:p>
        </p:txBody>
      </p:sp>
      <p:sp>
        <p:nvSpPr>
          <p:cNvPr id="7" name="Marcador de contenido 6"/>
          <p:cNvSpPr>
            <a:spLocks noGrp="1"/>
          </p:cNvSpPr>
          <p:nvPr>
            <p:ph idx="1"/>
          </p:nvPr>
        </p:nvSpPr>
        <p:spPr>
          <a:xfrm>
            <a:off x="2968768" y="1887674"/>
            <a:ext cx="2160240" cy="7798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s-MX" sz="2400" dirty="0" smtClean="0"/>
              <a:t>MEDICIÓN</a:t>
            </a:r>
            <a:endParaRPr lang="en-US" sz="2400" dirty="0"/>
          </a:p>
        </p:txBody>
      </p:sp>
      <p:sp>
        <p:nvSpPr>
          <p:cNvPr id="10" name="Marcador de contenido 6"/>
          <p:cNvSpPr txBox="1">
            <a:spLocks/>
          </p:cNvSpPr>
          <p:nvPr/>
        </p:nvSpPr>
        <p:spPr>
          <a:xfrm>
            <a:off x="2627784" y="2950357"/>
            <a:ext cx="2827368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MX" sz="2400" dirty="0" smtClean="0"/>
              <a:t>MEJORAR DESEMPEÑO DOCENTES Y ESTUDIANTES</a:t>
            </a:r>
            <a:endParaRPr lang="en-US" sz="2400" dirty="0"/>
          </a:p>
        </p:txBody>
      </p:sp>
      <p:sp>
        <p:nvSpPr>
          <p:cNvPr id="9" name="Flecha derecha 8"/>
          <p:cNvSpPr/>
          <p:nvPr/>
        </p:nvSpPr>
        <p:spPr>
          <a:xfrm>
            <a:off x="5408312" y="1995686"/>
            <a:ext cx="1728192" cy="7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uadroTexto 10"/>
          <p:cNvSpPr txBox="1"/>
          <p:nvPr/>
        </p:nvSpPr>
        <p:spPr>
          <a:xfrm>
            <a:off x="7357840" y="2202418"/>
            <a:ext cx="1786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 smtClean="0">
                <a:solidFill>
                  <a:srgbClr val="FF0000"/>
                </a:solidFill>
              </a:rPr>
              <a:t>¿CÓMO?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3594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iseno\Desktop\plantilla-2-ufp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/>
          <a:srcRect l="8286" t="28774" r="14032" b="15959"/>
          <a:stretch/>
        </p:blipFill>
        <p:spPr>
          <a:xfrm>
            <a:off x="0" y="1163989"/>
            <a:ext cx="9020583" cy="3146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4803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iseno\Desktop\plantilla-2-ufp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/>
          <a:srcRect l="9267" t="29995" r="13220" b="16056"/>
          <a:stretch/>
        </p:blipFill>
        <p:spPr>
          <a:xfrm>
            <a:off x="251520" y="915566"/>
            <a:ext cx="8464941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6009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iseno\Desktop\plantilla-2-ufp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lipse 1"/>
          <p:cNvSpPr/>
          <p:nvPr/>
        </p:nvSpPr>
        <p:spPr>
          <a:xfrm>
            <a:off x="-29035" y="991313"/>
            <a:ext cx="3394178" cy="29523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DESDE MI ROL DOCENTE Y EN MIS ASIGNATURAS EXPONGAMOS LA POSIBILIDAD DE INTEGRAR O CONTINUAR DESARROLLANDO</a:t>
            </a:r>
            <a:endParaRPr lang="en-US" dirty="0"/>
          </a:p>
        </p:txBody>
      </p:sp>
      <p:sp>
        <p:nvSpPr>
          <p:cNvPr id="4" name="Rectángulo redondeado 3"/>
          <p:cNvSpPr/>
          <p:nvPr/>
        </p:nvSpPr>
        <p:spPr>
          <a:xfrm>
            <a:off x="3491880" y="1059582"/>
            <a:ext cx="5256584" cy="3168352"/>
          </a:xfrm>
          <a:prstGeom prst="roundRect">
            <a:avLst>
              <a:gd name="adj" fmla="val 0"/>
            </a:avLst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5" name="Conector recto de flecha 4"/>
          <p:cNvCxnSpPr/>
          <p:nvPr/>
        </p:nvCxnSpPr>
        <p:spPr>
          <a:xfrm>
            <a:off x="6043988" y="1419622"/>
            <a:ext cx="0" cy="280831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CuadroTexto 8"/>
          <p:cNvSpPr txBox="1"/>
          <p:nvPr/>
        </p:nvSpPr>
        <p:spPr>
          <a:xfrm>
            <a:off x="4048545" y="1276199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C00000"/>
                </a:solidFill>
              </a:rPr>
              <a:t>ASIGNATURA</a:t>
            </a:r>
            <a:r>
              <a:rPr lang="es-ES" dirty="0" smtClean="0"/>
              <a:t> </a:t>
            </a:r>
            <a:endParaRPr lang="en-US" dirty="0"/>
          </a:p>
        </p:txBody>
      </p:sp>
      <p:sp>
        <p:nvSpPr>
          <p:cNvPr id="11" name="CuadroTexto 10"/>
          <p:cNvSpPr txBox="1"/>
          <p:nvPr/>
        </p:nvSpPr>
        <p:spPr>
          <a:xfrm>
            <a:off x="6038549" y="1276198"/>
            <a:ext cx="2565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</a:rPr>
              <a:t>Competencia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</a:rPr>
              <a:t>Genérica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5999711" y="1905094"/>
            <a:ext cx="303576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chemeClr val="accent2">
                    <a:lumMod val="75000"/>
                  </a:schemeClr>
                </a:solidFill>
              </a:rPr>
              <a:t>Lectura Crítica</a:t>
            </a:r>
          </a:p>
          <a:p>
            <a:r>
              <a:rPr lang="es-CO" b="1" dirty="0" smtClean="0">
                <a:solidFill>
                  <a:schemeClr val="accent2">
                    <a:lumMod val="75000"/>
                  </a:schemeClr>
                </a:solidFill>
              </a:rPr>
              <a:t>Competencias Ciudadanas</a:t>
            </a:r>
          </a:p>
          <a:p>
            <a:r>
              <a:rPr lang="es-CO" b="1" dirty="0" smtClean="0">
                <a:solidFill>
                  <a:schemeClr val="accent2">
                    <a:lumMod val="75000"/>
                  </a:schemeClr>
                </a:solidFill>
              </a:rPr>
              <a:t>Inglés</a:t>
            </a:r>
          </a:p>
          <a:p>
            <a:r>
              <a:rPr lang="es-CO" b="1" dirty="0" smtClean="0">
                <a:solidFill>
                  <a:schemeClr val="accent2">
                    <a:lumMod val="75000"/>
                  </a:schemeClr>
                </a:solidFill>
              </a:rPr>
              <a:t>Comunicación Escrita</a:t>
            </a:r>
          </a:p>
          <a:p>
            <a:r>
              <a:rPr lang="es-CO" b="1" dirty="0" smtClean="0">
                <a:solidFill>
                  <a:schemeClr val="accent2">
                    <a:lumMod val="75000"/>
                  </a:schemeClr>
                </a:solidFill>
              </a:rPr>
              <a:t>Razonamiento Cuantitativo</a:t>
            </a:r>
            <a:endParaRPr lang="es-CO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8122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iseno\Desktop\plantilla-2-ufp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970" y="0"/>
            <a:ext cx="925252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lipse 1"/>
          <p:cNvSpPr/>
          <p:nvPr/>
        </p:nvSpPr>
        <p:spPr>
          <a:xfrm>
            <a:off x="35496" y="1418481"/>
            <a:ext cx="2448272" cy="13692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Lectura </a:t>
            </a:r>
            <a:r>
              <a:rPr lang="en-US" sz="2800" dirty="0"/>
              <a:t>C</a:t>
            </a:r>
            <a:r>
              <a:rPr lang="en-US" sz="2800" dirty="0" smtClean="0"/>
              <a:t>rítica</a:t>
            </a:r>
            <a:endParaRPr lang="en-US" sz="2800" dirty="0"/>
          </a:p>
        </p:txBody>
      </p:sp>
      <p:sp>
        <p:nvSpPr>
          <p:cNvPr id="4" name="Rectángulo redondeado 3"/>
          <p:cNvSpPr/>
          <p:nvPr/>
        </p:nvSpPr>
        <p:spPr>
          <a:xfrm>
            <a:off x="3231913" y="914426"/>
            <a:ext cx="2222446" cy="68407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Ejercicio de lectura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5" name="4 Conector curvado"/>
          <p:cNvCxnSpPr/>
          <p:nvPr/>
        </p:nvCxnSpPr>
        <p:spPr>
          <a:xfrm flipV="1">
            <a:off x="1619672" y="1418481"/>
            <a:ext cx="1512168" cy="360040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ángulo redondeado 3"/>
          <p:cNvSpPr/>
          <p:nvPr/>
        </p:nvSpPr>
        <p:spPr>
          <a:xfrm>
            <a:off x="3238576" y="1995686"/>
            <a:ext cx="2222446" cy="68407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Evento evaluativo sobre el texto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9" name="8 Conector recto de flecha"/>
          <p:cNvCxnSpPr/>
          <p:nvPr/>
        </p:nvCxnSpPr>
        <p:spPr>
          <a:xfrm>
            <a:off x="4283968" y="1635646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ipse 1"/>
          <p:cNvSpPr/>
          <p:nvPr/>
        </p:nvSpPr>
        <p:spPr>
          <a:xfrm>
            <a:off x="0" y="3160130"/>
            <a:ext cx="2484271" cy="14278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Área o disciplina específica</a:t>
            </a:r>
            <a:endParaRPr lang="en-US" sz="2800" dirty="0"/>
          </a:p>
        </p:txBody>
      </p:sp>
      <p:cxnSp>
        <p:nvCxnSpPr>
          <p:cNvPr id="13" name="12 Conector recto de flecha"/>
          <p:cNvCxnSpPr/>
          <p:nvPr/>
        </p:nvCxnSpPr>
        <p:spPr>
          <a:xfrm flipV="1">
            <a:off x="1242135" y="2859782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Rectángulo"/>
          <p:cNvSpPr/>
          <p:nvPr/>
        </p:nvSpPr>
        <p:spPr>
          <a:xfrm>
            <a:off x="5580112" y="2733768"/>
            <a:ext cx="2232248" cy="4680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CO" sz="1000" dirty="0"/>
          </a:p>
          <a:p>
            <a:r>
              <a:rPr lang="es-CO" sz="1000" b="1" dirty="0" smtClean="0"/>
              <a:t>Identificar </a:t>
            </a:r>
            <a:r>
              <a:rPr lang="es-CO" sz="1000" b="1" dirty="0"/>
              <a:t>y entender los </a:t>
            </a:r>
            <a:r>
              <a:rPr lang="es-CO" sz="1000" b="1" dirty="0" smtClean="0"/>
              <a:t>contenidos locales </a:t>
            </a:r>
            <a:r>
              <a:rPr lang="es-CO" sz="1000" b="1" dirty="0"/>
              <a:t>que conforman un texto.</a:t>
            </a:r>
          </a:p>
          <a:p>
            <a:endParaRPr lang="es-CO" sz="1000" dirty="0"/>
          </a:p>
          <a:p>
            <a:endParaRPr lang="es-CO" sz="1000" dirty="0"/>
          </a:p>
        </p:txBody>
      </p:sp>
      <p:sp>
        <p:nvSpPr>
          <p:cNvPr id="16" name="15 Rectángulo"/>
          <p:cNvSpPr/>
          <p:nvPr/>
        </p:nvSpPr>
        <p:spPr>
          <a:xfrm>
            <a:off x="5603839" y="3363838"/>
            <a:ext cx="2232248" cy="4680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CO" sz="1000" dirty="0"/>
          </a:p>
          <a:p>
            <a:r>
              <a:rPr lang="es-CO" sz="1000" b="1" dirty="0"/>
              <a:t>Comprender cómo se articulan las partes de un texto para darle un sentido global</a:t>
            </a:r>
            <a:r>
              <a:rPr lang="es-CO" sz="1000" dirty="0"/>
              <a:t>.</a:t>
            </a:r>
          </a:p>
          <a:p>
            <a:endParaRPr lang="es-CO" sz="1000" dirty="0"/>
          </a:p>
        </p:txBody>
      </p:sp>
      <p:sp>
        <p:nvSpPr>
          <p:cNvPr id="17" name="16 Rectángulo"/>
          <p:cNvSpPr/>
          <p:nvPr/>
        </p:nvSpPr>
        <p:spPr>
          <a:xfrm>
            <a:off x="5591084" y="3984290"/>
            <a:ext cx="2232248" cy="4680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CO" sz="1000" dirty="0"/>
          </a:p>
          <a:p>
            <a:r>
              <a:rPr lang="es-CO" sz="1000" b="1" dirty="0"/>
              <a:t>Reflexionar a partir de un texto y evaluar su contenido</a:t>
            </a:r>
            <a:r>
              <a:rPr lang="es-CO" sz="1000" b="1" dirty="0" smtClean="0"/>
              <a:t>.</a:t>
            </a:r>
            <a:endParaRPr lang="es-CO" sz="1000" b="1" dirty="0"/>
          </a:p>
          <a:p>
            <a:endParaRPr lang="es-CO" sz="1000" dirty="0"/>
          </a:p>
        </p:txBody>
      </p:sp>
      <p:cxnSp>
        <p:nvCxnSpPr>
          <p:cNvPr id="21" name="20 Conector recto de flecha"/>
          <p:cNvCxnSpPr/>
          <p:nvPr/>
        </p:nvCxnSpPr>
        <p:spPr>
          <a:xfrm>
            <a:off x="4211960" y="2733768"/>
            <a:ext cx="1080120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64435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iseno\Desktop\plantilla-2-ufp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970" y="0"/>
            <a:ext cx="925252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lipse 1"/>
          <p:cNvSpPr/>
          <p:nvPr/>
        </p:nvSpPr>
        <p:spPr>
          <a:xfrm>
            <a:off x="35496" y="1418481"/>
            <a:ext cx="2448272" cy="13692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COMUNICACIÓN ESCRITA</a:t>
            </a:r>
            <a:endParaRPr lang="en-US" dirty="0"/>
          </a:p>
        </p:txBody>
      </p:sp>
      <p:sp>
        <p:nvSpPr>
          <p:cNvPr id="4" name="Rectángulo redondeado 3"/>
          <p:cNvSpPr/>
          <p:nvPr/>
        </p:nvSpPr>
        <p:spPr>
          <a:xfrm>
            <a:off x="3231913" y="914426"/>
            <a:ext cx="2222446" cy="68407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Ejercicio de </a:t>
            </a:r>
            <a:r>
              <a:rPr lang="en-US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escritura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5" name="4 Conector curvado"/>
          <p:cNvCxnSpPr/>
          <p:nvPr/>
        </p:nvCxnSpPr>
        <p:spPr>
          <a:xfrm flipV="1">
            <a:off x="1619672" y="1418481"/>
            <a:ext cx="1512168" cy="360040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ángulo redondeado 3"/>
          <p:cNvSpPr/>
          <p:nvPr/>
        </p:nvSpPr>
        <p:spPr>
          <a:xfrm>
            <a:off x="3238576" y="1995686"/>
            <a:ext cx="2222446" cy="68407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Evento CALIFICATIVO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9" name="8 Conector recto de flecha"/>
          <p:cNvCxnSpPr/>
          <p:nvPr/>
        </p:nvCxnSpPr>
        <p:spPr>
          <a:xfrm>
            <a:off x="4283968" y="1635646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ipse 1"/>
          <p:cNvSpPr/>
          <p:nvPr/>
        </p:nvSpPr>
        <p:spPr>
          <a:xfrm>
            <a:off x="0" y="3160130"/>
            <a:ext cx="2484271" cy="14278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Área o disciplina específica</a:t>
            </a:r>
            <a:endParaRPr lang="en-US" sz="2800" dirty="0"/>
          </a:p>
        </p:txBody>
      </p:sp>
      <p:cxnSp>
        <p:nvCxnSpPr>
          <p:cNvPr id="13" name="12 Conector recto de flecha"/>
          <p:cNvCxnSpPr/>
          <p:nvPr/>
        </p:nvCxnSpPr>
        <p:spPr>
          <a:xfrm flipV="1">
            <a:off x="1242135" y="2859782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Rectángulo"/>
          <p:cNvSpPr/>
          <p:nvPr/>
        </p:nvSpPr>
        <p:spPr>
          <a:xfrm>
            <a:off x="5580112" y="2733768"/>
            <a:ext cx="2232248" cy="4680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CO" sz="1000" dirty="0"/>
          </a:p>
          <a:p>
            <a:r>
              <a:rPr lang="es-CO" sz="1000" b="1" dirty="0"/>
              <a:t>P</a:t>
            </a:r>
            <a:r>
              <a:rPr lang="es-CO" sz="1000" b="1" dirty="0" smtClean="0"/>
              <a:t>LANTEAMIENTO</a:t>
            </a:r>
            <a:endParaRPr lang="es-CO" sz="1000" b="1" dirty="0"/>
          </a:p>
          <a:p>
            <a:endParaRPr lang="es-CO" sz="1000" dirty="0"/>
          </a:p>
          <a:p>
            <a:endParaRPr lang="es-CO" sz="1000" dirty="0"/>
          </a:p>
        </p:txBody>
      </p:sp>
      <p:sp>
        <p:nvSpPr>
          <p:cNvPr id="16" name="15 Rectángulo"/>
          <p:cNvSpPr/>
          <p:nvPr/>
        </p:nvSpPr>
        <p:spPr>
          <a:xfrm>
            <a:off x="5603839" y="3363838"/>
            <a:ext cx="2232248" cy="4680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CO" sz="1000" dirty="0"/>
          </a:p>
          <a:p>
            <a:r>
              <a:rPr lang="es-CO" sz="1000" b="1" dirty="0" smtClean="0"/>
              <a:t>ORGANIZACIÓN</a:t>
            </a:r>
            <a:endParaRPr lang="es-CO" sz="1000" dirty="0"/>
          </a:p>
          <a:p>
            <a:endParaRPr lang="es-CO" sz="1000" dirty="0"/>
          </a:p>
        </p:txBody>
      </p:sp>
      <p:sp>
        <p:nvSpPr>
          <p:cNvPr id="17" name="16 Rectángulo"/>
          <p:cNvSpPr/>
          <p:nvPr/>
        </p:nvSpPr>
        <p:spPr>
          <a:xfrm>
            <a:off x="5591084" y="3984290"/>
            <a:ext cx="2232248" cy="4680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CO" sz="1000" dirty="0"/>
          </a:p>
          <a:p>
            <a:r>
              <a:rPr lang="es-CO" sz="1000" b="1" dirty="0" smtClean="0"/>
              <a:t>FORMA DE EXPRESIÓN</a:t>
            </a:r>
            <a:endParaRPr lang="es-CO" sz="1000" dirty="0"/>
          </a:p>
        </p:txBody>
      </p:sp>
      <p:cxnSp>
        <p:nvCxnSpPr>
          <p:cNvPr id="21" name="20 Conector recto de flecha"/>
          <p:cNvCxnSpPr/>
          <p:nvPr/>
        </p:nvCxnSpPr>
        <p:spPr>
          <a:xfrm>
            <a:off x="4211960" y="2733768"/>
            <a:ext cx="1080120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6060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iseno\Desktop\plantilla-2-ufp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771550"/>
            <a:ext cx="8229600" cy="382307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ES" b="1" dirty="0" smtClean="0">
              <a:solidFill>
                <a:schemeClr val="tx2">
                  <a:lumMod val="60000"/>
                  <a:lumOff val="4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 indent="0">
              <a:buNone/>
            </a:pPr>
            <a:r>
              <a:rPr lang="es-E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OBJETIVO GENERAL:</a:t>
            </a:r>
          </a:p>
          <a:p>
            <a:pPr marL="0" indent="0">
              <a:buNone/>
            </a:pPr>
            <a:endParaRPr lang="es-ES" sz="2400" b="1" dirty="0" smtClean="0">
              <a:solidFill>
                <a:schemeClr val="accent2">
                  <a:lumMod val="60000"/>
                  <a:lumOff val="4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 indent="0">
              <a:buNone/>
            </a:pPr>
            <a:endParaRPr lang="es-ES" sz="2400" b="1" dirty="0">
              <a:solidFill>
                <a:schemeClr val="accent2">
                  <a:lumMod val="60000"/>
                  <a:lumOff val="4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 indent="0">
              <a:buNone/>
            </a:pPr>
            <a:r>
              <a:rPr lang="es-ES" sz="2400" b="1" dirty="0" smtClean="0">
                <a:solidFill>
                  <a:schemeClr val="accent5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Adaptar estrategias generales, metodológicas y académicas que permitan el desarrollo de las competencias genéricas de acuerdo al área específica o dimensión del conocimiento.</a:t>
            </a:r>
            <a:endParaRPr lang="es-ES" b="1" dirty="0" smtClean="0">
              <a:solidFill>
                <a:schemeClr val="accent5">
                  <a:lumMod val="7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2" y="1276350"/>
            <a:ext cx="3533775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26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iseno\Desktop\plantilla-2-ufp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771550"/>
            <a:ext cx="8229600" cy="3823073"/>
          </a:xfrm>
        </p:spPr>
        <p:txBody>
          <a:bodyPr/>
          <a:lstStyle/>
          <a:p>
            <a:pPr marL="0" indent="0">
              <a:buNone/>
            </a:pPr>
            <a:r>
              <a:rPr lang="es-E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EN NUESTRO TALLER:</a:t>
            </a:r>
          </a:p>
          <a:p>
            <a:pPr marL="0" indent="0">
              <a:buNone/>
            </a:pPr>
            <a:endParaRPr lang="es-ES" b="1" dirty="0" smtClean="0">
              <a:solidFill>
                <a:schemeClr val="tx2">
                  <a:lumMod val="60000"/>
                  <a:lumOff val="4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s-ES" sz="2000" b="1" dirty="0" smtClean="0">
                <a:solidFill>
                  <a:schemeClr val="accent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ESCUCHAMOS Y PARTICIPAMOS ACTIVAMENTE</a:t>
            </a:r>
          </a:p>
          <a:p>
            <a:r>
              <a:rPr lang="es-ES" sz="2000" b="1" dirty="0" smtClean="0">
                <a:solidFill>
                  <a:schemeClr val="accent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RESPETAMOS OPINIONES </a:t>
            </a:r>
          </a:p>
          <a:p>
            <a:r>
              <a:rPr lang="es-ES" sz="2000" b="1" dirty="0" smtClean="0">
                <a:solidFill>
                  <a:schemeClr val="accent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APORTAMOS DESDE LA EXPERIENCIA PERSONAL</a:t>
            </a:r>
          </a:p>
          <a:p>
            <a:r>
              <a:rPr lang="es-ES" sz="2000" b="1" dirty="0" smtClean="0">
                <a:solidFill>
                  <a:schemeClr val="accent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NOS ESFORZAMOS POR CUMPLIR LOS TIEMPOS</a:t>
            </a:r>
          </a:p>
          <a:p>
            <a:r>
              <a:rPr lang="es-ES" sz="2000" b="1" dirty="0" smtClean="0">
                <a:solidFill>
                  <a:schemeClr val="accent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NOS ESFORZAMOS POR CUMPLIR CON TODAS LAS ACTIVIDADES</a:t>
            </a:r>
          </a:p>
        </p:txBody>
      </p:sp>
      <p:cxnSp>
        <p:nvCxnSpPr>
          <p:cNvPr id="5" name="Conector recto 4"/>
          <p:cNvCxnSpPr/>
          <p:nvPr/>
        </p:nvCxnSpPr>
        <p:spPr>
          <a:xfrm flipV="1">
            <a:off x="323528" y="1563638"/>
            <a:ext cx="8363272" cy="72008"/>
          </a:xfrm>
          <a:prstGeom prst="line">
            <a:avLst/>
          </a:prstGeom>
          <a:ln w="76200"/>
          <a:effectLst>
            <a:innerShdw blurRad="114300">
              <a:prstClr val="black"/>
            </a:inn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09954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iseno\Desktop\plantilla-2-ufp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771550"/>
            <a:ext cx="8229600" cy="382307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  <a:cs typeface="Aharoni" panose="02010803020104030203" pitchFamily="2" charset="-79"/>
              </a:rPr>
              <a:t>AGENDA:</a:t>
            </a:r>
          </a:p>
          <a:p>
            <a:pPr marL="0" indent="0">
              <a:buNone/>
            </a:pPr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  <a:cs typeface="Aharoni" panose="02010803020104030203" pitchFamily="2" charset="-79"/>
              </a:rPr>
              <a:t>1. Saludo y bienvenida</a:t>
            </a:r>
          </a:p>
          <a:p>
            <a:pPr marL="0" indent="0">
              <a:buNone/>
            </a:pPr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  <a:cs typeface="Aharoni" panose="02010803020104030203" pitchFamily="2" charset="-79"/>
              </a:rPr>
              <a:t>2. Socialización resultados</a:t>
            </a:r>
          </a:p>
          <a:p>
            <a:pPr marL="0" indent="0">
              <a:buNone/>
            </a:pPr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  <a:cs typeface="Aharoni" panose="02010803020104030203" pitchFamily="2" charset="-79"/>
              </a:rPr>
              <a:t>3. Contexto</a:t>
            </a:r>
          </a:p>
          <a:p>
            <a:pPr marL="0" indent="0">
              <a:buNone/>
            </a:pPr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  <a:cs typeface="Aharoni" panose="02010803020104030203" pitchFamily="2" charset="-79"/>
              </a:rPr>
              <a:t>4. Break</a:t>
            </a:r>
          </a:p>
          <a:p>
            <a:pPr marL="0" indent="0">
              <a:buNone/>
            </a:pPr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  <a:cs typeface="Aharoni" panose="02010803020104030203" pitchFamily="2" charset="-79"/>
              </a:rPr>
              <a:t>5. Experiencias significativas e integración de competencias</a:t>
            </a:r>
            <a:endParaRPr lang="es-ES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s-ES" b="1" dirty="0" smtClean="0">
              <a:solidFill>
                <a:schemeClr val="tx2">
                  <a:lumMod val="60000"/>
                  <a:lumOff val="4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1 Rectángulo"/>
          <p:cNvSpPr/>
          <p:nvPr/>
        </p:nvSpPr>
        <p:spPr>
          <a:xfrm>
            <a:off x="971600" y="1927891"/>
            <a:ext cx="45642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Imagen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01" t="19284" r="56192" b="38568"/>
          <a:stretch>
            <a:fillRect/>
          </a:stretch>
        </p:blipFill>
        <p:spPr bwMode="auto">
          <a:xfrm>
            <a:off x="6688254" y="1563638"/>
            <a:ext cx="1666106" cy="1843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66195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iseno\Desktop\plantilla-2-ufp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b="1" dirty="0">
                <a:solidFill>
                  <a:schemeClr val="accent2">
                    <a:lumMod val="75000"/>
                  </a:schemeClr>
                </a:solidFill>
                <a:cs typeface="Aharoni" panose="02010803020104030203" pitchFamily="2" charset="-79"/>
              </a:rPr>
              <a:t>REFLEXIÓN INICIAL: </a:t>
            </a:r>
            <a:endParaRPr lang="es-ES" b="1" dirty="0" smtClean="0">
              <a:solidFill>
                <a:schemeClr val="accent2">
                  <a:lumMod val="75000"/>
                </a:schemeClr>
              </a:solidFill>
              <a:cs typeface="Aharoni" panose="02010803020104030203" pitchFamily="2" charset="-79"/>
            </a:endParaRPr>
          </a:p>
          <a:p>
            <a:pPr marL="0" indent="0">
              <a:buNone/>
            </a:pPr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  <a:cs typeface="Aharoni" panose="02010803020104030203" pitchFamily="2" charset="-79"/>
              </a:rPr>
              <a:t>  </a:t>
            </a:r>
            <a:endParaRPr lang="es-ES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s-ES" b="1" dirty="0" smtClean="0">
              <a:solidFill>
                <a:schemeClr val="tx2">
                  <a:lumMod val="60000"/>
                  <a:lumOff val="4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1 Rectángulo"/>
          <p:cNvSpPr/>
          <p:nvPr/>
        </p:nvSpPr>
        <p:spPr>
          <a:xfrm>
            <a:off x="755576" y="1881724"/>
            <a:ext cx="456426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 smtClean="0">
                <a:solidFill>
                  <a:schemeClr val="accent2">
                    <a:lumMod val="75000"/>
                  </a:schemeClr>
                </a:solidFill>
              </a:rPr>
              <a:t>Realicemos la siguiente encuesta: ¿Cuál es la competencia que obtuvo a nivel general el resultado más bajo en las pruebas de 2020?</a:t>
            </a:r>
            <a:endParaRPr lang="es-ES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Imagen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01" t="19284" r="56192" b="38568"/>
          <a:stretch>
            <a:fillRect/>
          </a:stretch>
        </p:blipFill>
        <p:spPr bwMode="auto">
          <a:xfrm>
            <a:off x="6334772" y="1563638"/>
            <a:ext cx="1666106" cy="1843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1 Rectángulo"/>
          <p:cNvSpPr/>
          <p:nvPr/>
        </p:nvSpPr>
        <p:spPr>
          <a:xfrm>
            <a:off x="755575" y="3081875"/>
            <a:ext cx="45642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088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iseno\Desktop\plantilla-2-ufp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CO" dirty="0" smtClean="0"/>
          </a:p>
          <a:p>
            <a:endParaRPr lang="es-CO" dirty="0"/>
          </a:p>
        </p:txBody>
      </p:sp>
      <p:cxnSp>
        <p:nvCxnSpPr>
          <p:cNvPr id="5" name="4 Conector recto"/>
          <p:cNvCxnSpPr/>
          <p:nvPr/>
        </p:nvCxnSpPr>
        <p:spPr>
          <a:xfrm>
            <a:off x="981944" y="1200151"/>
            <a:ext cx="7704856" cy="0"/>
          </a:xfrm>
          <a:prstGeom prst="line">
            <a:avLst/>
          </a:prstGeom>
          <a:ln w="76200">
            <a:solidFill>
              <a:schemeClr val="tx2">
                <a:lumMod val="75000"/>
              </a:schemeClr>
            </a:solidFill>
          </a:ln>
          <a:effectLst>
            <a:glow rad="127000">
              <a:schemeClr val="accent5">
                <a:lumMod val="75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ángulo 3"/>
          <p:cNvSpPr/>
          <p:nvPr/>
        </p:nvSpPr>
        <p:spPr>
          <a:xfrm>
            <a:off x="1038436" y="1837177"/>
            <a:ext cx="70671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SOCIALIZACIÓN RESULTADOS</a:t>
            </a:r>
            <a:endParaRPr lang="en-US" sz="4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494" y="127417"/>
            <a:ext cx="8229600" cy="3395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348" y="3449727"/>
            <a:ext cx="7967663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21661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iseno\Desktop\plantilla-2-ufp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CO" dirty="0" smtClean="0"/>
          </a:p>
          <a:p>
            <a:endParaRPr lang="es-CO" dirty="0"/>
          </a:p>
        </p:txBody>
      </p:sp>
      <p:cxnSp>
        <p:nvCxnSpPr>
          <p:cNvPr id="5" name="4 Conector recto"/>
          <p:cNvCxnSpPr/>
          <p:nvPr/>
        </p:nvCxnSpPr>
        <p:spPr>
          <a:xfrm>
            <a:off x="981944" y="1200151"/>
            <a:ext cx="7704856" cy="0"/>
          </a:xfrm>
          <a:prstGeom prst="line">
            <a:avLst/>
          </a:prstGeom>
          <a:ln w="76200">
            <a:solidFill>
              <a:schemeClr val="tx2">
                <a:lumMod val="75000"/>
              </a:schemeClr>
            </a:solidFill>
          </a:ln>
          <a:effectLst>
            <a:glow rad="127000">
              <a:schemeClr val="accent5">
                <a:lumMod val="75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ángulo 3"/>
          <p:cNvSpPr/>
          <p:nvPr/>
        </p:nvSpPr>
        <p:spPr>
          <a:xfrm>
            <a:off x="1038436" y="1837177"/>
            <a:ext cx="70671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000" b="1" dirty="0">
                <a:solidFill>
                  <a:schemeClr val="accent2">
                    <a:lumMod val="75000"/>
                  </a:schemeClr>
                </a:solidFill>
              </a:rPr>
              <a:t>Las competencias genéricas son importantes, porque perfeccionan la formación del profesional en formación y proporcionan una valoración más alta del trabajador al insertarse en el mundo laboral (Miró y Capó, 2010).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494" y="127417"/>
            <a:ext cx="8229600" cy="3395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348" y="3449727"/>
            <a:ext cx="7967663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87660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iseno\Desktop\plantilla-2-ufp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CO" dirty="0" smtClean="0"/>
          </a:p>
          <a:p>
            <a:endParaRPr lang="es-CO" dirty="0"/>
          </a:p>
        </p:txBody>
      </p:sp>
      <p:cxnSp>
        <p:nvCxnSpPr>
          <p:cNvPr id="5" name="4 Conector recto"/>
          <p:cNvCxnSpPr/>
          <p:nvPr/>
        </p:nvCxnSpPr>
        <p:spPr>
          <a:xfrm>
            <a:off x="981944" y="1200151"/>
            <a:ext cx="7704856" cy="0"/>
          </a:xfrm>
          <a:prstGeom prst="line">
            <a:avLst/>
          </a:prstGeom>
          <a:ln w="76200">
            <a:solidFill>
              <a:schemeClr val="tx2">
                <a:lumMod val="75000"/>
              </a:schemeClr>
            </a:solidFill>
          </a:ln>
          <a:effectLst>
            <a:glow rad="127000">
              <a:schemeClr val="accent5">
                <a:lumMod val="75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ángulo 3"/>
          <p:cNvSpPr/>
          <p:nvPr/>
        </p:nvSpPr>
        <p:spPr>
          <a:xfrm>
            <a:off x="1038436" y="1837177"/>
            <a:ext cx="706712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000" b="1" dirty="0">
                <a:solidFill>
                  <a:schemeClr val="accent2">
                    <a:lumMod val="75000"/>
                  </a:schemeClr>
                </a:solidFill>
              </a:rPr>
              <a:t>Ureña y Ureña (2016) describen la importancia de este conjunto de habilidades transversales, puesto que estas encarnan la autoridad sobre procesos y métodos para desarrollarse en la práctica, de la experiencia específicamente de las intersubjetividades, que es como se construye la realidad.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494" y="127417"/>
            <a:ext cx="8229600" cy="3395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348" y="3449727"/>
            <a:ext cx="7967663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14487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5122</TotalTime>
  <Words>674</Words>
  <Application>Microsoft Office PowerPoint</Application>
  <PresentationFormat>Presentación en pantalla (16:9)</PresentationFormat>
  <Paragraphs>137</Paragraphs>
  <Slides>26</Slides>
  <Notes>20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0" baseType="lpstr">
      <vt:lpstr>Aharoni</vt:lpstr>
      <vt:lpstr>Arial</vt:lpstr>
      <vt:lpstr>Calibri</vt:lpstr>
      <vt:lpstr>Tema de Office</vt:lpstr>
      <vt:lpstr>PROYECTO PARA LA MEJORA DE LOS RESULTADOS DE LAS PRUEBAS SABER PRO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diseno</dc:creator>
  <cp:lastModifiedBy>usuario</cp:lastModifiedBy>
  <cp:revision>85</cp:revision>
  <dcterms:created xsi:type="dcterms:W3CDTF">2018-08-13T21:41:40Z</dcterms:created>
  <dcterms:modified xsi:type="dcterms:W3CDTF">2021-09-05T15:17:08Z</dcterms:modified>
</cp:coreProperties>
</file>