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4" r:id="rId3"/>
    <p:sldId id="304" r:id="rId4"/>
    <p:sldId id="274" r:id="rId5"/>
    <p:sldId id="317" r:id="rId6"/>
    <p:sldId id="311" r:id="rId7"/>
    <p:sldId id="309" r:id="rId8"/>
    <p:sldId id="313" r:id="rId9"/>
    <p:sldId id="310" r:id="rId10"/>
    <p:sldId id="314" r:id="rId11"/>
    <p:sldId id="287" r:id="rId12"/>
    <p:sldId id="306" r:id="rId13"/>
    <p:sldId id="265" r:id="rId14"/>
    <p:sldId id="300" r:id="rId15"/>
    <p:sldId id="294" r:id="rId16"/>
    <p:sldId id="291" r:id="rId17"/>
    <p:sldId id="290" r:id="rId18"/>
    <p:sldId id="307" r:id="rId19"/>
    <p:sldId id="308" r:id="rId20"/>
    <p:sldId id="295" r:id="rId21"/>
    <p:sldId id="276" r:id="rId22"/>
    <p:sldId id="285" r:id="rId23"/>
    <p:sldId id="315" r:id="rId24"/>
    <p:sldId id="299" r:id="rId25"/>
    <p:sldId id="316" r:id="rId26"/>
    <p:sldId id="277" r:id="rId27"/>
    <p:sldId id="296" r:id="rId28"/>
    <p:sldId id="284" r:id="rId29"/>
  </p:sldIdLst>
  <p:sldSz cx="9144000" cy="5143500" type="screen16x9"/>
  <p:notesSz cx="9144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7687" autoAdjust="0"/>
  </p:normalViewPr>
  <p:slideViewPr>
    <p:cSldViewPr>
      <p:cViewPr varScale="1">
        <p:scale>
          <a:sx n="107" d="100"/>
          <a:sy n="107" d="100"/>
        </p:scale>
        <p:origin x="366"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F5BF9-23A0-4204-826B-78112621ADEE}"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s-CO"/>
        </a:p>
      </dgm:t>
    </dgm:pt>
    <dgm:pt modelId="{E1783F8B-5BF9-4219-919A-0C5D0618ABA0}">
      <dgm:prSet phldrT="[Texto]"/>
      <dgm:spPr/>
      <dgm:t>
        <a:bodyPr/>
        <a:lstStyle/>
        <a:p>
          <a:r>
            <a:rPr lang="es-CO" dirty="0"/>
            <a:t>PROCESO ACADÉMICO</a:t>
          </a:r>
        </a:p>
      </dgm:t>
    </dgm:pt>
    <dgm:pt modelId="{4F9BE6B3-6554-45EA-A1B9-9B9B203F73EE}" type="parTrans" cxnId="{9A297FD6-364A-478A-A22B-17FA9EFCB231}">
      <dgm:prSet/>
      <dgm:spPr/>
      <dgm:t>
        <a:bodyPr/>
        <a:lstStyle/>
        <a:p>
          <a:endParaRPr lang="es-CO"/>
        </a:p>
      </dgm:t>
    </dgm:pt>
    <dgm:pt modelId="{E22C9526-3B8D-44DA-A0D2-F934894C28E0}" type="sibTrans" cxnId="{9A297FD6-364A-478A-A22B-17FA9EFCB231}">
      <dgm:prSet/>
      <dgm:spPr/>
      <dgm:t>
        <a:bodyPr/>
        <a:lstStyle/>
        <a:p>
          <a:endParaRPr lang="es-CO"/>
        </a:p>
      </dgm:t>
    </dgm:pt>
    <dgm:pt modelId="{400DB8A4-450A-4CD5-81DB-B16DAD6878E3}" type="pres">
      <dgm:prSet presAssocID="{9F8F5BF9-23A0-4204-826B-78112621ADEE}" presName="Name0" presStyleCnt="0">
        <dgm:presLayoutVars>
          <dgm:chPref val="3"/>
          <dgm:dir/>
          <dgm:animLvl val="lvl"/>
          <dgm:resizeHandles/>
        </dgm:presLayoutVars>
      </dgm:prSet>
      <dgm:spPr/>
    </dgm:pt>
    <dgm:pt modelId="{935ACA82-B75C-4632-B3D0-6B7FD60A7A3C}" type="pres">
      <dgm:prSet presAssocID="{E1783F8B-5BF9-4219-919A-0C5D0618ABA0}" presName="horFlow" presStyleCnt="0"/>
      <dgm:spPr/>
    </dgm:pt>
    <dgm:pt modelId="{CD026642-C362-46FC-8BEF-4113688ADBCE}" type="pres">
      <dgm:prSet presAssocID="{E1783F8B-5BF9-4219-919A-0C5D0618ABA0}" presName="bigChev" presStyleLbl="node1" presStyleIdx="0" presStyleCnt="1" custScaleX="55556" custScaleY="54541" custLinFactNeighborX="13906" custLinFactNeighborY="-6873"/>
      <dgm:spPr/>
    </dgm:pt>
  </dgm:ptLst>
  <dgm:cxnLst>
    <dgm:cxn modelId="{41FF1466-F581-4BFB-B5FE-B99B4624EFB2}" type="presOf" srcId="{E1783F8B-5BF9-4219-919A-0C5D0618ABA0}" destId="{CD026642-C362-46FC-8BEF-4113688ADBCE}" srcOrd="0" destOrd="0" presId="urn:microsoft.com/office/officeart/2005/8/layout/lProcess3"/>
    <dgm:cxn modelId="{C3FCDECB-9BAF-4F5F-A74B-F37765C304E4}" type="presOf" srcId="{9F8F5BF9-23A0-4204-826B-78112621ADEE}" destId="{400DB8A4-450A-4CD5-81DB-B16DAD6878E3}" srcOrd="0" destOrd="0" presId="urn:microsoft.com/office/officeart/2005/8/layout/lProcess3"/>
    <dgm:cxn modelId="{9A297FD6-364A-478A-A22B-17FA9EFCB231}" srcId="{9F8F5BF9-23A0-4204-826B-78112621ADEE}" destId="{E1783F8B-5BF9-4219-919A-0C5D0618ABA0}" srcOrd="0" destOrd="0" parTransId="{4F9BE6B3-6554-45EA-A1B9-9B9B203F73EE}" sibTransId="{E22C9526-3B8D-44DA-A0D2-F934894C28E0}"/>
    <dgm:cxn modelId="{ACDF1B87-8501-48DA-A8D2-3157883C2335}" type="presParOf" srcId="{400DB8A4-450A-4CD5-81DB-B16DAD6878E3}" destId="{935ACA82-B75C-4632-B3D0-6B7FD60A7A3C}" srcOrd="0" destOrd="0" presId="urn:microsoft.com/office/officeart/2005/8/layout/lProcess3"/>
    <dgm:cxn modelId="{26EC6E4C-0FC0-4045-B0F8-236BA79E78AC}" type="presParOf" srcId="{935ACA82-B75C-4632-B3D0-6B7FD60A7A3C}" destId="{CD026642-C362-46FC-8BEF-4113688ADBCE}"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8F5BF9-23A0-4204-826B-78112621ADEE}"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s-CO"/>
        </a:p>
      </dgm:t>
    </dgm:pt>
    <dgm:pt modelId="{E1783F8B-5BF9-4219-919A-0C5D0618ABA0}">
      <dgm:prSet phldrT="[Texto]"/>
      <dgm:spPr/>
      <dgm:t>
        <a:bodyPr/>
        <a:lstStyle/>
        <a:p>
          <a:r>
            <a:rPr lang="es-CO" dirty="0"/>
            <a:t>DESARROLLO DEL PROCESO</a:t>
          </a:r>
        </a:p>
      </dgm:t>
    </dgm:pt>
    <dgm:pt modelId="{4F9BE6B3-6554-45EA-A1B9-9B9B203F73EE}" type="parTrans" cxnId="{9A297FD6-364A-478A-A22B-17FA9EFCB231}">
      <dgm:prSet/>
      <dgm:spPr/>
      <dgm:t>
        <a:bodyPr/>
        <a:lstStyle/>
        <a:p>
          <a:endParaRPr lang="es-CO"/>
        </a:p>
      </dgm:t>
    </dgm:pt>
    <dgm:pt modelId="{E22C9526-3B8D-44DA-A0D2-F934894C28E0}" type="sibTrans" cxnId="{9A297FD6-364A-478A-A22B-17FA9EFCB231}">
      <dgm:prSet/>
      <dgm:spPr/>
      <dgm:t>
        <a:bodyPr/>
        <a:lstStyle/>
        <a:p>
          <a:endParaRPr lang="es-CO"/>
        </a:p>
      </dgm:t>
    </dgm:pt>
    <dgm:pt modelId="{400DB8A4-450A-4CD5-81DB-B16DAD6878E3}" type="pres">
      <dgm:prSet presAssocID="{9F8F5BF9-23A0-4204-826B-78112621ADEE}" presName="Name0" presStyleCnt="0">
        <dgm:presLayoutVars>
          <dgm:chPref val="3"/>
          <dgm:dir/>
          <dgm:animLvl val="lvl"/>
          <dgm:resizeHandles/>
        </dgm:presLayoutVars>
      </dgm:prSet>
      <dgm:spPr/>
    </dgm:pt>
    <dgm:pt modelId="{935ACA82-B75C-4632-B3D0-6B7FD60A7A3C}" type="pres">
      <dgm:prSet presAssocID="{E1783F8B-5BF9-4219-919A-0C5D0618ABA0}" presName="horFlow" presStyleCnt="0"/>
      <dgm:spPr/>
    </dgm:pt>
    <dgm:pt modelId="{CD026642-C362-46FC-8BEF-4113688ADBCE}" type="pres">
      <dgm:prSet presAssocID="{E1783F8B-5BF9-4219-919A-0C5D0618ABA0}" presName="bigChev" presStyleLbl="node1" presStyleIdx="0" presStyleCnt="1" custScaleX="55556" custScaleY="54541" custLinFactNeighborX="19234" custLinFactNeighborY="4620"/>
      <dgm:spPr/>
    </dgm:pt>
  </dgm:ptLst>
  <dgm:cxnLst>
    <dgm:cxn modelId="{ABDFD04B-186C-40E3-8298-F936BD6FDCB3}" type="presOf" srcId="{9F8F5BF9-23A0-4204-826B-78112621ADEE}" destId="{400DB8A4-450A-4CD5-81DB-B16DAD6878E3}" srcOrd="0" destOrd="0" presId="urn:microsoft.com/office/officeart/2005/8/layout/lProcess3"/>
    <dgm:cxn modelId="{9A297FD6-364A-478A-A22B-17FA9EFCB231}" srcId="{9F8F5BF9-23A0-4204-826B-78112621ADEE}" destId="{E1783F8B-5BF9-4219-919A-0C5D0618ABA0}" srcOrd="0" destOrd="0" parTransId="{4F9BE6B3-6554-45EA-A1B9-9B9B203F73EE}" sibTransId="{E22C9526-3B8D-44DA-A0D2-F934894C28E0}"/>
    <dgm:cxn modelId="{378730ED-715F-4C95-A337-A2D35E37611E}" type="presOf" srcId="{E1783F8B-5BF9-4219-919A-0C5D0618ABA0}" destId="{CD026642-C362-46FC-8BEF-4113688ADBCE}" srcOrd="0" destOrd="0" presId="urn:microsoft.com/office/officeart/2005/8/layout/lProcess3"/>
    <dgm:cxn modelId="{8B7D1F6F-8720-44CE-A3D5-F52BAB21AE6D}" type="presParOf" srcId="{400DB8A4-450A-4CD5-81DB-B16DAD6878E3}" destId="{935ACA82-B75C-4632-B3D0-6B7FD60A7A3C}" srcOrd="0" destOrd="0" presId="urn:microsoft.com/office/officeart/2005/8/layout/lProcess3"/>
    <dgm:cxn modelId="{BED2FB5F-5352-47DF-BBE2-CB85BF440B15}" type="presParOf" srcId="{935ACA82-B75C-4632-B3D0-6B7FD60A7A3C}" destId="{CD026642-C362-46FC-8BEF-4113688ADBCE}"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26642-C362-46FC-8BEF-4113688ADBCE}">
      <dsp:nvSpPr>
        <dsp:cNvPr id="0" name=""/>
        <dsp:cNvSpPr/>
      </dsp:nvSpPr>
      <dsp:spPr>
        <a:xfrm>
          <a:off x="1404812" y="772973"/>
          <a:ext cx="2160257" cy="84831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s-CO" sz="1900" kern="1200" dirty="0"/>
            <a:t>PROCESO ACADÉMICO</a:t>
          </a:r>
        </a:p>
      </dsp:txBody>
      <dsp:txXfrm>
        <a:off x="1828970" y="772973"/>
        <a:ext cx="1311942" cy="848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26642-C362-46FC-8BEF-4113688ADBCE}">
      <dsp:nvSpPr>
        <dsp:cNvPr id="0" name=""/>
        <dsp:cNvSpPr/>
      </dsp:nvSpPr>
      <dsp:spPr>
        <a:xfrm>
          <a:off x="1611988" y="951732"/>
          <a:ext cx="2160257" cy="84831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CO" sz="1800" kern="1200" dirty="0"/>
            <a:t>DESARROLLO DEL PROCESO</a:t>
          </a:r>
        </a:p>
      </dsp:txBody>
      <dsp:txXfrm>
        <a:off x="2036146" y="951732"/>
        <a:ext cx="1311942" cy="84831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CE17A63-AA23-47A9-95F1-85FA924EA8EA}" type="datetimeFigureOut">
              <a:rPr lang="es-CO" smtClean="0"/>
              <a:t>23/03/2023</a:t>
            </a:fld>
            <a:endParaRPr lang="es-CO"/>
          </a:p>
        </p:txBody>
      </p:sp>
      <p:sp>
        <p:nvSpPr>
          <p:cNvPr id="4" name="3 Marcador de imagen de diapositiva"/>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05ABBCEB-B046-4A29-A29C-FC78CD372580}" type="slidenum">
              <a:rPr lang="es-CO" smtClean="0"/>
              <a:t>‹Nº›</a:t>
            </a:fld>
            <a:endParaRPr lang="es-CO"/>
          </a:p>
        </p:txBody>
      </p:sp>
    </p:spTree>
    <p:extLst>
      <p:ext uri="{BB962C8B-B14F-4D97-AF65-F5344CB8AC3E}">
        <p14:creationId xmlns:p14="http://schemas.microsoft.com/office/powerpoint/2010/main" val="412221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4</a:t>
            </a:fld>
            <a:endParaRPr lang="es-CO"/>
          </a:p>
        </p:txBody>
      </p:sp>
    </p:spTree>
    <p:extLst>
      <p:ext uri="{BB962C8B-B14F-4D97-AF65-F5344CB8AC3E}">
        <p14:creationId xmlns:p14="http://schemas.microsoft.com/office/powerpoint/2010/main" val="26251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13</a:t>
            </a:fld>
            <a:endParaRPr lang="es-CO"/>
          </a:p>
        </p:txBody>
      </p:sp>
    </p:spTree>
    <p:extLst>
      <p:ext uri="{BB962C8B-B14F-4D97-AF65-F5344CB8AC3E}">
        <p14:creationId xmlns:p14="http://schemas.microsoft.com/office/powerpoint/2010/main" val="81688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14</a:t>
            </a:fld>
            <a:endParaRPr lang="es-CO"/>
          </a:p>
        </p:txBody>
      </p:sp>
    </p:spTree>
    <p:extLst>
      <p:ext uri="{BB962C8B-B14F-4D97-AF65-F5344CB8AC3E}">
        <p14:creationId xmlns:p14="http://schemas.microsoft.com/office/powerpoint/2010/main" val="377942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15</a:t>
            </a:fld>
            <a:endParaRPr lang="es-CO"/>
          </a:p>
        </p:txBody>
      </p:sp>
    </p:spTree>
    <p:extLst>
      <p:ext uri="{BB962C8B-B14F-4D97-AF65-F5344CB8AC3E}">
        <p14:creationId xmlns:p14="http://schemas.microsoft.com/office/powerpoint/2010/main" val="193451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En 2009 la Ley 1324 estableció “parámetros y criterios para organizar el sistema de evaluación de resultados de la calidad de la educación, […] normas para el fomento de una cultura de la evaluación, en procura de facilitar la inspección y vigilancia del Estado” y la transformación del ICFES”. En virtud de esta ley, el ICFES se convirtió en una empresa social del Estado, de carácter oficial, que ofrece servicios de evaluación de la educación en todos sus niveles y se ocupa de los exámenes de Estado. En particular, el ICFES debe cumplir con la siguiente tarea: “[…] Desarrollar la fundamentación teórica, diseñar, elaborar y aplicar instrumentos de evaluación de la calidad de la educación, dirigidos a los estudiantes de los niveles de educación básica, media y superior, de acuerdo con las orientaciones que para el efecto defina el Ministerio de Educación Nacional. […]” (Artículo 12). Es preciso señalar que es el MEN, y no el ICFES, quien establece los propósitos y efectos de las evaluaciones, y determina qué es aquello que debe ser evaluado. El ICFES cumple con la función técnica de diseñar, aplicar y analizar las evaluaciones siguiendo las orientaciones del MEN. </a:t>
            </a:r>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16</a:t>
            </a:fld>
            <a:endParaRPr lang="es-CO"/>
          </a:p>
        </p:txBody>
      </p:sp>
    </p:spTree>
    <p:extLst>
      <p:ext uri="{BB962C8B-B14F-4D97-AF65-F5344CB8AC3E}">
        <p14:creationId xmlns:p14="http://schemas.microsoft.com/office/powerpoint/2010/main" val="2510153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En primer lugar, los exámenes estandarizados no pretenden ser la medida absoluta de la calidad de la educación, y no reemplazan la evaluación interna que llevan a cabo las instituciones. Por un lado, dadas las restricciones derivadas del carácter estandarizado de los exámenes externos, relacionadas con su formato y el procesamiento de los resultados, la evaluación interna es un complemento necesario de la evaluación externa realizada por el ICFES. Por otro lado, independientemente de que se apliquen o no exámenes estandarizados, la evaluación interna constituye un elemento esencial de la formación educativa.</a:t>
            </a:r>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17</a:t>
            </a:fld>
            <a:endParaRPr lang="es-CO"/>
          </a:p>
        </p:txBody>
      </p:sp>
    </p:spTree>
    <p:extLst>
      <p:ext uri="{BB962C8B-B14F-4D97-AF65-F5344CB8AC3E}">
        <p14:creationId xmlns:p14="http://schemas.microsoft.com/office/powerpoint/2010/main" val="2633818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En primer lugar, los exámenes estandarizados no pretenden ser la medida absoluta de la calidad de la educación, y no reemplazan la evaluación interna que llevan a cabo las instituciones. Por un lado, dadas las restricciones derivadas del carácter estandarizado de los exámenes externos, relacionadas con su formato y el procesamiento de los resultados, la evaluación interna es un complemento necesario de la evaluación externa realizada por el ICFES. Por otro lado, independientemente de que se apliquen o no exámenes estandarizados, la evaluación interna constituye un elemento esencial de la formación educativa.</a:t>
            </a:r>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18</a:t>
            </a:fld>
            <a:endParaRPr lang="es-CO"/>
          </a:p>
        </p:txBody>
      </p:sp>
    </p:spTree>
    <p:extLst>
      <p:ext uri="{BB962C8B-B14F-4D97-AF65-F5344CB8AC3E}">
        <p14:creationId xmlns:p14="http://schemas.microsoft.com/office/powerpoint/2010/main" val="2633818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19</a:t>
            </a:fld>
            <a:endParaRPr lang="es-CO"/>
          </a:p>
        </p:txBody>
      </p:sp>
    </p:spTree>
    <p:extLst>
      <p:ext uri="{BB962C8B-B14F-4D97-AF65-F5344CB8AC3E}">
        <p14:creationId xmlns:p14="http://schemas.microsoft.com/office/powerpoint/2010/main" val="81688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20</a:t>
            </a:fld>
            <a:endParaRPr lang="es-CO"/>
          </a:p>
        </p:txBody>
      </p:sp>
    </p:spTree>
    <p:extLst>
      <p:ext uri="{BB962C8B-B14F-4D97-AF65-F5344CB8AC3E}">
        <p14:creationId xmlns:p14="http://schemas.microsoft.com/office/powerpoint/2010/main" val="265059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21</a:t>
            </a:fld>
            <a:endParaRPr lang="es-CO"/>
          </a:p>
        </p:txBody>
      </p:sp>
    </p:spTree>
    <p:extLst>
      <p:ext uri="{BB962C8B-B14F-4D97-AF65-F5344CB8AC3E}">
        <p14:creationId xmlns:p14="http://schemas.microsoft.com/office/powerpoint/2010/main" val="3165954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TRABAJO COLABORATIVO ARTICULADO</a:t>
            </a:r>
            <a:r>
              <a:rPr lang="es-CO" baseline="0" dirty="0"/>
              <a:t> Y MANCOMUNADO SIEMPRE HA GENERADO RESULTADOS</a:t>
            </a:r>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22</a:t>
            </a:fld>
            <a:endParaRPr lang="es-CO"/>
          </a:p>
        </p:txBody>
      </p:sp>
    </p:spTree>
    <p:extLst>
      <p:ext uri="{BB962C8B-B14F-4D97-AF65-F5344CB8AC3E}">
        <p14:creationId xmlns:p14="http://schemas.microsoft.com/office/powerpoint/2010/main" val="109024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5</a:t>
            </a:fld>
            <a:endParaRPr lang="es-CO"/>
          </a:p>
        </p:txBody>
      </p:sp>
    </p:spTree>
    <p:extLst>
      <p:ext uri="{BB962C8B-B14F-4D97-AF65-F5344CB8AC3E}">
        <p14:creationId xmlns:p14="http://schemas.microsoft.com/office/powerpoint/2010/main" val="2958260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En primer lugar, los exámenes estandarizados no pretenden ser la medida absoluta de la calidad de la educación, y no reemplazan la evaluación interna que llevan a cabo las instituciones. Por un lado, dadas las restricciones derivadas del carácter estandarizado de los exámenes externos, relacionadas con su formato y el procesamiento de los resultados, la evaluación interna es un complemento necesario de la evaluación externa realizada por el ICFES. Por otro lado, independientemente de que se apliquen o no exámenes estandarizados, la evaluación interna constituye un elemento esencial de la formación educativa.</a:t>
            </a:r>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23</a:t>
            </a:fld>
            <a:endParaRPr lang="es-CO"/>
          </a:p>
        </p:txBody>
      </p:sp>
    </p:spTree>
    <p:extLst>
      <p:ext uri="{BB962C8B-B14F-4D97-AF65-F5344CB8AC3E}">
        <p14:creationId xmlns:p14="http://schemas.microsoft.com/office/powerpoint/2010/main" val="2633818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El decreto 1330 al parecer busca ser más profundo en relación a como se plantea el  plan de</a:t>
            </a:r>
            <a:r>
              <a:rPr lang="es-CO" baseline="0" dirty="0"/>
              <a:t> mejora respecto a resultados de aprendizaje.</a:t>
            </a:r>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24</a:t>
            </a:fld>
            <a:endParaRPr lang="es-CO"/>
          </a:p>
        </p:txBody>
      </p:sp>
    </p:spTree>
    <p:extLst>
      <p:ext uri="{BB962C8B-B14F-4D97-AF65-F5344CB8AC3E}">
        <p14:creationId xmlns:p14="http://schemas.microsoft.com/office/powerpoint/2010/main" val="2899160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En primer lugar, los exámenes estandarizados no pretenden ser la medida absoluta de la calidad de la educación, y no reemplazan la evaluación interna que llevan a cabo las instituciones. Por un lado, dadas las restricciones derivadas del carácter estandarizado de los exámenes externos, relacionadas con su formato y el procesamiento de los resultados, la evaluación interna es un complemento necesario de la evaluación externa realizada por el ICFES. Por otro lado, independientemente de que se apliquen o no exámenes estandarizados, la evaluación interna constituye un elemento esencial de la formación educativa.</a:t>
            </a:r>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25</a:t>
            </a:fld>
            <a:endParaRPr lang="es-CO"/>
          </a:p>
        </p:txBody>
      </p:sp>
    </p:spTree>
    <p:extLst>
      <p:ext uri="{BB962C8B-B14F-4D97-AF65-F5344CB8AC3E}">
        <p14:creationId xmlns:p14="http://schemas.microsoft.com/office/powerpoint/2010/main" val="2633818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26</a:t>
            </a:fld>
            <a:endParaRPr lang="es-CO"/>
          </a:p>
        </p:txBody>
      </p:sp>
    </p:spTree>
    <p:extLst>
      <p:ext uri="{BB962C8B-B14F-4D97-AF65-F5344CB8AC3E}">
        <p14:creationId xmlns:p14="http://schemas.microsoft.com/office/powerpoint/2010/main" val="79105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El decreto 1330 al parecer busca ser más profundo en relación a como se plantea el  plan de</a:t>
            </a:r>
            <a:r>
              <a:rPr lang="es-CO" baseline="0" dirty="0"/>
              <a:t> mejora respecto a resultados de aprendizaje.</a:t>
            </a:r>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27</a:t>
            </a:fld>
            <a:endParaRPr lang="es-CO"/>
          </a:p>
        </p:txBody>
      </p:sp>
    </p:spTree>
    <p:extLst>
      <p:ext uri="{BB962C8B-B14F-4D97-AF65-F5344CB8AC3E}">
        <p14:creationId xmlns:p14="http://schemas.microsoft.com/office/powerpoint/2010/main" val="3653117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TRABAJO COLABORATIVO ARTICULADO</a:t>
            </a:r>
            <a:r>
              <a:rPr lang="es-CO" baseline="0" dirty="0"/>
              <a:t> Y MANCOMUNADO SIEMPRE HA GENERADO RESULTADOS</a:t>
            </a:r>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28</a:t>
            </a:fld>
            <a:endParaRPr lang="es-CO"/>
          </a:p>
        </p:txBody>
      </p:sp>
    </p:spTree>
    <p:extLst>
      <p:ext uri="{BB962C8B-B14F-4D97-AF65-F5344CB8AC3E}">
        <p14:creationId xmlns:p14="http://schemas.microsoft.com/office/powerpoint/2010/main" val="198135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6</a:t>
            </a:fld>
            <a:endParaRPr lang="es-CO"/>
          </a:p>
        </p:txBody>
      </p:sp>
    </p:spTree>
    <p:extLst>
      <p:ext uri="{BB962C8B-B14F-4D97-AF65-F5344CB8AC3E}">
        <p14:creationId xmlns:p14="http://schemas.microsoft.com/office/powerpoint/2010/main" val="26251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7</a:t>
            </a:fld>
            <a:endParaRPr lang="es-CO"/>
          </a:p>
        </p:txBody>
      </p:sp>
    </p:spTree>
    <p:extLst>
      <p:ext uri="{BB962C8B-B14F-4D97-AF65-F5344CB8AC3E}">
        <p14:creationId xmlns:p14="http://schemas.microsoft.com/office/powerpoint/2010/main" val="26251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8</a:t>
            </a:fld>
            <a:endParaRPr lang="es-CO"/>
          </a:p>
        </p:txBody>
      </p:sp>
    </p:spTree>
    <p:extLst>
      <p:ext uri="{BB962C8B-B14F-4D97-AF65-F5344CB8AC3E}">
        <p14:creationId xmlns:p14="http://schemas.microsoft.com/office/powerpoint/2010/main" val="26251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9</a:t>
            </a:fld>
            <a:endParaRPr lang="es-CO"/>
          </a:p>
        </p:txBody>
      </p:sp>
    </p:spTree>
    <p:extLst>
      <p:ext uri="{BB962C8B-B14F-4D97-AF65-F5344CB8AC3E}">
        <p14:creationId xmlns:p14="http://schemas.microsoft.com/office/powerpoint/2010/main" val="26251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10</a:t>
            </a:fld>
            <a:endParaRPr lang="es-CO"/>
          </a:p>
        </p:txBody>
      </p:sp>
    </p:spTree>
    <p:extLst>
      <p:ext uri="{BB962C8B-B14F-4D97-AF65-F5344CB8AC3E}">
        <p14:creationId xmlns:p14="http://schemas.microsoft.com/office/powerpoint/2010/main" val="26251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11</a:t>
            </a:fld>
            <a:endParaRPr lang="es-CO"/>
          </a:p>
        </p:txBody>
      </p:sp>
    </p:spTree>
    <p:extLst>
      <p:ext uri="{BB962C8B-B14F-4D97-AF65-F5344CB8AC3E}">
        <p14:creationId xmlns:p14="http://schemas.microsoft.com/office/powerpoint/2010/main" val="75052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05ABBCEB-B046-4A29-A29C-FC78CD372580}" type="slidenum">
              <a:rPr lang="es-CO" smtClean="0"/>
              <a:t>12</a:t>
            </a:fld>
            <a:endParaRPr lang="es-CO"/>
          </a:p>
        </p:txBody>
      </p:sp>
    </p:spTree>
    <p:extLst>
      <p:ext uri="{BB962C8B-B14F-4D97-AF65-F5344CB8AC3E}">
        <p14:creationId xmlns:p14="http://schemas.microsoft.com/office/powerpoint/2010/main" val="51533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2705153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141916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7075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418547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251529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527675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375085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27787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211945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577426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5C9A28A-ED86-4CC3-9662-970610774B1B}" type="datetimeFigureOut">
              <a:rPr lang="es-ES" smtClean="0"/>
              <a:t>23/03/2023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948935F-CB01-4C7B-82C4-5660CC5914E5}" type="slidenum">
              <a:rPr lang="es-ES" smtClean="0"/>
              <a:t>‹Nº›</a:t>
            </a:fld>
            <a:endParaRPr lang="es-ES"/>
          </a:p>
        </p:txBody>
      </p:sp>
    </p:spTree>
    <p:extLst>
      <p:ext uri="{BB962C8B-B14F-4D97-AF65-F5344CB8AC3E}">
        <p14:creationId xmlns:p14="http://schemas.microsoft.com/office/powerpoint/2010/main" val="246185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5C9A28A-ED86-4CC3-9662-970610774B1B}" type="datetimeFigureOut">
              <a:rPr lang="es-ES" smtClean="0"/>
              <a:t>23/03/2023</a:t>
            </a:fld>
            <a:endParaRPr lang="es-ES"/>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948935F-CB01-4C7B-82C4-5660CC5914E5}" type="slidenum">
              <a:rPr lang="es-ES" smtClean="0"/>
              <a:t>‹Nº›</a:t>
            </a:fld>
            <a:endParaRPr lang="es-ES"/>
          </a:p>
        </p:txBody>
      </p:sp>
    </p:spTree>
    <p:extLst>
      <p:ext uri="{BB962C8B-B14F-4D97-AF65-F5344CB8AC3E}">
        <p14:creationId xmlns:p14="http://schemas.microsoft.com/office/powerpoint/2010/main" val="2852805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iseno\Desktop\plantilla-1-uf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179512" y="1945047"/>
            <a:ext cx="7772400" cy="1102519"/>
          </a:xfrm>
        </p:spPr>
        <p:txBody>
          <a:bodyPr>
            <a:normAutofit fontScale="90000"/>
          </a:bodyPr>
          <a:lstStyle/>
          <a:p>
            <a:pPr algn="l"/>
            <a:r>
              <a:rPr lang="es-ES" sz="3200" b="1" dirty="0">
                <a:solidFill>
                  <a:schemeClr val="tx2">
                    <a:lumMod val="60000"/>
                    <a:lumOff val="40000"/>
                  </a:schemeClr>
                </a:solidFill>
                <a:latin typeface="Aharoni" panose="02010803020104030203" pitchFamily="2" charset="-79"/>
                <a:cs typeface="Aharoni" panose="02010803020104030203" pitchFamily="2" charset="-79"/>
              </a:rPr>
              <a:t>PROYECTO PARA LA MEJORA DE LOS RESULTADOS DE LAS PRUEBAS SABER PRO</a:t>
            </a:r>
          </a:p>
        </p:txBody>
      </p:sp>
      <p:sp>
        <p:nvSpPr>
          <p:cNvPr id="3" name="2 Subtítulo"/>
          <p:cNvSpPr>
            <a:spLocks noGrp="1"/>
          </p:cNvSpPr>
          <p:nvPr>
            <p:ph type="subTitle" idx="1"/>
          </p:nvPr>
        </p:nvSpPr>
        <p:spPr>
          <a:xfrm>
            <a:off x="1371600" y="3678163"/>
            <a:ext cx="6400800" cy="1314450"/>
          </a:xfrm>
        </p:spPr>
        <p:txBody>
          <a:bodyPr>
            <a:normAutofit/>
          </a:bodyPr>
          <a:lstStyle/>
          <a:p>
            <a:r>
              <a:rPr lang="es-ES" b="1" dirty="0">
                <a:solidFill>
                  <a:srgbClr val="C00000"/>
                </a:solidFill>
                <a:latin typeface="Aharoni" panose="02010803020104030203" pitchFamily="2" charset="-79"/>
                <a:cs typeface="Aharoni" panose="02010803020104030203" pitchFamily="2" charset="-79"/>
              </a:rPr>
              <a:t>UNIVERSIDAD FRANCISCO DE PAULA SANTANDER</a:t>
            </a:r>
          </a:p>
          <a:p>
            <a:pPr marL="0" indent="0">
              <a:buNone/>
            </a:pPr>
            <a:endParaRPr lang="es-ES" b="1" dirty="0">
              <a:solidFill>
                <a:schemeClr val="tx2">
                  <a:lumMod val="60000"/>
                  <a:lumOff val="40000"/>
                </a:schemeClr>
              </a:solidFill>
              <a:latin typeface="Aharoni" panose="02010803020104030203" pitchFamily="2" charset="-79"/>
              <a:cs typeface="Aharoni" panose="02010803020104030203" pitchFamily="2" charset="-79"/>
            </a:endParaRPr>
          </a:p>
        </p:txBody>
      </p:sp>
      <p:cxnSp>
        <p:nvCxnSpPr>
          <p:cNvPr id="5" name="Conector recto 4"/>
          <p:cNvCxnSpPr/>
          <p:nvPr/>
        </p:nvCxnSpPr>
        <p:spPr>
          <a:xfrm>
            <a:off x="323528" y="3507854"/>
            <a:ext cx="8136904" cy="0"/>
          </a:xfrm>
          <a:prstGeom prst="line">
            <a:avLst/>
          </a:prstGeom>
          <a:ln w="76200">
            <a:solidFill>
              <a:schemeClr val="accent5">
                <a:lumMod val="60000"/>
                <a:lumOff val="40000"/>
              </a:schemeClr>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172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endParaRPr lang="es-CO" dirty="0"/>
          </a:p>
        </p:txBody>
      </p:sp>
      <p:cxnSp>
        <p:nvCxnSpPr>
          <p:cNvPr id="5" name="4 Conector recto"/>
          <p:cNvCxnSpPr/>
          <p:nvPr/>
        </p:nvCxnSpPr>
        <p:spPr>
          <a:xfrm>
            <a:off x="981944" y="1200151"/>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1511759" y="2044271"/>
            <a:ext cx="6645224" cy="954107"/>
          </a:xfrm>
          <a:prstGeom prst="rect">
            <a:avLst/>
          </a:prstGeom>
        </p:spPr>
        <p:txBody>
          <a:bodyPr wrap="square">
            <a:spAutoFit/>
          </a:bodyPr>
          <a:lstStyle/>
          <a:p>
            <a:pPr algn="ctr"/>
            <a:r>
              <a:rPr lang="en-US" sz="2800" b="1" i="1" dirty="0">
                <a:solidFill>
                  <a:schemeClr val="tx2">
                    <a:lumMod val="60000"/>
                    <a:lumOff val="40000"/>
                  </a:schemeClr>
                </a:solidFill>
              </a:rPr>
              <a:t>¿ En dónde nos encontramos en relación a este proceso?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540" y="3867893"/>
            <a:ext cx="79676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05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endParaRPr lang="es-CO" dirty="0"/>
          </a:p>
        </p:txBody>
      </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661" t="25092" r="9823" b="8166"/>
          <a:stretch/>
        </p:blipFill>
        <p:spPr bwMode="auto">
          <a:xfrm>
            <a:off x="1691679" y="755324"/>
            <a:ext cx="6077535" cy="38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54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endParaRPr lang="es-CO" dirty="0"/>
          </a:p>
        </p:txBody>
      </p:sp>
      <p:cxnSp>
        <p:nvCxnSpPr>
          <p:cNvPr id="5" name="4 Conector recto"/>
          <p:cNvCxnSpPr/>
          <p:nvPr/>
        </p:nvCxnSpPr>
        <p:spPr>
          <a:xfrm>
            <a:off x="981944" y="915566"/>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cxnSp>
        <p:nvCxnSpPr>
          <p:cNvPr id="6" name="4 Conector recto"/>
          <p:cNvCxnSpPr/>
          <p:nvPr/>
        </p:nvCxnSpPr>
        <p:spPr>
          <a:xfrm>
            <a:off x="981944" y="4587974"/>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449" t="21359" r="8468" b="13376"/>
          <a:stretch/>
        </p:blipFill>
        <p:spPr bwMode="auto">
          <a:xfrm>
            <a:off x="1830829" y="1089670"/>
            <a:ext cx="5693499" cy="336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436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7" y="5147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0" y="843558"/>
            <a:ext cx="8229600" cy="3751065"/>
          </a:xfrm>
        </p:spPr>
        <p:txBody>
          <a:bodyPr>
            <a:normAutofit/>
          </a:bodyPr>
          <a:lstStyle/>
          <a:p>
            <a:pPr marL="0" indent="0" algn="ctr">
              <a:buNone/>
            </a:pPr>
            <a:r>
              <a:rPr lang="es-CO" b="1" dirty="0">
                <a:solidFill>
                  <a:schemeClr val="tx2">
                    <a:lumMod val="60000"/>
                    <a:lumOff val="40000"/>
                  </a:schemeClr>
                </a:solidFill>
              </a:rPr>
              <a:t>LO QUE IMPLICA EL PROCESO …</a:t>
            </a:r>
          </a:p>
          <a:p>
            <a:pPr marL="0" indent="0" algn="ctr">
              <a:buNone/>
            </a:pPr>
            <a:endParaRPr lang="es-ES" b="1" dirty="0">
              <a:solidFill>
                <a:schemeClr val="tx2">
                  <a:lumMod val="60000"/>
                  <a:lumOff val="40000"/>
                </a:schemeClr>
              </a:solidFill>
              <a:cs typeface="Aharoni" panose="02010803020104030203" pitchFamily="2" charset="-79"/>
            </a:endParaRPr>
          </a:p>
        </p:txBody>
      </p:sp>
      <p:graphicFrame>
        <p:nvGraphicFramePr>
          <p:cNvPr id="3" name="2 Diagrama"/>
          <p:cNvGraphicFramePr/>
          <p:nvPr>
            <p:extLst>
              <p:ext uri="{D42A27DB-BD31-4B8C-83A1-F6EECF244321}">
                <p14:modId xmlns:p14="http://schemas.microsoft.com/office/powerpoint/2010/main" val="1139625219"/>
              </p:ext>
            </p:extLst>
          </p:nvPr>
        </p:nvGraphicFramePr>
        <p:xfrm>
          <a:off x="1835696" y="1491630"/>
          <a:ext cx="3888432" cy="2608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ortar rectángulo de esquina diagonal"/>
          <p:cNvSpPr/>
          <p:nvPr/>
        </p:nvSpPr>
        <p:spPr>
          <a:xfrm>
            <a:off x="1115616" y="2083160"/>
            <a:ext cx="1440160" cy="108012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ln w="18000">
                  <a:solidFill>
                    <a:schemeClr val="accent2">
                      <a:satMod val="140000"/>
                    </a:schemeClr>
                  </a:solidFill>
                  <a:prstDash val="solid"/>
                  <a:miter lim="800000"/>
                </a:ln>
                <a:noFill/>
                <a:effectLst>
                  <a:outerShdw blurRad="25500" dist="23000" dir="7020000" algn="tl">
                    <a:srgbClr val="000000">
                      <a:alpha val="50000"/>
                    </a:srgbClr>
                  </a:outerShdw>
                </a:effectLst>
              </a:rPr>
              <a:t>SABER</a:t>
            </a:r>
          </a:p>
        </p:txBody>
      </p:sp>
      <p:sp>
        <p:nvSpPr>
          <p:cNvPr id="8" name="7 Recortar rectángulo de esquina diagonal"/>
          <p:cNvSpPr/>
          <p:nvPr/>
        </p:nvSpPr>
        <p:spPr>
          <a:xfrm>
            <a:off x="6228184" y="1869672"/>
            <a:ext cx="2232248" cy="1638182"/>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INCIDENCIA ACADÉMICA EN EL APORTE RELATIVO Y EL VALOR AGREGADO</a:t>
            </a:r>
          </a:p>
        </p:txBody>
      </p:sp>
    </p:spTree>
    <p:extLst>
      <p:ext uri="{BB962C8B-B14F-4D97-AF65-F5344CB8AC3E}">
        <p14:creationId xmlns:p14="http://schemas.microsoft.com/office/powerpoint/2010/main" val="115574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Marcador de contenido 2"/>
          <p:cNvPicPr>
            <a:picLocks noGrp="1" noChangeAspect="1"/>
          </p:cNvPicPr>
          <p:nvPr>
            <p:ph idx="1"/>
          </p:nvPr>
        </p:nvPicPr>
        <p:blipFill rotWithShape="1">
          <a:blip r:embed="rId4"/>
          <a:srcRect l="14994" t="17074" r="14994" b="23521"/>
          <a:stretch/>
        </p:blipFill>
        <p:spPr>
          <a:xfrm>
            <a:off x="683568" y="771550"/>
            <a:ext cx="5904656" cy="3757509"/>
          </a:xfrm>
          <a:prstGeom prst="rect">
            <a:avLst/>
          </a:prstGeom>
        </p:spPr>
      </p:pic>
      <p:sp>
        <p:nvSpPr>
          <p:cNvPr id="4" name="CuadroTexto 3"/>
          <p:cNvSpPr txBox="1"/>
          <p:nvPr/>
        </p:nvSpPr>
        <p:spPr>
          <a:xfrm>
            <a:off x="6444208" y="4011910"/>
            <a:ext cx="1208344" cy="369332"/>
          </a:xfrm>
          <a:prstGeom prst="rect">
            <a:avLst/>
          </a:prstGeom>
          <a:noFill/>
        </p:spPr>
        <p:txBody>
          <a:bodyPr wrap="none" rtlCol="0">
            <a:spAutoFit/>
          </a:bodyPr>
          <a:lstStyle/>
          <a:p>
            <a:r>
              <a:rPr lang="es-MX" dirty="0"/>
              <a:t>ICFES 2019</a:t>
            </a:r>
            <a:endParaRPr lang="en-US" dirty="0"/>
          </a:p>
        </p:txBody>
      </p:sp>
    </p:spTree>
    <p:extLst>
      <p:ext uri="{BB962C8B-B14F-4D97-AF65-F5344CB8AC3E}">
        <p14:creationId xmlns:p14="http://schemas.microsoft.com/office/powerpoint/2010/main" val="126126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pPr marL="0" indent="0">
              <a:buNone/>
            </a:pPr>
            <a:endParaRPr lang="es-CO" dirty="0"/>
          </a:p>
        </p:txBody>
      </p:sp>
      <p:sp>
        <p:nvSpPr>
          <p:cNvPr id="4" name="Rectángulo 3"/>
          <p:cNvSpPr/>
          <p:nvPr/>
        </p:nvSpPr>
        <p:spPr>
          <a:xfrm>
            <a:off x="457200" y="987574"/>
            <a:ext cx="7643192" cy="523220"/>
          </a:xfrm>
          <a:prstGeom prst="rect">
            <a:avLst/>
          </a:prstGeom>
        </p:spPr>
        <p:txBody>
          <a:bodyPr wrap="square">
            <a:spAutoFit/>
          </a:bodyPr>
          <a:lstStyle/>
          <a:p>
            <a:pPr algn="ctr"/>
            <a:r>
              <a:rPr lang="es-CO" sz="2800" b="1" dirty="0">
                <a:solidFill>
                  <a:srgbClr val="C00000"/>
                </a:solidFill>
              </a:rPr>
              <a:t>EVALUACIÓN EXTERNA VS EVALUACIÓN INTERNA</a:t>
            </a:r>
          </a:p>
        </p:txBody>
      </p:sp>
      <p:sp>
        <p:nvSpPr>
          <p:cNvPr id="5" name="4 CuadroTexto"/>
          <p:cNvSpPr txBox="1"/>
          <p:nvPr/>
        </p:nvSpPr>
        <p:spPr>
          <a:xfrm>
            <a:off x="3887926" y="2427733"/>
            <a:ext cx="3816424" cy="646331"/>
          </a:xfrm>
          <a:prstGeom prst="rect">
            <a:avLst/>
          </a:prstGeom>
          <a:noFill/>
        </p:spPr>
        <p:txBody>
          <a:bodyPr wrap="square" rtlCol="0">
            <a:spAutoFit/>
          </a:bodyPr>
          <a:lstStyle/>
          <a:p>
            <a:r>
              <a:rPr lang="es-ES" sz="3600" b="1" dirty="0">
                <a:solidFill>
                  <a:schemeClr val="tx2">
                    <a:lumMod val="60000"/>
                    <a:lumOff val="40000"/>
                  </a:schemeClr>
                </a:solidFill>
              </a:rPr>
              <a:t>VALOR AGREGADO</a:t>
            </a:r>
          </a:p>
        </p:txBody>
      </p:sp>
      <p:sp>
        <p:nvSpPr>
          <p:cNvPr id="6" name="Es igual a 5">
            <a:extLst>
              <a:ext uri="{FF2B5EF4-FFF2-40B4-BE49-F238E27FC236}">
                <a16:creationId xmlns:a16="http://schemas.microsoft.com/office/drawing/2014/main" id="{B0D60002-A0D4-FD47-2DE2-746AB121FF19}"/>
              </a:ext>
            </a:extLst>
          </p:cNvPr>
          <p:cNvSpPr/>
          <p:nvPr/>
        </p:nvSpPr>
        <p:spPr>
          <a:xfrm>
            <a:off x="1187624" y="2246843"/>
            <a:ext cx="2160240" cy="100811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2390745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pPr marL="0" indent="0">
              <a:buNone/>
            </a:pPr>
            <a:endParaRPr lang="es-CO" dirty="0"/>
          </a:p>
        </p:txBody>
      </p:sp>
      <p:cxnSp>
        <p:nvCxnSpPr>
          <p:cNvPr id="5" name="4 Conector recto"/>
          <p:cNvCxnSpPr/>
          <p:nvPr/>
        </p:nvCxnSpPr>
        <p:spPr>
          <a:xfrm>
            <a:off x="981944" y="1200151"/>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cxnSp>
        <p:nvCxnSpPr>
          <p:cNvPr id="6" name="4 Conector recto"/>
          <p:cNvCxnSpPr/>
          <p:nvPr/>
        </p:nvCxnSpPr>
        <p:spPr>
          <a:xfrm>
            <a:off x="981944" y="4371950"/>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899592" y="2400303"/>
            <a:ext cx="3395417" cy="584775"/>
          </a:xfrm>
          <a:prstGeom prst="rect">
            <a:avLst/>
          </a:prstGeom>
        </p:spPr>
        <p:txBody>
          <a:bodyPr wrap="none">
            <a:spAutoFit/>
          </a:bodyPr>
          <a:lstStyle/>
          <a:p>
            <a:r>
              <a:rPr lang="es-MX" sz="3200" b="1" dirty="0">
                <a:solidFill>
                  <a:srgbClr val="FF0000"/>
                </a:solidFill>
              </a:rPr>
              <a:t>VALOR AGREGADO</a:t>
            </a:r>
            <a:endParaRPr lang="en-US" sz="3200" b="1" dirty="0">
              <a:solidFill>
                <a:srgbClr val="FF0000"/>
              </a:solidFill>
            </a:endParaRPr>
          </a:p>
        </p:txBody>
      </p:sp>
      <p:sp>
        <p:nvSpPr>
          <p:cNvPr id="7" name="CuadroTexto 6"/>
          <p:cNvSpPr txBox="1"/>
          <p:nvPr/>
        </p:nvSpPr>
        <p:spPr>
          <a:xfrm>
            <a:off x="4558630" y="1815527"/>
            <a:ext cx="36004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O" b="1" dirty="0"/>
              <a:t>Una de las miradas posibles a la trayectoria educativa de un estudiante es la estimación del efecto que tiene su paso por la universidad sobre el desarrollo de sus competencias.</a:t>
            </a:r>
            <a:endParaRPr lang="en-US" b="1" dirty="0">
              <a:solidFill>
                <a:srgbClr val="FF0000"/>
              </a:solidFill>
            </a:endParaRPr>
          </a:p>
        </p:txBody>
      </p:sp>
    </p:spTree>
    <p:extLst>
      <p:ext uri="{BB962C8B-B14F-4D97-AF65-F5344CB8AC3E}">
        <p14:creationId xmlns:p14="http://schemas.microsoft.com/office/powerpoint/2010/main" val="1418884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899592" y="1347613"/>
            <a:ext cx="7787208" cy="3247009"/>
          </a:xfrm>
        </p:spPr>
        <p:txBody>
          <a:bodyPr/>
          <a:lstStyle/>
          <a:p>
            <a:pPr marL="0" indent="0">
              <a:buNone/>
            </a:pPr>
            <a:endParaRPr lang="es-CO" dirty="0"/>
          </a:p>
          <a:p>
            <a:pPr marL="0" indent="0">
              <a:buNone/>
            </a:pPr>
            <a:endParaRPr lang="es-CO" dirty="0"/>
          </a:p>
        </p:txBody>
      </p:sp>
      <p:cxnSp>
        <p:nvCxnSpPr>
          <p:cNvPr id="5" name="4 Conector recto"/>
          <p:cNvCxnSpPr/>
          <p:nvPr/>
        </p:nvCxnSpPr>
        <p:spPr>
          <a:xfrm>
            <a:off x="981944" y="1200151"/>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cxnSp>
        <p:nvCxnSpPr>
          <p:cNvPr id="6" name="4 Conector recto"/>
          <p:cNvCxnSpPr/>
          <p:nvPr/>
        </p:nvCxnSpPr>
        <p:spPr>
          <a:xfrm>
            <a:off x="981944" y="4371950"/>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1419164" y="1446287"/>
            <a:ext cx="6830416" cy="2395587"/>
          </a:xfrm>
          <a:prstGeom prst="rect">
            <a:avLst/>
          </a:prstGeom>
          <a:noFill/>
        </p:spPr>
        <p:txBody>
          <a:bodyPr wrap="square" rtlCol="0">
            <a:spAutoFit/>
          </a:bodyPr>
          <a:lstStyle/>
          <a:p>
            <a:pPr algn="just"/>
            <a:r>
              <a:rPr lang="es-CO" b="1" i="1" dirty="0">
                <a:solidFill>
                  <a:schemeClr val="tx2">
                    <a:lumMod val="60000"/>
                    <a:lumOff val="40000"/>
                  </a:schemeClr>
                </a:solidFill>
              </a:rPr>
              <a:t>Se calcula comparando los resultados en lectura crítica y razonamiento cuantitativo en la prueba de salida de la educación superior (Saber Pro), con el desempeño esperado a partir de las condiciones cognitivas preexistentes en el estudiante, evaluadas al culminar la educación secundaria (Saber 11). De esta forma, permite establecer la contribución de las instituciones y programas a los objetivos de aprendizaje considerados en estas dos competencias, una vez eliminada la influencia de otros factores, según el ICFES.</a:t>
            </a:r>
            <a:endParaRPr lang="es-ES" b="1" i="1" dirty="0">
              <a:solidFill>
                <a:schemeClr val="tx2">
                  <a:lumMod val="60000"/>
                  <a:lumOff val="40000"/>
                </a:schemeClr>
              </a:solidFill>
            </a:endParaRPr>
          </a:p>
        </p:txBody>
      </p:sp>
      <p:sp>
        <p:nvSpPr>
          <p:cNvPr id="4" name="3 CuadroTexto"/>
          <p:cNvSpPr txBox="1"/>
          <p:nvPr/>
        </p:nvSpPr>
        <p:spPr>
          <a:xfrm>
            <a:off x="3851920" y="3831952"/>
            <a:ext cx="5112568" cy="215444"/>
          </a:xfrm>
          <a:prstGeom prst="rect">
            <a:avLst/>
          </a:prstGeom>
          <a:noFill/>
        </p:spPr>
        <p:txBody>
          <a:bodyPr wrap="square" rtlCol="0">
            <a:spAutoFit/>
          </a:bodyPr>
          <a:lstStyle/>
          <a:p>
            <a:r>
              <a:rPr lang="es-ES" sz="800" dirty="0"/>
              <a:t>https://www.uninorte.edu.co/web/intellecta/que-es-el-valor-agregado-en-la-educacion-universitaria</a:t>
            </a:r>
          </a:p>
        </p:txBody>
      </p:sp>
    </p:spTree>
    <p:extLst>
      <p:ext uri="{BB962C8B-B14F-4D97-AF65-F5344CB8AC3E}">
        <p14:creationId xmlns:p14="http://schemas.microsoft.com/office/powerpoint/2010/main" val="214611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04"/>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899592" y="1347613"/>
            <a:ext cx="7787208" cy="3247009"/>
          </a:xfrm>
        </p:spPr>
        <p:txBody>
          <a:bodyPr/>
          <a:lstStyle/>
          <a:p>
            <a:pPr marL="0" indent="0">
              <a:buNone/>
            </a:pPr>
            <a:endParaRPr lang="es-CO" dirty="0"/>
          </a:p>
          <a:p>
            <a:pPr marL="0" indent="0">
              <a:buNone/>
            </a:pPr>
            <a:endParaRPr lang="es-CO" dirty="0"/>
          </a:p>
        </p:txBody>
      </p:sp>
      <p:cxnSp>
        <p:nvCxnSpPr>
          <p:cNvPr id="5" name="4 Conector recto"/>
          <p:cNvCxnSpPr/>
          <p:nvPr/>
        </p:nvCxnSpPr>
        <p:spPr>
          <a:xfrm>
            <a:off x="981944" y="1200151"/>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cxnSp>
        <p:nvCxnSpPr>
          <p:cNvPr id="6" name="4 Conector recto"/>
          <p:cNvCxnSpPr/>
          <p:nvPr/>
        </p:nvCxnSpPr>
        <p:spPr>
          <a:xfrm>
            <a:off x="981944" y="4371950"/>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1444824" y="1492086"/>
            <a:ext cx="6696744" cy="2308324"/>
          </a:xfrm>
          <a:prstGeom prst="rect">
            <a:avLst/>
          </a:prstGeom>
          <a:noFill/>
        </p:spPr>
        <p:txBody>
          <a:bodyPr wrap="square" rtlCol="0">
            <a:spAutoFit/>
          </a:bodyPr>
          <a:lstStyle/>
          <a:p>
            <a:pPr algn="just"/>
            <a:r>
              <a:rPr lang="es-CO" b="1" i="1" dirty="0">
                <a:solidFill>
                  <a:schemeClr val="tx2">
                    <a:lumMod val="60000"/>
                    <a:lumOff val="40000"/>
                  </a:schemeClr>
                </a:solidFill>
              </a:rPr>
              <a:t>Los resultados de las universidades en términos de su valor agregado revelan la necesidad de examinar los enfoques que a nivel de políticas públicas y estrategias institucionales se tienen sobre la calidad de la formación universitaria en Colombia. Sobre todo, a tener un especial cuidado en </a:t>
            </a:r>
            <a:r>
              <a:rPr lang="es-CO" b="1" i="1" dirty="0">
                <a:solidFill>
                  <a:srgbClr val="FF0000"/>
                </a:solidFill>
              </a:rPr>
              <a:t>no convertir el desempeño en la prueba Saber Pro en el único objetivo a perseguir por parte de las universidades o el criterio preponderante para la evaluación de programas y proyectos de los distintos niveles de Gobierno.</a:t>
            </a:r>
            <a:endParaRPr lang="es-ES" b="1" i="1" dirty="0">
              <a:solidFill>
                <a:srgbClr val="FF0000"/>
              </a:solidFill>
            </a:endParaRPr>
          </a:p>
        </p:txBody>
      </p:sp>
      <p:sp>
        <p:nvSpPr>
          <p:cNvPr id="4" name="3 CuadroTexto"/>
          <p:cNvSpPr txBox="1"/>
          <p:nvPr/>
        </p:nvSpPr>
        <p:spPr>
          <a:xfrm>
            <a:off x="3835499" y="3944883"/>
            <a:ext cx="5112568" cy="215444"/>
          </a:xfrm>
          <a:prstGeom prst="rect">
            <a:avLst/>
          </a:prstGeom>
          <a:noFill/>
        </p:spPr>
        <p:txBody>
          <a:bodyPr wrap="square" rtlCol="0">
            <a:spAutoFit/>
          </a:bodyPr>
          <a:lstStyle/>
          <a:p>
            <a:r>
              <a:rPr lang="es-ES" sz="800" dirty="0"/>
              <a:t>https://www.uninorte.edu.co/web/intellecta/que-es-el-valor-agregado-en-la-educacion-universitaria</a:t>
            </a:r>
          </a:p>
        </p:txBody>
      </p:sp>
    </p:spTree>
    <p:extLst>
      <p:ext uri="{BB962C8B-B14F-4D97-AF65-F5344CB8AC3E}">
        <p14:creationId xmlns:p14="http://schemas.microsoft.com/office/powerpoint/2010/main" val="186438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7" y="5147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0" y="843558"/>
            <a:ext cx="8229600" cy="3751065"/>
          </a:xfrm>
        </p:spPr>
        <p:txBody>
          <a:bodyPr>
            <a:normAutofit/>
          </a:bodyPr>
          <a:lstStyle/>
          <a:p>
            <a:pPr marL="0" indent="0" algn="ctr">
              <a:buNone/>
            </a:pPr>
            <a:r>
              <a:rPr lang="es-CO" b="1" dirty="0">
                <a:solidFill>
                  <a:schemeClr val="tx2">
                    <a:lumMod val="60000"/>
                    <a:lumOff val="40000"/>
                  </a:schemeClr>
                </a:solidFill>
              </a:rPr>
              <a:t>LO QUE IMPLICA EL PROCESO …</a:t>
            </a:r>
          </a:p>
          <a:p>
            <a:pPr marL="0" indent="0" algn="ctr">
              <a:buNone/>
            </a:pPr>
            <a:endParaRPr lang="es-ES" b="1" dirty="0">
              <a:solidFill>
                <a:schemeClr val="tx2">
                  <a:lumMod val="60000"/>
                  <a:lumOff val="40000"/>
                </a:schemeClr>
              </a:solidFill>
              <a:cs typeface="Aharoni" panose="02010803020104030203" pitchFamily="2" charset="-79"/>
            </a:endParaRPr>
          </a:p>
        </p:txBody>
      </p:sp>
      <p:graphicFrame>
        <p:nvGraphicFramePr>
          <p:cNvPr id="3" name="2 Diagrama"/>
          <p:cNvGraphicFramePr/>
          <p:nvPr>
            <p:extLst>
              <p:ext uri="{D42A27DB-BD31-4B8C-83A1-F6EECF244321}">
                <p14:modId xmlns:p14="http://schemas.microsoft.com/office/powerpoint/2010/main" val="77291857"/>
              </p:ext>
            </p:extLst>
          </p:nvPr>
        </p:nvGraphicFramePr>
        <p:xfrm>
          <a:off x="1835696" y="1491630"/>
          <a:ext cx="3888432" cy="2608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ortar rectángulo de esquina diagonal"/>
          <p:cNvSpPr/>
          <p:nvPr/>
        </p:nvSpPr>
        <p:spPr>
          <a:xfrm>
            <a:off x="467544" y="2083160"/>
            <a:ext cx="2232248" cy="156871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ln w="18000">
                  <a:solidFill>
                    <a:schemeClr val="accent2">
                      <a:satMod val="140000"/>
                    </a:schemeClr>
                  </a:solidFill>
                  <a:prstDash val="solid"/>
                  <a:miter lim="800000"/>
                </a:ln>
                <a:noFill/>
                <a:effectLst>
                  <a:outerShdw blurRad="25500" dist="23000" dir="7020000" algn="tl">
                    <a:srgbClr val="000000">
                      <a:alpha val="50000"/>
                    </a:srgbClr>
                  </a:outerShdw>
                </a:effectLst>
              </a:rPr>
              <a:t>INICIO DEL PROCESO</a:t>
            </a:r>
          </a:p>
        </p:txBody>
      </p:sp>
      <p:sp>
        <p:nvSpPr>
          <p:cNvPr id="8" name="7 Recortar rectángulo de esquina diagonal"/>
          <p:cNvSpPr/>
          <p:nvPr/>
        </p:nvSpPr>
        <p:spPr>
          <a:xfrm>
            <a:off x="6156176" y="1995686"/>
            <a:ext cx="2376264" cy="1963486"/>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INCIDENCIA ACADÉMICA EN EL APORTE RELATIVO Y EL VALOR AGREGADO Y LOS RESULTADOS SABER </a:t>
            </a:r>
          </a:p>
        </p:txBody>
      </p:sp>
    </p:spTree>
    <p:extLst>
      <p:ext uri="{BB962C8B-B14F-4D97-AF65-F5344CB8AC3E}">
        <p14:creationId xmlns:p14="http://schemas.microsoft.com/office/powerpoint/2010/main" val="42222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200" y="771550"/>
            <a:ext cx="8229600" cy="4039097"/>
          </a:xfrm>
        </p:spPr>
        <p:txBody>
          <a:bodyPr/>
          <a:lstStyle/>
          <a:p>
            <a:pPr marL="0" indent="0" algn="ctr">
              <a:buNone/>
            </a:pPr>
            <a:r>
              <a:rPr lang="es-ES" b="1" dirty="0">
                <a:solidFill>
                  <a:schemeClr val="tx2">
                    <a:lumMod val="60000"/>
                    <a:lumOff val="40000"/>
                  </a:schemeClr>
                </a:solidFill>
                <a:latin typeface="Aharoni" panose="02010803020104030203" pitchFamily="2" charset="-79"/>
                <a:cs typeface="Aharoni" panose="02010803020104030203" pitchFamily="2" charset="-79"/>
              </a:rPr>
              <a:t>ACTUALIZACIÓN DEL PROCESO: TIPOLOGÍA INSTITUCIONAL Y ACTORES INVOLUCRADOS</a:t>
            </a:r>
          </a:p>
        </p:txBody>
      </p:sp>
      <p:pic>
        <p:nvPicPr>
          <p:cNvPr id="4" name="Gráfico 3" descr="Grupo de personas">
            <a:extLst>
              <a:ext uri="{FF2B5EF4-FFF2-40B4-BE49-F238E27FC236}">
                <a16:creationId xmlns:a16="http://schemas.microsoft.com/office/drawing/2014/main" id="{A7C22D5A-3318-18C6-E613-C144ED0140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9912" y="2546598"/>
            <a:ext cx="1825352" cy="1825352"/>
          </a:xfrm>
          <a:prstGeom prst="rect">
            <a:avLst/>
          </a:prstGeom>
        </p:spPr>
      </p:pic>
    </p:spTree>
    <p:extLst>
      <p:ext uri="{BB962C8B-B14F-4D97-AF65-F5344CB8AC3E}">
        <p14:creationId xmlns:p14="http://schemas.microsoft.com/office/powerpoint/2010/main" val="792268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0" y="962873"/>
            <a:ext cx="8229600" cy="3394472"/>
          </a:xfrm>
        </p:spPr>
        <p:txBody>
          <a:bodyPr/>
          <a:lstStyle/>
          <a:p>
            <a:pPr marL="0" indent="0">
              <a:buNone/>
            </a:pPr>
            <a:endParaRPr lang="es-CO" dirty="0"/>
          </a:p>
          <a:p>
            <a:pPr marL="0" indent="0">
              <a:buNone/>
            </a:pPr>
            <a:endParaRPr lang="es-CO" dirty="0"/>
          </a:p>
        </p:txBody>
      </p:sp>
      <p:sp>
        <p:nvSpPr>
          <p:cNvPr id="4" name="Rectángulo 3"/>
          <p:cNvSpPr/>
          <p:nvPr/>
        </p:nvSpPr>
        <p:spPr>
          <a:xfrm>
            <a:off x="457200" y="987574"/>
            <a:ext cx="7643192" cy="523220"/>
          </a:xfrm>
          <a:prstGeom prst="rect">
            <a:avLst/>
          </a:prstGeom>
        </p:spPr>
        <p:txBody>
          <a:bodyPr wrap="square">
            <a:spAutoFit/>
          </a:bodyPr>
          <a:lstStyle/>
          <a:p>
            <a:pPr algn="ctr"/>
            <a:endParaRPr lang="es-CO" sz="2800" b="1" dirty="0">
              <a:solidFill>
                <a:srgbClr val="C00000"/>
              </a:solidFill>
            </a:endParaRPr>
          </a:p>
        </p:txBody>
      </p:sp>
      <p:sp>
        <p:nvSpPr>
          <p:cNvPr id="3" name="2 CuadroTexto"/>
          <p:cNvSpPr txBox="1"/>
          <p:nvPr/>
        </p:nvSpPr>
        <p:spPr>
          <a:xfrm>
            <a:off x="316792" y="2660109"/>
            <a:ext cx="3962004" cy="369332"/>
          </a:xfrm>
          <a:prstGeom prst="rect">
            <a:avLst/>
          </a:prstGeom>
          <a:noFill/>
        </p:spPr>
        <p:txBody>
          <a:bodyPr wrap="square" rtlCol="0">
            <a:spAutoFit/>
          </a:bodyPr>
          <a:lstStyle/>
          <a:p>
            <a:r>
              <a:rPr lang="es-ES" dirty="0">
                <a:solidFill>
                  <a:schemeClr val="tx2">
                    <a:lumMod val="60000"/>
                    <a:lumOff val="40000"/>
                  </a:schemeClr>
                </a:solidFill>
              </a:rPr>
              <a:t>A LO QUE </a:t>
            </a:r>
            <a:r>
              <a:rPr lang="es-ES" b="1" dirty="0">
                <a:solidFill>
                  <a:schemeClr val="tx2">
                    <a:lumMod val="60000"/>
                    <a:lumOff val="40000"/>
                  </a:schemeClr>
                </a:solidFill>
              </a:rPr>
              <a:t>NO</a:t>
            </a:r>
            <a:r>
              <a:rPr lang="es-ES" dirty="0">
                <a:solidFill>
                  <a:schemeClr val="tx2">
                    <a:lumMod val="60000"/>
                    <a:lumOff val="40000"/>
                  </a:schemeClr>
                </a:solidFill>
              </a:rPr>
              <a:t> APUNTA EL PROCESO…</a:t>
            </a:r>
          </a:p>
        </p:txBody>
      </p:sp>
      <p:sp>
        <p:nvSpPr>
          <p:cNvPr id="6" name="5 Rectángulo redondeado"/>
          <p:cNvSpPr/>
          <p:nvPr/>
        </p:nvSpPr>
        <p:spPr>
          <a:xfrm>
            <a:off x="4450830" y="987574"/>
            <a:ext cx="2160240" cy="1017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ENTRENAR PARA LAS PRUEBAS</a:t>
            </a:r>
          </a:p>
        </p:txBody>
      </p:sp>
      <p:sp>
        <p:nvSpPr>
          <p:cNvPr id="13" name="12 Rectángulo redondeado"/>
          <p:cNvSpPr/>
          <p:nvPr/>
        </p:nvSpPr>
        <p:spPr>
          <a:xfrm>
            <a:off x="4451121" y="2168190"/>
            <a:ext cx="215995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ORIENTAR LA COMPETENCIA GENÉRICA COMO ASIGNATURA</a:t>
            </a:r>
          </a:p>
        </p:txBody>
      </p:sp>
      <p:sp>
        <p:nvSpPr>
          <p:cNvPr id="14" name="13 Rectángulo redondeado"/>
          <p:cNvSpPr/>
          <p:nvPr/>
        </p:nvSpPr>
        <p:spPr>
          <a:xfrm>
            <a:off x="4450830" y="3411232"/>
            <a:ext cx="2159951" cy="10704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RESTARLE IMPORTANCIA A LA LÍNEA DE ÉNFASIS</a:t>
            </a:r>
          </a:p>
        </p:txBody>
      </p:sp>
    </p:spTree>
    <p:extLst>
      <p:ext uri="{BB962C8B-B14F-4D97-AF65-F5344CB8AC3E}">
        <p14:creationId xmlns:p14="http://schemas.microsoft.com/office/powerpoint/2010/main" val="133476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Marcador de contenido 6"/>
          <p:cNvPicPr>
            <a:picLocks noGrp="1" noChangeAspect="1"/>
          </p:cNvPicPr>
          <p:nvPr>
            <p:ph idx="1"/>
          </p:nvPr>
        </p:nvPicPr>
        <p:blipFill rotWithShape="1">
          <a:blip r:embed="rId4"/>
          <a:srcRect l="8990" t="30729" r="13306" b="13604"/>
          <a:stretch/>
        </p:blipFill>
        <p:spPr>
          <a:xfrm>
            <a:off x="395536" y="1044580"/>
            <a:ext cx="8439832" cy="3399378"/>
          </a:xfrm>
          <a:prstGeom prst="rect">
            <a:avLst/>
          </a:prstGeom>
        </p:spPr>
      </p:pic>
    </p:spTree>
    <p:extLst>
      <p:ext uri="{BB962C8B-B14F-4D97-AF65-F5344CB8AC3E}">
        <p14:creationId xmlns:p14="http://schemas.microsoft.com/office/powerpoint/2010/main" val="240411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p:cNvSpPr/>
          <p:nvPr/>
        </p:nvSpPr>
        <p:spPr>
          <a:xfrm>
            <a:off x="107504" y="991313"/>
            <a:ext cx="3394178"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DESDE MI ROL DOCENTE Y EN MIS ASIGNATURAS EXPONGAMOS LA POSIBILIDAD DE </a:t>
            </a:r>
            <a:r>
              <a:rPr lang="es-ES" b="1" dirty="0"/>
              <a:t>INTEGRAR</a:t>
            </a:r>
            <a:r>
              <a:rPr lang="es-ES" dirty="0"/>
              <a:t> UNA COMPETENCIA GENÉRICA</a:t>
            </a:r>
            <a:endParaRPr lang="en-US" dirty="0"/>
          </a:p>
        </p:txBody>
      </p:sp>
      <p:sp>
        <p:nvSpPr>
          <p:cNvPr id="4" name="Rectángulo redondeado 3"/>
          <p:cNvSpPr/>
          <p:nvPr/>
        </p:nvSpPr>
        <p:spPr>
          <a:xfrm>
            <a:off x="3707904" y="1059582"/>
            <a:ext cx="5184576" cy="3168352"/>
          </a:xfrm>
          <a:prstGeom prst="roundRect">
            <a:avLst>
              <a:gd name="adj" fmla="val 0"/>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57200" indent="-457200">
              <a:buFont typeface="Arial" panose="020B0604020202020204" pitchFamily="34" charset="0"/>
              <a:buChar char="•"/>
            </a:pPr>
            <a:r>
              <a:rPr lang="en-US" sz="2400" b="1" dirty="0">
                <a:ln w="22225">
                  <a:solidFill>
                    <a:schemeClr val="accent2"/>
                  </a:solidFill>
                  <a:prstDash val="solid"/>
                </a:ln>
                <a:solidFill>
                  <a:schemeClr val="tx2">
                    <a:lumMod val="60000"/>
                    <a:lumOff val="40000"/>
                  </a:schemeClr>
                </a:solidFill>
              </a:rPr>
              <a:t>LECTURA CRÍTICA</a:t>
            </a:r>
          </a:p>
          <a:p>
            <a:pPr marL="457200" indent="-457200">
              <a:buFont typeface="Arial" panose="020B0604020202020204" pitchFamily="34" charset="0"/>
              <a:buChar char="•"/>
            </a:pPr>
            <a:r>
              <a:rPr lang="en-US" sz="2400" b="1" dirty="0">
                <a:ln w="22225">
                  <a:solidFill>
                    <a:schemeClr val="accent2"/>
                  </a:solidFill>
                  <a:prstDash val="solid"/>
                </a:ln>
                <a:solidFill>
                  <a:schemeClr val="tx2">
                    <a:lumMod val="60000"/>
                    <a:lumOff val="40000"/>
                  </a:schemeClr>
                </a:solidFill>
              </a:rPr>
              <a:t>RAZONAMIENTO CUANTITATIVO</a:t>
            </a:r>
          </a:p>
          <a:p>
            <a:pPr marL="457200" indent="-457200">
              <a:buFont typeface="Arial" panose="020B0604020202020204" pitchFamily="34" charset="0"/>
              <a:buChar char="•"/>
            </a:pPr>
            <a:r>
              <a:rPr lang="en-US" sz="2400" b="1" dirty="0">
                <a:ln w="22225">
                  <a:solidFill>
                    <a:schemeClr val="accent2"/>
                  </a:solidFill>
                  <a:prstDash val="solid"/>
                </a:ln>
                <a:solidFill>
                  <a:schemeClr val="tx2">
                    <a:lumMod val="60000"/>
                    <a:lumOff val="40000"/>
                  </a:schemeClr>
                </a:solidFill>
              </a:rPr>
              <a:t>COMPETENCIAS CIUDADANAS</a:t>
            </a:r>
          </a:p>
          <a:p>
            <a:pPr marL="457200" indent="-457200">
              <a:buFont typeface="Arial" panose="020B0604020202020204" pitchFamily="34" charset="0"/>
              <a:buChar char="•"/>
            </a:pPr>
            <a:r>
              <a:rPr lang="en-US" sz="2400" b="1" dirty="0">
                <a:ln w="22225">
                  <a:solidFill>
                    <a:schemeClr val="accent2"/>
                  </a:solidFill>
                  <a:prstDash val="solid"/>
                </a:ln>
                <a:solidFill>
                  <a:schemeClr val="tx2">
                    <a:lumMod val="60000"/>
                    <a:lumOff val="40000"/>
                  </a:schemeClr>
                </a:solidFill>
              </a:rPr>
              <a:t>COMUNICACIÓN ESCRITA </a:t>
            </a:r>
          </a:p>
          <a:p>
            <a:pPr marL="457200" indent="-457200">
              <a:buFont typeface="Arial" panose="020B0604020202020204" pitchFamily="34" charset="0"/>
              <a:buChar char="•"/>
            </a:pPr>
            <a:r>
              <a:rPr lang="en-US" sz="2400" b="1" dirty="0">
                <a:ln w="22225">
                  <a:solidFill>
                    <a:schemeClr val="accent2"/>
                  </a:solidFill>
                  <a:prstDash val="solid"/>
                </a:ln>
                <a:solidFill>
                  <a:schemeClr val="tx2">
                    <a:lumMod val="60000"/>
                    <a:lumOff val="40000"/>
                  </a:schemeClr>
                </a:solidFill>
              </a:rPr>
              <a:t>INGLÉS</a:t>
            </a:r>
          </a:p>
          <a:p>
            <a:pPr algn="ct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020812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04"/>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899592" y="1347613"/>
            <a:ext cx="7787208" cy="3247009"/>
          </a:xfrm>
        </p:spPr>
        <p:txBody>
          <a:bodyPr/>
          <a:lstStyle/>
          <a:p>
            <a:pPr marL="0" indent="0">
              <a:buNone/>
            </a:pPr>
            <a:endParaRPr lang="es-CO" dirty="0"/>
          </a:p>
          <a:p>
            <a:pPr marL="0" indent="0">
              <a:buNone/>
            </a:pPr>
            <a:endParaRPr lang="es-CO" dirty="0"/>
          </a:p>
        </p:txBody>
      </p:sp>
      <p:cxnSp>
        <p:nvCxnSpPr>
          <p:cNvPr id="5" name="4 Conector recto"/>
          <p:cNvCxnSpPr/>
          <p:nvPr/>
        </p:nvCxnSpPr>
        <p:spPr>
          <a:xfrm>
            <a:off x="981944" y="1200151"/>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cxnSp>
        <p:nvCxnSpPr>
          <p:cNvPr id="6" name="4 Conector recto"/>
          <p:cNvCxnSpPr/>
          <p:nvPr/>
        </p:nvCxnSpPr>
        <p:spPr>
          <a:xfrm>
            <a:off x="981944" y="4371950"/>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1331640" y="1526783"/>
            <a:ext cx="6696744" cy="2031325"/>
          </a:xfrm>
          <a:prstGeom prst="rect">
            <a:avLst/>
          </a:prstGeom>
          <a:noFill/>
        </p:spPr>
        <p:txBody>
          <a:bodyPr wrap="square" rtlCol="0">
            <a:spAutoFit/>
          </a:bodyPr>
          <a:lstStyle/>
          <a:p>
            <a:pPr algn="just"/>
            <a:r>
              <a:rPr lang="es-CO" dirty="0"/>
              <a:t>La Universidad Francisco de Paula Santander es una Institución Pública de Educación Superior, orientada al </a:t>
            </a:r>
            <a:r>
              <a:rPr lang="es-CO" b="1" dirty="0">
                <a:solidFill>
                  <a:srgbClr val="FF0000"/>
                </a:solidFill>
              </a:rPr>
              <a:t>mejoramiento continuo </a:t>
            </a:r>
            <a:r>
              <a:rPr lang="es-CO" dirty="0"/>
              <a:t>y la calidad en los procesos de docencia, investigación y extensión, en el marco de estrategias metodológicas presenciales, a distancia y virtuales, cuyo propósito fundamental es la </a:t>
            </a:r>
            <a:r>
              <a:rPr lang="es-CO" b="1" dirty="0">
                <a:solidFill>
                  <a:srgbClr val="FF0000"/>
                </a:solidFill>
              </a:rPr>
              <a:t>formación integral </a:t>
            </a:r>
            <a:r>
              <a:rPr lang="es-CO" dirty="0"/>
              <a:t>de profesionales comprometidos con la solución de problemas del entorno, en busca del desarrollo sostenible de la región.</a:t>
            </a:r>
            <a:endParaRPr lang="es-ES" b="1" i="1" dirty="0">
              <a:solidFill>
                <a:schemeClr val="tx2">
                  <a:lumMod val="60000"/>
                  <a:lumOff val="40000"/>
                </a:schemeClr>
              </a:solidFill>
            </a:endParaRPr>
          </a:p>
        </p:txBody>
      </p:sp>
    </p:spTree>
    <p:extLst>
      <p:ext uri="{BB962C8B-B14F-4D97-AF65-F5344CB8AC3E}">
        <p14:creationId xmlns:p14="http://schemas.microsoft.com/office/powerpoint/2010/main" val="385313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p:cNvSpPr/>
          <p:nvPr/>
        </p:nvSpPr>
        <p:spPr>
          <a:xfrm>
            <a:off x="251520" y="1707654"/>
            <a:ext cx="2304256" cy="1368152"/>
          </a:xfrm>
          <a:prstGeom prst="ellipse">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ARTICULACIÓN</a:t>
            </a:r>
            <a:endParaRPr lang="en-US" dirty="0"/>
          </a:p>
        </p:txBody>
      </p:sp>
      <p:sp>
        <p:nvSpPr>
          <p:cNvPr id="5" name="Rectángulo redondeado 4"/>
          <p:cNvSpPr/>
          <p:nvPr/>
        </p:nvSpPr>
        <p:spPr>
          <a:xfrm>
            <a:off x="2968768" y="915566"/>
            <a:ext cx="2160240" cy="72008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ANÁLISIS</a:t>
            </a:r>
            <a:endParaRPr lang="en-US" sz="2400" dirty="0"/>
          </a:p>
        </p:txBody>
      </p:sp>
      <p:sp>
        <p:nvSpPr>
          <p:cNvPr id="7" name="Marcador de contenido 6"/>
          <p:cNvSpPr>
            <a:spLocks noGrp="1"/>
          </p:cNvSpPr>
          <p:nvPr>
            <p:ph idx="1"/>
          </p:nvPr>
        </p:nvSpPr>
        <p:spPr>
          <a:xfrm>
            <a:off x="2968768" y="1887674"/>
            <a:ext cx="2160240" cy="77980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s-MX" sz="2400" dirty="0"/>
              <a:t>MEDICIÓN</a:t>
            </a:r>
            <a:endParaRPr lang="en-US" sz="2400" dirty="0"/>
          </a:p>
        </p:txBody>
      </p:sp>
      <p:sp>
        <p:nvSpPr>
          <p:cNvPr id="10" name="Marcador de contenido 6"/>
          <p:cNvSpPr txBox="1">
            <a:spLocks/>
          </p:cNvSpPr>
          <p:nvPr/>
        </p:nvSpPr>
        <p:spPr>
          <a:xfrm>
            <a:off x="2968768" y="2928628"/>
            <a:ext cx="2160240" cy="151216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es-MX" sz="2400" dirty="0"/>
              <a:t>MEJORAR DESEMPEÑO DOCENTES Y ESTUDIANTES</a:t>
            </a:r>
            <a:endParaRPr lang="en-US" sz="2400" dirty="0"/>
          </a:p>
        </p:txBody>
      </p:sp>
      <p:sp>
        <p:nvSpPr>
          <p:cNvPr id="9" name="Flecha derecha 8"/>
          <p:cNvSpPr/>
          <p:nvPr/>
        </p:nvSpPr>
        <p:spPr>
          <a:xfrm>
            <a:off x="5408312" y="1995686"/>
            <a:ext cx="172819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p:cNvSpPr txBox="1"/>
          <p:nvPr/>
        </p:nvSpPr>
        <p:spPr>
          <a:xfrm>
            <a:off x="7357840" y="2099342"/>
            <a:ext cx="1786160" cy="584775"/>
          </a:xfrm>
          <a:prstGeom prst="rect">
            <a:avLst/>
          </a:prstGeom>
          <a:noFill/>
        </p:spPr>
        <p:txBody>
          <a:bodyPr wrap="square" rtlCol="0">
            <a:spAutoFit/>
          </a:bodyPr>
          <a:lstStyle/>
          <a:p>
            <a:r>
              <a:rPr lang="es-MX" sz="3200" dirty="0">
                <a:solidFill>
                  <a:srgbClr val="FF0000"/>
                </a:solidFill>
              </a:rPr>
              <a:t>¿CÓMO?</a:t>
            </a:r>
            <a:endParaRPr lang="en-US" sz="3200" dirty="0">
              <a:solidFill>
                <a:srgbClr val="FF0000"/>
              </a:solidFill>
            </a:endParaRPr>
          </a:p>
        </p:txBody>
      </p:sp>
    </p:spTree>
    <p:extLst>
      <p:ext uri="{BB962C8B-B14F-4D97-AF65-F5344CB8AC3E}">
        <p14:creationId xmlns:p14="http://schemas.microsoft.com/office/powerpoint/2010/main" val="164035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304"/>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899592" y="1347613"/>
            <a:ext cx="7787208" cy="3247009"/>
          </a:xfrm>
        </p:spPr>
        <p:txBody>
          <a:bodyPr/>
          <a:lstStyle/>
          <a:p>
            <a:pPr marL="0" indent="0">
              <a:buNone/>
            </a:pPr>
            <a:endParaRPr lang="es-CO" dirty="0"/>
          </a:p>
          <a:p>
            <a:pPr marL="0" indent="0">
              <a:buNone/>
            </a:pPr>
            <a:endParaRPr lang="es-CO" dirty="0"/>
          </a:p>
        </p:txBody>
      </p:sp>
      <p:sp>
        <p:nvSpPr>
          <p:cNvPr id="3" name="2 CuadroTexto"/>
          <p:cNvSpPr txBox="1"/>
          <p:nvPr/>
        </p:nvSpPr>
        <p:spPr>
          <a:xfrm>
            <a:off x="359532" y="880452"/>
            <a:ext cx="8424936" cy="3323987"/>
          </a:xfrm>
          <a:prstGeom prst="rect">
            <a:avLst/>
          </a:prstGeom>
          <a:noFill/>
        </p:spPr>
        <p:txBody>
          <a:bodyPr wrap="square" rtlCol="0">
            <a:spAutoFit/>
          </a:bodyPr>
          <a:lstStyle/>
          <a:p>
            <a:r>
              <a:rPr lang="es-ES" b="1" i="1" dirty="0">
                <a:solidFill>
                  <a:schemeClr val="tx2">
                    <a:lumMod val="60000"/>
                    <a:lumOff val="40000"/>
                  </a:schemeClr>
                </a:solidFill>
              </a:rPr>
              <a:t>EJEMPLO DE APRECIACIÓN : </a:t>
            </a:r>
          </a:p>
          <a:p>
            <a:r>
              <a:rPr lang="es-CO" b="1" dirty="0"/>
              <a:t>Nivel B2:</a:t>
            </a:r>
            <a:endParaRPr lang="es-CO" dirty="0"/>
          </a:p>
          <a:p>
            <a:r>
              <a:rPr lang="es-CO" dirty="0"/>
              <a:t>Es capaz de entender las ideas principales de textos complejos que tratan de temas tanto concretos como abstractos, incluso si son de carácter técnico siempre que estén dentro de su campo de especialización. Puede relacionarse con hablantes nativos con un grado suficiente de fluidez y naturalidad de modo que la comunicación se realice sin esfuerzo por parte de ninguno de los interlocutores. Puede producir textos claros y detallados sobre temas diversos. </a:t>
            </a:r>
            <a:br>
              <a:rPr lang="es-CO" dirty="0"/>
            </a:br>
            <a:br>
              <a:rPr lang="es-CO" dirty="0"/>
            </a:br>
            <a:r>
              <a:rPr lang="es-CO" b="1" dirty="0"/>
              <a:t>Total de horas lectivas necesarias*: </a:t>
            </a:r>
            <a:r>
              <a:rPr lang="es-CO" dirty="0"/>
              <a:t>620 - 675 horas  = B1 +240 – 255 horas (18-24 semanas de un curso intensivo de al menos 20 lecciones semanales)</a:t>
            </a:r>
          </a:p>
          <a:p>
            <a:pPr algn="just"/>
            <a:r>
              <a:rPr lang="es-CO" sz="1200" dirty="0"/>
              <a:t>                                                                                https://www.studytravel.es/marco-comun-europeo-de-referencia-para-las-lenguas.html</a:t>
            </a:r>
            <a:endParaRPr lang="es-ES" sz="1200" b="1" i="1" dirty="0">
              <a:solidFill>
                <a:schemeClr val="tx2">
                  <a:lumMod val="60000"/>
                  <a:lumOff val="40000"/>
                </a:schemeClr>
              </a:solidFill>
            </a:endParaRPr>
          </a:p>
        </p:txBody>
      </p:sp>
    </p:spTree>
    <p:extLst>
      <p:ext uri="{BB962C8B-B14F-4D97-AF65-F5344CB8AC3E}">
        <p14:creationId xmlns:p14="http://schemas.microsoft.com/office/powerpoint/2010/main" val="4080694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4"/>
          <a:srcRect l="8286" t="28774" r="14032" b="15959"/>
          <a:stretch/>
        </p:blipFill>
        <p:spPr>
          <a:xfrm>
            <a:off x="115460" y="1163988"/>
            <a:ext cx="8913079" cy="3146907"/>
          </a:xfrm>
          <a:prstGeom prst="rect">
            <a:avLst/>
          </a:prstGeom>
        </p:spPr>
      </p:pic>
      <p:sp>
        <p:nvSpPr>
          <p:cNvPr id="2" name="1 Rectángulo redondeado"/>
          <p:cNvSpPr/>
          <p:nvPr/>
        </p:nvSpPr>
        <p:spPr>
          <a:xfrm>
            <a:off x="3779912" y="993490"/>
            <a:ext cx="381642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TALLERES</a:t>
            </a:r>
          </a:p>
          <a:p>
            <a:pPr algn="ctr"/>
            <a:r>
              <a:rPr lang="es-CO" dirty="0"/>
              <a:t>SENSIBILIZACIÓN </a:t>
            </a:r>
          </a:p>
          <a:p>
            <a:pPr algn="ctr"/>
            <a:r>
              <a:rPr lang="es-CO" dirty="0"/>
              <a:t>MOTIVACIÓN</a:t>
            </a:r>
          </a:p>
          <a:p>
            <a:pPr algn="ctr"/>
            <a:r>
              <a:rPr lang="es-CO" dirty="0"/>
              <a:t>DIFUSIÓN INFORMACIÓN</a:t>
            </a:r>
          </a:p>
        </p:txBody>
      </p:sp>
      <p:sp>
        <p:nvSpPr>
          <p:cNvPr id="5" name="4 Rectángulo redondeado"/>
          <p:cNvSpPr/>
          <p:nvPr/>
        </p:nvSpPr>
        <p:spPr>
          <a:xfrm>
            <a:off x="3779912" y="2941999"/>
            <a:ext cx="381642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CAPACITACIÓN</a:t>
            </a:r>
          </a:p>
          <a:p>
            <a:pPr algn="ctr"/>
            <a:r>
              <a:rPr lang="es-CO" dirty="0"/>
              <a:t>SENSIBILIZACIÓN </a:t>
            </a:r>
          </a:p>
          <a:p>
            <a:pPr algn="ctr"/>
            <a:r>
              <a:rPr lang="es-CO" dirty="0"/>
              <a:t>ESTRATEGÍAS ACADÉMICAS</a:t>
            </a:r>
          </a:p>
          <a:p>
            <a:pPr algn="ctr"/>
            <a:r>
              <a:rPr lang="es-CO" dirty="0"/>
              <a:t>DIFUSIÓN INFORMACIÓN</a:t>
            </a:r>
          </a:p>
        </p:txBody>
      </p:sp>
    </p:spTree>
    <p:extLst>
      <p:ext uri="{BB962C8B-B14F-4D97-AF65-F5344CB8AC3E}">
        <p14:creationId xmlns:p14="http://schemas.microsoft.com/office/powerpoint/2010/main" val="4033480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Marcador de contenido 2"/>
          <p:cNvPicPr>
            <a:picLocks noGrp="1" noChangeAspect="1"/>
          </p:cNvPicPr>
          <p:nvPr>
            <p:ph idx="1"/>
          </p:nvPr>
        </p:nvPicPr>
        <p:blipFill rotWithShape="1">
          <a:blip r:embed="rId4"/>
          <a:srcRect l="672" t="28705" r="2264" b="12914"/>
          <a:stretch/>
        </p:blipFill>
        <p:spPr>
          <a:xfrm>
            <a:off x="143508" y="771550"/>
            <a:ext cx="8856984" cy="4275616"/>
          </a:xfrm>
          <a:prstGeom prst="rect">
            <a:avLst/>
          </a:prstGeom>
        </p:spPr>
      </p:pic>
    </p:spTree>
    <p:extLst>
      <p:ext uri="{BB962C8B-B14F-4D97-AF65-F5344CB8AC3E}">
        <p14:creationId xmlns:p14="http://schemas.microsoft.com/office/powerpoint/2010/main" val="848624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p:cNvSpPr/>
          <p:nvPr/>
        </p:nvSpPr>
        <p:spPr>
          <a:xfrm>
            <a:off x="323528" y="1345332"/>
            <a:ext cx="3394178" cy="2306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INFORMACIÓN ANTERIOR SOLO SIRVE EN VIRTUD DE LA INTENCIÓN DE UN CAMBIO SIGNIFICATIVO</a:t>
            </a:r>
            <a:endParaRPr lang="en-US" dirty="0"/>
          </a:p>
        </p:txBody>
      </p:sp>
      <p:sp>
        <p:nvSpPr>
          <p:cNvPr id="4" name="Rectángulo redondeado 3"/>
          <p:cNvSpPr/>
          <p:nvPr/>
        </p:nvSpPr>
        <p:spPr>
          <a:xfrm>
            <a:off x="4355976" y="1513043"/>
            <a:ext cx="4032448" cy="2160240"/>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4000" b="1" dirty="0">
                <a:ln w="22225">
                  <a:solidFill>
                    <a:schemeClr val="accent2"/>
                  </a:solidFill>
                  <a:prstDash val="solid"/>
                </a:ln>
                <a:solidFill>
                  <a:schemeClr val="accent2">
                    <a:lumMod val="40000"/>
                    <a:lumOff val="60000"/>
                  </a:schemeClr>
                </a:solidFill>
              </a:rPr>
              <a:t>¡GRACIAS!</a:t>
            </a:r>
            <a:endParaRPr lang="en-US" sz="4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3113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200" y="771550"/>
            <a:ext cx="8229600" cy="3823073"/>
          </a:xfrm>
        </p:spPr>
        <p:txBody>
          <a:bodyPr/>
          <a:lstStyle/>
          <a:p>
            <a:pPr marL="0" indent="0">
              <a:buNone/>
            </a:pPr>
            <a:r>
              <a:rPr lang="es-ES" b="1" dirty="0">
                <a:solidFill>
                  <a:schemeClr val="tx2">
                    <a:lumMod val="60000"/>
                    <a:lumOff val="40000"/>
                  </a:schemeClr>
                </a:solidFill>
                <a:latin typeface="Aharoni" panose="02010803020104030203" pitchFamily="2" charset="-79"/>
                <a:cs typeface="Aharoni" panose="02010803020104030203" pitchFamily="2" charset="-79"/>
              </a:rPr>
              <a:t>EN ESTE ESPACIO:</a:t>
            </a:r>
          </a:p>
          <a:p>
            <a:pPr marL="0" indent="0">
              <a:buNone/>
            </a:pPr>
            <a:endParaRPr lang="es-ES" b="1" dirty="0">
              <a:solidFill>
                <a:schemeClr val="tx2">
                  <a:lumMod val="60000"/>
                  <a:lumOff val="40000"/>
                </a:schemeClr>
              </a:solidFill>
              <a:latin typeface="Aharoni" panose="02010803020104030203" pitchFamily="2" charset="-79"/>
              <a:cs typeface="Aharoni" panose="02010803020104030203" pitchFamily="2" charset="-79"/>
            </a:endParaRPr>
          </a:p>
          <a:p>
            <a:r>
              <a:rPr lang="es-ES" sz="2000" b="1" dirty="0">
                <a:solidFill>
                  <a:schemeClr val="accent2">
                    <a:lumMod val="75000"/>
                  </a:schemeClr>
                </a:solidFill>
                <a:latin typeface="Aharoni" panose="02010803020104030203" pitchFamily="2" charset="-79"/>
                <a:cs typeface="Aharoni" panose="02010803020104030203" pitchFamily="2" charset="-79"/>
              </a:rPr>
              <a:t>ESCUCHAMOS Y PARTICIPAMOS ACTIVAMENTE</a:t>
            </a:r>
          </a:p>
          <a:p>
            <a:r>
              <a:rPr lang="es-ES" sz="2000" b="1" dirty="0">
                <a:solidFill>
                  <a:schemeClr val="accent2">
                    <a:lumMod val="75000"/>
                  </a:schemeClr>
                </a:solidFill>
                <a:latin typeface="Aharoni" panose="02010803020104030203" pitchFamily="2" charset="-79"/>
                <a:cs typeface="Aharoni" panose="02010803020104030203" pitchFamily="2" charset="-79"/>
              </a:rPr>
              <a:t>RESPETAMOS OPINIONES </a:t>
            </a:r>
          </a:p>
          <a:p>
            <a:r>
              <a:rPr lang="es-ES" sz="2000" b="1" dirty="0">
                <a:solidFill>
                  <a:schemeClr val="accent2">
                    <a:lumMod val="75000"/>
                  </a:schemeClr>
                </a:solidFill>
                <a:latin typeface="Aharoni" panose="02010803020104030203" pitchFamily="2" charset="-79"/>
                <a:cs typeface="Aharoni" panose="02010803020104030203" pitchFamily="2" charset="-79"/>
              </a:rPr>
              <a:t>APORTAMOS DESDE LA EXPERIENCIA PERSONAL</a:t>
            </a:r>
          </a:p>
          <a:p>
            <a:r>
              <a:rPr lang="es-ES" sz="2000" b="1" dirty="0">
                <a:solidFill>
                  <a:schemeClr val="accent2">
                    <a:lumMod val="75000"/>
                  </a:schemeClr>
                </a:solidFill>
                <a:latin typeface="Aharoni" panose="02010803020104030203" pitchFamily="2" charset="-79"/>
                <a:cs typeface="Aharoni" panose="02010803020104030203" pitchFamily="2" charset="-79"/>
              </a:rPr>
              <a:t>REFLEXIONAMOS DESDE EL PROCESO</a:t>
            </a:r>
          </a:p>
          <a:p>
            <a:r>
              <a:rPr lang="es-ES" sz="2000" b="1" dirty="0">
                <a:solidFill>
                  <a:schemeClr val="accent2">
                    <a:lumMod val="75000"/>
                  </a:schemeClr>
                </a:solidFill>
                <a:latin typeface="Aharoni" panose="02010803020104030203" pitchFamily="2" charset="-79"/>
                <a:cs typeface="Aharoni" panose="02010803020104030203" pitchFamily="2" charset="-79"/>
              </a:rPr>
              <a:t>ESTAMOS ABIERTOS A NUEVAS PERSPECTIVAS</a:t>
            </a:r>
          </a:p>
        </p:txBody>
      </p:sp>
      <p:cxnSp>
        <p:nvCxnSpPr>
          <p:cNvPr id="5" name="Conector recto 4"/>
          <p:cNvCxnSpPr>
            <a:cxnSpLocks/>
          </p:cNvCxnSpPr>
          <p:nvPr/>
        </p:nvCxnSpPr>
        <p:spPr>
          <a:xfrm>
            <a:off x="518964" y="1563638"/>
            <a:ext cx="8106072" cy="0"/>
          </a:xfrm>
          <a:prstGeom prst="line">
            <a:avLst/>
          </a:prstGeom>
          <a:ln w="76200"/>
          <a:effectLst>
            <a:innerShdw blurRad="114300">
              <a:prstClr val="black"/>
            </a:innerShdw>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3099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endParaRPr lang="es-CO" dirty="0"/>
          </a:p>
        </p:txBody>
      </p:sp>
      <p:cxnSp>
        <p:nvCxnSpPr>
          <p:cNvPr id="5" name="4 Conector recto"/>
          <p:cNvCxnSpPr/>
          <p:nvPr/>
        </p:nvCxnSpPr>
        <p:spPr>
          <a:xfrm>
            <a:off x="981944" y="1200151"/>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1300808" y="1877083"/>
            <a:ext cx="7067128" cy="523220"/>
          </a:xfrm>
          <a:prstGeom prst="rect">
            <a:avLst/>
          </a:prstGeom>
        </p:spPr>
        <p:txBody>
          <a:bodyPr wrap="square">
            <a:spAutoFit/>
          </a:bodyPr>
          <a:lstStyle/>
          <a:p>
            <a:r>
              <a:rPr lang="es-CO" sz="2800" b="1" dirty="0">
                <a:solidFill>
                  <a:schemeClr val="tx2">
                    <a:lumMod val="60000"/>
                    <a:lumOff val="40000"/>
                  </a:schemeClr>
                </a:solidFill>
              </a:rPr>
              <a:t>Tipología desde el enfoque tradicional …</a:t>
            </a:r>
            <a:endParaRPr lang="en-US" sz="2800" b="1" dirty="0">
              <a:solidFill>
                <a:schemeClr val="tx2">
                  <a:lumMod val="60000"/>
                  <a:lumOff val="40000"/>
                </a:schemeClr>
              </a:solidFill>
            </a:endParaRPr>
          </a:p>
        </p:txBody>
      </p:sp>
      <p:pic>
        <p:nvPicPr>
          <p:cNvPr id="6" name="Gráfico 5" descr="Globo de pensamiento">
            <a:extLst>
              <a:ext uri="{FF2B5EF4-FFF2-40B4-BE49-F238E27FC236}">
                <a16:creationId xmlns:a16="http://schemas.microsoft.com/office/drawing/2014/main" id="{6C761632-E7C8-EEAD-8326-D36AD716C6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4800" y="2897387"/>
            <a:ext cx="914400" cy="914400"/>
          </a:xfrm>
          <a:prstGeom prst="rect">
            <a:avLst/>
          </a:prstGeom>
        </p:spPr>
      </p:pic>
    </p:spTree>
    <p:extLst>
      <p:ext uri="{BB962C8B-B14F-4D97-AF65-F5344CB8AC3E}">
        <p14:creationId xmlns:p14="http://schemas.microsoft.com/office/powerpoint/2010/main" val="235216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endParaRPr lang="es-CO" dirty="0"/>
          </a:p>
        </p:txBody>
      </p:sp>
      <p:cxnSp>
        <p:nvCxnSpPr>
          <p:cNvPr id="5" name="4 Conector recto"/>
          <p:cNvCxnSpPr/>
          <p:nvPr/>
        </p:nvCxnSpPr>
        <p:spPr>
          <a:xfrm>
            <a:off x="981944" y="1200151"/>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1038436" y="1555651"/>
            <a:ext cx="7067128" cy="2677656"/>
          </a:xfrm>
          <a:prstGeom prst="rect">
            <a:avLst/>
          </a:prstGeom>
        </p:spPr>
        <p:txBody>
          <a:bodyPr wrap="square">
            <a:spAutoFit/>
          </a:bodyPr>
          <a:lstStyle/>
          <a:p>
            <a:r>
              <a:rPr lang="es-MX" sz="2800" b="1" dirty="0">
                <a:solidFill>
                  <a:schemeClr val="tx2">
                    <a:lumMod val="60000"/>
                    <a:lumOff val="40000"/>
                  </a:schemeClr>
                </a:solidFill>
              </a:rPr>
              <a:t>“Para una comprensión completa de una evaluación, ésta tendría que realizar al menos tres tareas: comprobación, valoración del impacto y explicación causal” </a:t>
            </a:r>
          </a:p>
          <a:p>
            <a:endParaRPr lang="es-MX" sz="2800" b="1" dirty="0">
              <a:solidFill>
                <a:schemeClr val="tx2">
                  <a:lumMod val="60000"/>
                  <a:lumOff val="40000"/>
                </a:schemeClr>
              </a:solidFill>
            </a:endParaRPr>
          </a:p>
          <a:p>
            <a:r>
              <a:rPr lang="es-MX" sz="2800" b="1" dirty="0">
                <a:solidFill>
                  <a:schemeClr val="tx2">
                    <a:lumMod val="60000"/>
                    <a:lumOff val="40000"/>
                  </a:schemeClr>
                </a:solidFill>
              </a:rPr>
              <a:t>                                                         </a:t>
            </a:r>
            <a:r>
              <a:rPr lang="en-US" dirty="0">
                <a:solidFill>
                  <a:schemeClr val="tx2">
                    <a:lumMod val="60000"/>
                    <a:lumOff val="40000"/>
                  </a:schemeClr>
                </a:solidFill>
              </a:rPr>
              <a:t>Cook y </a:t>
            </a:r>
            <a:r>
              <a:rPr lang="en-US" dirty="0" err="1">
                <a:solidFill>
                  <a:schemeClr val="tx2">
                    <a:lumMod val="60000"/>
                    <a:lumOff val="40000"/>
                  </a:schemeClr>
                </a:solidFill>
              </a:rPr>
              <a:t>Reichardt</a:t>
            </a:r>
            <a:r>
              <a:rPr lang="en-US" dirty="0">
                <a:solidFill>
                  <a:schemeClr val="tx2">
                    <a:lumMod val="60000"/>
                    <a:lumOff val="40000"/>
                  </a:schemeClr>
                </a:solidFill>
              </a:rPr>
              <a:t> (2000)</a:t>
            </a:r>
            <a:endParaRPr lang="en-US" sz="2800" b="1" dirty="0">
              <a:solidFill>
                <a:schemeClr val="tx2">
                  <a:lumMod val="60000"/>
                  <a:lumOff val="40000"/>
                </a:schemeClr>
              </a:solidFill>
            </a:endParaRPr>
          </a:p>
        </p:txBody>
      </p:sp>
    </p:spTree>
    <p:extLst>
      <p:ext uri="{BB962C8B-B14F-4D97-AF65-F5344CB8AC3E}">
        <p14:creationId xmlns:p14="http://schemas.microsoft.com/office/powerpoint/2010/main" val="312910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58"/>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endParaRPr lang="es-CO" dirty="0"/>
          </a:p>
        </p:txBody>
      </p:sp>
      <p:cxnSp>
        <p:nvCxnSpPr>
          <p:cNvPr id="5" name="4 Conector recto"/>
          <p:cNvCxnSpPr/>
          <p:nvPr/>
        </p:nvCxnSpPr>
        <p:spPr>
          <a:xfrm>
            <a:off x="719572" y="1275606"/>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2987824" y="1794989"/>
            <a:ext cx="5173216" cy="2246769"/>
          </a:xfrm>
          <a:prstGeom prst="rect">
            <a:avLst/>
          </a:prstGeom>
        </p:spPr>
        <p:txBody>
          <a:bodyPr wrap="square">
            <a:spAutoFit/>
          </a:bodyPr>
          <a:lstStyle/>
          <a:p>
            <a:pPr algn="just"/>
            <a:r>
              <a:rPr lang="es-CO" sz="2800" dirty="0">
                <a:solidFill>
                  <a:schemeClr val="tx2">
                    <a:lumMod val="60000"/>
                    <a:lumOff val="40000"/>
                  </a:schemeClr>
                </a:solidFill>
              </a:rPr>
              <a:t>La conceptualización de la alta calidad de la educación superior, se encuentran en los países que tienen mayor tradición en evaluación y acreditación. </a:t>
            </a:r>
            <a:endParaRPr lang="en-US" sz="2800" b="1" dirty="0">
              <a:solidFill>
                <a:schemeClr val="tx2">
                  <a:lumMod val="60000"/>
                  <a:lumOff val="40000"/>
                </a:schemeClr>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267" y="1887008"/>
            <a:ext cx="2062733" cy="206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73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8" y="-144016"/>
            <a:ext cx="9144000" cy="528751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endParaRPr lang="es-CO" dirty="0"/>
          </a:p>
        </p:txBody>
      </p:sp>
      <p:cxnSp>
        <p:nvCxnSpPr>
          <p:cNvPr id="5" name="4 Conector recto"/>
          <p:cNvCxnSpPr/>
          <p:nvPr/>
        </p:nvCxnSpPr>
        <p:spPr>
          <a:xfrm>
            <a:off x="981944" y="1200151"/>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3532133" y="1800688"/>
            <a:ext cx="4860032" cy="2031325"/>
          </a:xfrm>
          <a:prstGeom prst="rect">
            <a:avLst/>
          </a:prstGeom>
        </p:spPr>
        <p:txBody>
          <a:bodyPr wrap="square">
            <a:spAutoFit/>
          </a:bodyPr>
          <a:lstStyle/>
          <a:p>
            <a:pPr algn="just"/>
            <a:r>
              <a:rPr lang="es-CO" b="1" dirty="0">
                <a:solidFill>
                  <a:schemeClr val="tx2">
                    <a:lumMod val="60000"/>
                    <a:lumOff val="40000"/>
                  </a:schemeClr>
                </a:solidFill>
              </a:rPr>
              <a:t>Tomando la clasificación de Harvey y Green 1993. (Estive y Thomas; 2001) las concepciones tradicionales de alta calidad se pueden organizar en cinco enfoques: calidad vista como excepción, como perfección, como aptitud para un propósito prefijado, como valor agregado y como transformación.</a:t>
            </a:r>
            <a:endParaRPr lang="en-US" b="1" dirty="0">
              <a:solidFill>
                <a:schemeClr val="tx2">
                  <a:lumMod val="60000"/>
                  <a:lumOff val="40000"/>
                </a:schemeClr>
              </a:solidFill>
            </a:endParaRPr>
          </a:p>
        </p:txBody>
      </p:sp>
      <p:pic>
        <p:nvPicPr>
          <p:cNvPr id="8" name="Gráfico 7" descr="Diploma">
            <a:extLst>
              <a:ext uri="{FF2B5EF4-FFF2-40B4-BE49-F238E27FC236}">
                <a16:creationId xmlns:a16="http://schemas.microsoft.com/office/drawing/2014/main" id="{45C21A22-D432-DD11-3E87-4C06D0E2AF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608" y="1743842"/>
            <a:ext cx="2031325" cy="2031325"/>
          </a:xfrm>
          <a:prstGeom prst="rect">
            <a:avLst/>
          </a:prstGeom>
        </p:spPr>
      </p:pic>
      <p:sp>
        <p:nvSpPr>
          <p:cNvPr id="9" name="CuadroTexto 8">
            <a:extLst>
              <a:ext uri="{FF2B5EF4-FFF2-40B4-BE49-F238E27FC236}">
                <a16:creationId xmlns:a16="http://schemas.microsoft.com/office/drawing/2014/main" id="{585AA104-860E-7DD2-CCC3-09748746516E}"/>
              </a:ext>
            </a:extLst>
          </p:cNvPr>
          <p:cNvSpPr txBox="1"/>
          <p:nvPr/>
        </p:nvSpPr>
        <p:spPr>
          <a:xfrm>
            <a:off x="2666833" y="4336892"/>
            <a:ext cx="6463629" cy="230832"/>
          </a:xfrm>
          <a:prstGeom prst="rect">
            <a:avLst/>
          </a:prstGeom>
          <a:noFill/>
        </p:spPr>
        <p:txBody>
          <a:bodyPr wrap="none" rtlCol="0">
            <a:spAutoFit/>
          </a:bodyPr>
          <a:lstStyle/>
          <a:p>
            <a:r>
              <a:rPr lang="es-CO" sz="900" dirty="0"/>
              <a:t>Castañeda Lozano, Y. (2009). Tipologías de la alta calidad en la educación superior. Revista de la Universidad de La Salle, (48), 124-139.</a:t>
            </a:r>
          </a:p>
        </p:txBody>
      </p:sp>
    </p:spTree>
    <p:extLst>
      <p:ext uri="{BB962C8B-B14F-4D97-AF65-F5344CB8AC3E}">
        <p14:creationId xmlns:p14="http://schemas.microsoft.com/office/powerpoint/2010/main" val="252980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endParaRPr lang="es-CO" dirty="0"/>
          </a:p>
        </p:txBody>
      </p:sp>
      <p:cxnSp>
        <p:nvCxnSpPr>
          <p:cNvPr id="5" name="4 Conector recto"/>
          <p:cNvCxnSpPr/>
          <p:nvPr/>
        </p:nvCxnSpPr>
        <p:spPr>
          <a:xfrm>
            <a:off x="981944" y="1200151"/>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1023120" y="1491630"/>
            <a:ext cx="7622504" cy="2246769"/>
          </a:xfrm>
          <a:prstGeom prst="rect">
            <a:avLst/>
          </a:prstGeom>
        </p:spPr>
        <p:txBody>
          <a:bodyPr wrap="square">
            <a:spAutoFit/>
          </a:bodyPr>
          <a:lstStyle/>
          <a:p>
            <a:pPr algn="just"/>
            <a:r>
              <a:rPr lang="es-CO" sz="2800" b="1" i="1" dirty="0">
                <a:solidFill>
                  <a:schemeClr val="tx2">
                    <a:lumMod val="60000"/>
                    <a:lumOff val="40000"/>
                  </a:schemeClr>
                </a:solidFill>
              </a:rPr>
              <a:t>“Algunos cambios parecen negativos en la superficie, pero pronto te darás cuenta de que se está creando un espacio en tu vida para que surja algo nuevo.”</a:t>
            </a:r>
          </a:p>
          <a:p>
            <a:pPr algn="just"/>
            <a:r>
              <a:rPr lang="en-US" sz="2800" b="1" i="1" dirty="0">
                <a:solidFill>
                  <a:schemeClr val="tx2">
                    <a:lumMod val="60000"/>
                    <a:lumOff val="40000"/>
                  </a:schemeClr>
                </a:solidFill>
              </a:rPr>
              <a:t>                                                                   Eckhart Tolle</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540" y="3867893"/>
            <a:ext cx="79676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913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iseno\Desktop\plantilla-2-uf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67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pPr marL="0" indent="0">
              <a:buNone/>
            </a:pPr>
            <a:endParaRPr lang="es-CO" dirty="0"/>
          </a:p>
          <a:p>
            <a:pPr marL="0" indent="0">
              <a:buNone/>
            </a:pPr>
            <a:endParaRPr lang="es-CO" dirty="0"/>
          </a:p>
        </p:txBody>
      </p:sp>
      <p:cxnSp>
        <p:nvCxnSpPr>
          <p:cNvPr id="5" name="4 Conector recto"/>
          <p:cNvCxnSpPr/>
          <p:nvPr/>
        </p:nvCxnSpPr>
        <p:spPr>
          <a:xfrm>
            <a:off x="981944" y="1200151"/>
            <a:ext cx="7704856" cy="0"/>
          </a:xfrm>
          <a:prstGeom prst="line">
            <a:avLst/>
          </a:prstGeom>
          <a:ln w="76200">
            <a:solidFill>
              <a:schemeClr val="tx2">
                <a:lumMod val="75000"/>
              </a:schemeClr>
            </a:solidFill>
          </a:ln>
          <a:effectLst>
            <a:glow rad="127000">
              <a:schemeClr val="accent5">
                <a:lumMod val="75000"/>
              </a:schemeClr>
            </a:glow>
          </a:effectLst>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2699792" y="1572241"/>
            <a:ext cx="5987008" cy="2677656"/>
          </a:xfrm>
          <a:prstGeom prst="rect">
            <a:avLst/>
          </a:prstGeom>
        </p:spPr>
        <p:txBody>
          <a:bodyPr wrap="square">
            <a:spAutoFit/>
          </a:bodyPr>
          <a:lstStyle/>
          <a:p>
            <a:pPr algn="just"/>
            <a:r>
              <a:rPr lang="es-ES" sz="2800" b="1" dirty="0">
                <a:solidFill>
                  <a:schemeClr val="tx2">
                    <a:lumMod val="60000"/>
                    <a:lumOff val="40000"/>
                  </a:schemeClr>
                </a:solidFill>
              </a:rPr>
              <a:t>A nivel institucional encontramos  factores internos normativos e institucionales y aquellos factores relacionados con elementos , condiciones y características internas y externas que afectan la institución. </a:t>
            </a:r>
            <a:endParaRPr lang="en-US" sz="2800" b="1" dirty="0">
              <a:solidFill>
                <a:schemeClr val="tx2">
                  <a:lumMod val="60000"/>
                  <a:lumOff val="40000"/>
                </a:schemeClr>
              </a:solidFill>
            </a:endParaRPr>
          </a:p>
        </p:txBody>
      </p:sp>
      <p:pic>
        <p:nvPicPr>
          <p:cNvPr id="7" name="Gráfico 6" descr="Conexiones">
            <a:extLst>
              <a:ext uri="{FF2B5EF4-FFF2-40B4-BE49-F238E27FC236}">
                <a16:creationId xmlns:a16="http://schemas.microsoft.com/office/drawing/2014/main" id="{C934C957-8332-A4CC-A8FB-B638E160E3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400" y="2002336"/>
            <a:ext cx="1728192" cy="1728192"/>
          </a:xfrm>
          <a:prstGeom prst="rect">
            <a:avLst/>
          </a:prstGeom>
        </p:spPr>
      </p:pic>
    </p:spTree>
    <p:extLst>
      <p:ext uri="{BB962C8B-B14F-4D97-AF65-F5344CB8AC3E}">
        <p14:creationId xmlns:p14="http://schemas.microsoft.com/office/powerpoint/2010/main" val="20966483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5101</TotalTime>
  <Words>1564</Words>
  <Application>Microsoft Office PowerPoint</Application>
  <PresentationFormat>Presentación en pantalla (16:9)</PresentationFormat>
  <Paragraphs>102</Paragraphs>
  <Slides>28</Slides>
  <Notes>25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Aharoni</vt:lpstr>
      <vt:lpstr>Arial</vt:lpstr>
      <vt:lpstr>Calibri</vt:lpstr>
      <vt:lpstr>Tema de Office</vt:lpstr>
      <vt:lpstr>PROYECTO PARA LA MEJORA DE LOS RESULTADOS DE LAS PRUEBAS SABER PRO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diseno</dc:creator>
  <cp:lastModifiedBy>COORDINADOR INGLES</cp:lastModifiedBy>
  <cp:revision>88</cp:revision>
  <dcterms:created xsi:type="dcterms:W3CDTF">2018-08-13T21:41:40Z</dcterms:created>
  <dcterms:modified xsi:type="dcterms:W3CDTF">2023-03-23T15:43:56Z</dcterms:modified>
</cp:coreProperties>
</file>