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439" r:id="rId2"/>
    <p:sldId id="444" r:id="rId3"/>
    <p:sldId id="445" r:id="rId4"/>
    <p:sldId id="446" r:id="rId5"/>
    <p:sldId id="447" r:id="rId6"/>
    <p:sldId id="448" r:id="rId7"/>
    <p:sldId id="449" r:id="rId8"/>
    <p:sldId id="450" r:id="rId9"/>
    <p:sldId id="451" r:id="rId10"/>
    <p:sldId id="363" r:id="rId11"/>
  </p:sldIdLst>
  <p:sldSz cx="9144000" cy="5143500" type="screen16x9"/>
  <p:notesSz cx="9144000" cy="6858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40" autoAdjust="0"/>
    <p:restoredTop sz="94662" autoAdjust="0"/>
  </p:normalViewPr>
  <p:slideViewPr>
    <p:cSldViewPr>
      <p:cViewPr varScale="1">
        <p:scale>
          <a:sx n="106" d="100"/>
          <a:sy n="106" d="100"/>
        </p:scale>
        <p:origin x="34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ACC8D5-3A99-3A47-A8D8-C944B992AFA7}" type="datetimeFigureOut">
              <a:rPr lang="es-ES_tradnl" smtClean="0"/>
              <a:t>07/03/2024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9FAD0C-A290-F842-A98F-B9955EA69B95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85186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302672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022271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EFC81-5D1E-95C2-D1C1-93FDBA394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F2166FA-6E68-0054-13DE-146E5039DE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4C3510A-7488-31B7-6FFB-54E9968976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3D28991-4043-B0E0-D2A5-BF99138221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616695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3B981-EF83-5837-BBEC-FE690F9CF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449E4CD-AE6A-DAF5-6A82-85E29312AF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9B7641E-F8F9-A3A1-7505-7F071E9233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D29DA94-7358-5001-FB3A-38F6844C9C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063474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87D3E-5E0E-BDAA-5E10-A86CA5FE3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2C33A52B-75D0-CF15-7DD8-9DFCC1EC46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C976661-581A-7B15-709B-1808747CA3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AC0053C-BD2C-38F0-0FB8-C949A12A1E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5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249728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17AC08-43EF-9684-A303-FFF1695641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587334A0-1464-4C88-F50D-CA42F0A496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D38D36F-6A22-9DFB-99A6-17592325A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1E0F527-7C48-D486-0892-AF730A3A27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6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651912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F3BF88-D85C-529B-4511-E6A175E82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AB5328B-8A62-7320-45AE-D537F8F676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64C00E0-9490-06E8-3D07-7BA8A7C84F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7103128-48CE-D886-4E86-57ED72D2B1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7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033476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6B647F-0D4B-D767-B393-53EB3C923F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7E18B03-5C24-13B2-B381-474154F661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169A639-A6F7-13E8-1DA7-C882B08BC0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23235F4-29B9-281F-AD00-11D1374ADA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8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188308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6DD898-DE3B-5723-726F-A5213F19B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5D42C43-5A79-92B7-EF8B-23DD8E90B8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8FA8253-C03B-39E2-D51C-F3365BF7C4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6CAE4AF-0BA3-57F5-B843-7344E9D464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9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29293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07/03/2024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5153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07/03/2024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9163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07/03/2024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757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07/03/2024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5477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07/03/2024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52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07/03/2024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7675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07/03/2024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0854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07/03/2024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8710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07/03/2024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9455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07/03/2024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77426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07/03/2024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1855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A86B14DE-2D7D-4E9D-803A-50F8F8FD903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" y="0"/>
            <a:ext cx="9143759" cy="5143500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6135DF12-36C4-4C69-85D1-D383C766FE52}"/>
              </a:ext>
            </a:extLst>
          </p:cNvPr>
          <p:cNvSpPr/>
          <p:nvPr userDrawn="1"/>
        </p:nvSpPr>
        <p:spPr>
          <a:xfrm>
            <a:off x="179512" y="123478"/>
            <a:ext cx="2736304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675DB70-4C47-49D4-AB55-044B4C662AA0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95486"/>
            <a:ext cx="1746358" cy="934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805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icfes.gov.co/valor-agregado-y-aporte-relativo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D9A8CBA8-B430-4DE5-AA66-9DEE2CADDE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97" y="0"/>
            <a:ext cx="9143759" cy="51435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BEB30F35-BDF9-A830-48CB-8F7873DE6DA0}"/>
              </a:ext>
            </a:extLst>
          </p:cNvPr>
          <p:cNvSpPr txBox="1"/>
          <p:nvPr/>
        </p:nvSpPr>
        <p:spPr>
          <a:xfrm>
            <a:off x="467544" y="1494948"/>
            <a:ext cx="3312368" cy="21536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1800" i="1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PROYECTO PARA EL FORTALECIMIENTO DE HABILIDADES, CAPACIDADES Y SABERES EN EL CONTEXTO DE LAS PRUEBAS DE ESTADO</a:t>
            </a:r>
            <a:endParaRPr lang="es-CO" sz="18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32867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C79C5BA3-317B-40AB-B82A-6BFD59DDA2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00"/>
          <a:stretch/>
        </p:blipFill>
        <p:spPr>
          <a:xfrm>
            <a:off x="120" y="0"/>
            <a:ext cx="9143759" cy="379588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0A080B3-379D-4C0E-BBCD-3AF646D785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802744"/>
            <a:ext cx="2003214" cy="1203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920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6DFAE5E9-6E00-42DB-9D7D-2CF705D4BE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31590"/>
            <a:ext cx="4378837" cy="376189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3E77C31-8B8C-42C3-8410-7DE935590E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165" y="1888574"/>
            <a:ext cx="2669438" cy="1366352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1CACC0D4-40A0-49AE-ABE5-D583B4D703AB}"/>
              </a:ext>
            </a:extLst>
          </p:cNvPr>
          <p:cNvSpPr/>
          <p:nvPr/>
        </p:nvSpPr>
        <p:spPr>
          <a:xfrm>
            <a:off x="1758543" y="2279362"/>
            <a:ext cx="23845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 AGREGADO Y APORTE RELATIVO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0297CA2-FCE2-EC34-286B-2FE2DB33492A}"/>
              </a:ext>
            </a:extLst>
          </p:cNvPr>
          <p:cNvSpPr txBox="1"/>
          <p:nvPr/>
        </p:nvSpPr>
        <p:spPr>
          <a:xfrm>
            <a:off x="4319461" y="2402472"/>
            <a:ext cx="48245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800" i="1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CONTEXTO DE LA EDUCACIÓN SUPERIOR SEGÚN EL ICFES</a:t>
            </a:r>
            <a:endParaRPr lang="es-CO" sz="18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39970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D5FAC-0E35-99A4-B59A-3CBEE2E56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FC622ED-475B-E904-8063-9C89D6221C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131591"/>
            <a:ext cx="3101233" cy="266429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8F031029-5CB9-2B8C-71CD-90431AE492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628" y="1995684"/>
            <a:ext cx="2123300" cy="1008114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C6BF2E1B-D230-DA2A-20B8-8E791306D6A4}"/>
              </a:ext>
            </a:extLst>
          </p:cNvPr>
          <p:cNvSpPr/>
          <p:nvPr/>
        </p:nvSpPr>
        <p:spPr>
          <a:xfrm>
            <a:off x="1132628" y="2362573"/>
            <a:ext cx="227705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 AGREGADO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E387197-764A-B69A-35EC-ABD623D107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7904" y="1267815"/>
            <a:ext cx="5131484" cy="252807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A87725F5-EC53-6D5C-D512-99ED758D42B0}"/>
              </a:ext>
            </a:extLst>
          </p:cNvPr>
          <p:cNvSpPr txBox="1"/>
          <p:nvPr/>
        </p:nvSpPr>
        <p:spPr>
          <a:xfrm>
            <a:off x="3640786" y="3806164"/>
            <a:ext cx="10801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dirty="0"/>
              <a:t>Fuente: ICFES</a:t>
            </a:r>
          </a:p>
        </p:txBody>
      </p:sp>
    </p:spTree>
    <p:extLst>
      <p:ext uri="{BB962C8B-B14F-4D97-AF65-F5344CB8AC3E}">
        <p14:creationId xmlns:p14="http://schemas.microsoft.com/office/powerpoint/2010/main" val="723768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F69959-8301-97AE-8101-198F14A81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37A793E-8B41-2D03-959D-5131271B36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131591"/>
            <a:ext cx="3101233" cy="266429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9EBD1F8-C3AF-0648-0985-3DC7780617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628" y="1995684"/>
            <a:ext cx="2123300" cy="1008114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E20BCE93-3A44-2283-6B63-68BB712858E8}"/>
              </a:ext>
            </a:extLst>
          </p:cNvPr>
          <p:cNvSpPr/>
          <p:nvPr/>
        </p:nvSpPr>
        <p:spPr>
          <a:xfrm>
            <a:off x="1132628" y="2362573"/>
            <a:ext cx="227705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 AGREGADO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FB81B6B-EB2A-F32C-AF1E-3048473CEEEF}"/>
              </a:ext>
            </a:extLst>
          </p:cNvPr>
          <p:cNvSpPr txBox="1"/>
          <p:nvPr/>
        </p:nvSpPr>
        <p:spPr>
          <a:xfrm>
            <a:off x="3707904" y="1417588"/>
            <a:ext cx="51796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b="0" i="0" dirty="0">
                <a:solidFill>
                  <a:srgbClr val="212529"/>
                </a:solidFill>
                <a:effectLst/>
                <a:latin typeface="Montserrat" panose="020F0502020204030204" pitchFamily="2" charset="0"/>
              </a:rPr>
              <a:t>Los cálculos de </a:t>
            </a:r>
            <a:r>
              <a:rPr lang="es-CO" b="1" i="0" dirty="0">
                <a:solidFill>
                  <a:srgbClr val="212529"/>
                </a:solidFill>
                <a:effectLst/>
                <a:latin typeface="Montserrat" panose="020F0502020204030204" pitchFamily="2" charset="0"/>
              </a:rPr>
              <a:t>valor agregado</a:t>
            </a:r>
            <a:r>
              <a:rPr lang="es-CO" b="0" i="0" dirty="0">
                <a:solidFill>
                  <a:srgbClr val="212529"/>
                </a:solidFill>
                <a:effectLst/>
                <a:latin typeface="Montserrat" panose="020F0502020204030204" pitchFamily="2" charset="0"/>
              </a:rPr>
              <a:t> revelan el aporte que genera el paso por la educación superior en el desarrollo de las competencias básicas de un individuo, mediante la comparación entre el logro esperado y el logro real del individuo al finalizar su ciclo de educación (Arias et al (2009), Harris (2011)).</a:t>
            </a:r>
            <a:endParaRPr lang="es-CO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D4DBF1D-384D-D4B8-8590-54EC0D85D7B3}"/>
              </a:ext>
            </a:extLst>
          </p:cNvPr>
          <p:cNvSpPr txBox="1"/>
          <p:nvPr/>
        </p:nvSpPr>
        <p:spPr>
          <a:xfrm>
            <a:off x="7884368" y="4731990"/>
            <a:ext cx="10801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dirty="0"/>
              <a:t>Fuente: ICFES</a:t>
            </a:r>
          </a:p>
        </p:txBody>
      </p:sp>
    </p:spTree>
    <p:extLst>
      <p:ext uri="{BB962C8B-B14F-4D97-AF65-F5344CB8AC3E}">
        <p14:creationId xmlns:p14="http://schemas.microsoft.com/office/powerpoint/2010/main" val="362666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3FA44F-6752-8FD1-DC4F-6E9D75118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D1421C4A-DF2E-06EF-9B6E-4B2F8218BA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131591"/>
            <a:ext cx="3101233" cy="266429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B38788A7-0B27-C8D4-DE75-B2A3E99FCD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628" y="1995684"/>
            <a:ext cx="2123300" cy="1008114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A4961D48-8539-C5C0-E2C6-D70E2C2DF133}"/>
              </a:ext>
            </a:extLst>
          </p:cNvPr>
          <p:cNvSpPr/>
          <p:nvPr/>
        </p:nvSpPr>
        <p:spPr>
          <a:xfrm>
            <a:off x="1132628" y="2362573"/>
            <a:ext cx="227705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 AGREGADO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EE9D96F-F779-35EF-1951-502B5216381B}"/>
              </a:ext>
            </a:extLst>
          </p:cNvPr>
          <p:cNvSpPr txBox="1"/>
          <p:nvPr/>
        </p:nvSpPr>
        <p:spPr>
          <a:xfrm>
            <a:off x="3635210" y="1556087"/>
            <a:ext cx="517968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b="0" i="0" dirty="0">
                <a:solidFill>
                  <a:srgbClr val="212529"/>
                </a:solidFill>
                <a:effectLst/>
                <a:latin typeface="Montserrat" panose="00000500000000000000" pitchFamily="2" charset="0"/>
              </a:rPr>
              <a:t>Las estimaciones de valor agregado pueden generar valores negativos</a:t>
            </a:r>
          </a:p>
          <a:p>
            <a:pPr algn="just"/>
            <a:endParaRPr lang="es-CO" dirty="0">
              <a:solidFill>
                <a:srgbClr val="212529"/>
              </a:solidFill>
              <a:latin typeface="Montserrat" panose="00000500000000000000" pitchFamily="2" charset="0"/>
            </a:endParaRPr>
          </a:p>
          <a:p>
            <a:pPr algn="just"/>
            <a:r>
              <a:rPr lang="es-CO" dirty="0">
                <a:solidFill>
                  <a:srgbClr val="212529"/>
                </a:solidFill>
                <a:latin typeface="Montserrat" panose="00000500000000000000" pitchFamily="2" charset="0"/>
              </a:rPr>
              <a:t>A</a:t>
            </a:r>
            <a:r>
              <a:rPr lang="es-CO" b="0" i="0" dirty="0">
                <a:solidFill>
                  <a:srgbClr val="212529"/>
                </a:solidFill>
                <a:effectLst/>
                <a:latin typeface="Montserrat" panose="00000500000000000000" pitchFamily="2" charset="0"/>
              </a:rPr>
              <a:t>l encontrar valores agregados negativos, nos encontramos frente a estudiantes que desarrollaron sus competencias menos de lo que estima el modelo.</a:t>
            </a:r>
            <a:endParaRPr lang="es-CO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9133E47-AB74-000B-55E8-175ED65F830A}"/>
              </a:ext>
            </a:extLst>
          </p:cNvPr>
          <p:cNvSpPr txBox="1"/>
          <p:nvPr/>
        </p:nvSpPr>
        <p:spPr>
          <a:xfrm>
            <a:off x="7734776" y="4731990"/>
            <a:ext cx="10801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dirty="0"/>
              <a:t>Fuente: ICFES</a:t>
            </a:r>
          </a:p>
        </p:txBody>
      </p:sp>
    </p:spTree>
    <p:extLst>
      <p:ext uri="{BB962C8B-B14F-4D97-AF65-F5344CB8AC3E}">
        <p14:creationId xmlns:p14="http://schemas.microsoft.com/office/powerpoint/2010/main" val="3031655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2DCB87-67C4-E763-8A63-0D32F360F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20478295-B889-272B-EFC1-399B42579D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131591"/>
            <a:ext cx="3101233" cy="266429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FF410B61-1C77-FE21-D609-456405BAAC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628" y="1995684"/>
            <a:ext cx="2123300" cy="1008114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D4DC1A37-850B-F0B5-7913-D42F82843CD9}"/>
              </a:ext>
            </a:extLst>
          </p:cNvPr>
          <p:cNvSpPr/>
          <p:nvPr/>
        </p:nvSpPr>
        <p:spPr>
          <a:xfrm>
            <a:off x="1132628" y="2362573"/>
            <a:ext cx="227705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APORTE RELATIVO</a:t>
            </a:r>
          </a:p>
        </p:txBody>
      </p:sp>
      <p:pic>
        <p:nvPicPr>
          <p:cNvPr id="1026" name="Picture 2" descr="Responsive Image">
            <a:extLst>
              <a:ext uri="{FF2B5EF4-FFF2-40B4-BE49-F238E27FC236}">
                <a16:creationId xmlns:a16="http://schemas.microsoft.com/office/drawing/2014/main" id="{190FB498-849E-919C-A978-7949B45035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209906"/>
            <a:ext cx="5215572" cy="272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BA66CD23-BCC7-2662-9DCE-D9A4B2A90053}"/>
              </a:ext>
            </a:extLst>
          </p:cNvPr>
          <p:cNvSpPr txBox="1"/>
          <p:nvPr/>
        </p:nvSpPr>
        <p:spPr>
          <a:xfrm>
            <a:off x="3707904" y="4011910"/>
            <a:ext cx="10801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dirty="0"/>
              <a:t>Fuente: ICFES</a:t>
            </a:r>
          </a:p>
        </p:txBody>
      </p:sp>
    </p:spTree>
    <p:extLst>
      <p:ext uri="{BB962C8B-B14F-4D97-AF65-F5344CB8AC3E}">
        <p14:creationId xmlns:p14="http://schemas.microsoft.com/office/powerpoint/2010/main" val="35896373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695E68-FA5C-9C15-07E8-E5D629B14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F1CDDCD6-2EC0-3E28-5BAB-31C46E83DD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131591"/>
            <a:ext cx="3101233" cy="266429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FFEA414B-FAB0-A29E-C4EB-7147FCC470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628" y="1995684"/>
            <a:ext cx="2123300" cy="1008114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9B2C40EE-493F-3E79-C37D-4DCA2EC2160C}"/>
              </a:ext>
            </a:extLst>
          </p:cNvPr>
          <p:cNvSpPr/>
          <p:nvPr/>
        </p:nvSpPr>
        <p:spPr>
          <a:xfrm>
            <a:off x="1132628" y="2362573"/>
            <a:ext cx="227705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APORTE RELATIVO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1F2CF8C-91F8-6FBE-528D-703FAB31A2D1}"/>
              </a:ext>
            </a:extLst>
          </p:cNvPr>
          <p:cNvSpPr txBox="1"/>
          <p:nvPr/>
        </p:nvSpPr>
        <p:spPr>
          <a:xfrm>
            <a:off x="3635210" y="1556087"/>
            <a:ext cx="51796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b="0" i="0" dirty="0">
                <a:solidFill>
                  <a:srgbClr val="212529"/>
                </a:solidFill>
                <a:effectLst/>
                <a:latin typeface="Montserrat" panose="00000500000000000000" pitchFamily="2" charset="0"/>
              </a:rPr>
              <a:t>Los resultados de valor agregado se analizan a la luz del </a:t>
            </a:r>
            <a:r>
              <a:rPr lang="es-CO" b="1" i="0" dirty="0">
                <a:solidFill>
                  <a:srgbClr val="212529"/>
                </a:solidFill>
                <a:effectLst/>
                <a:latin typeface="Montserrat" panose="00000500000000000000" pitchFamily="2" charset="0"/>
              </a:rPr>
              <a:t>aporte relativo</a:t>
            </a:r>
            <a:r>
              <a:rPr lang="es-CO" b="0" i="0" dirty="0">
                <a:solidFill>
                  <a:srgbClr val="212529"/>
                </a:solidFill>
                <a:effectLst/>
                <a:latin typeface="Montserrat" panose="00000500000000000000" pitchFamily="2" charset="0"/>
              </a:rPr>
              <a:t> de una unidad de análisis (INBC) respecto a otras unidades de análisis similares. Para este ejercicio, se identifican vecindades para cada unidad de análisis (INBC), conformadas por otras unidades que tienen similares condiciones. </a:t>
            </a:r>
            <a:endParaRPr lang="es-CO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72CC9F4B-78B6-6C2C-871D-E620C2EAE9CB}"/>
              </a:ext>
            </a:extLst>
          </p:cNvPr>
          <p:cNvSpPr txBox="1"/>
          <p:nvPr/>
        </p:nvSpPr>
        <p:spPr>
          <a:xfrm>
            <a:off x="7956376" y="4443958"/>
            <a:ext cx="10801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dirty="0"/>
              <a:t>Fuente: ICFES</a:t>
            </a:r>
          </a:p>
        </p:txBody>
      </p:sp>
    </p:spTree>
    <p:extLst>
      <p:ext uri="{BB962C8B-B14F-4D97-AF65-F5344CB8AC3E}">
        <p14:creationId xmlns:p14="http://schemas.microsoft.com/office/powerpoint/2010/main" val="8830574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FE58A1-6409-7016-B338-399F7BC81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5D12D8EE-6497-B1BF-5F4A-338A375391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131591"/>
            <a:ext cx="3101233" cy="266429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806C30A5-31A0-4E3B-51D6-2FD641FE8D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628" y="1995684"/>
            <a:ext cx="2123300" cy="1008114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1A132748-EA75-C0C1-B2BE-EAEF344DDF79}"/>
              </a:ext>
            </a:extLst>
          </p:cNvPr>
          <p:cNvSpPr/>
          <p:nvPr/>
        </p:nvSpPr>
        <p:spPr>
          <a:xfrm>
            <a:off x="1132628" y="2362573"/>
            <a:ext cx="227705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APORTE RELATIVO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F7BB36A-25D6-9FC3-DBF2-11038B84674D}"/>
              </a:ext>
            </a:extLst>
          </p:cNvPr>
          <p:cNvSpPr txBox="1"/>
          <p:nvPr/>
        </p:nvSpPr>
        <p:spPr>
          <a:xfrm>
            <a:off x="3627116" y="1833086"/>
            <a:ext cx="51796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b="0" i="0" dirty="0">
                <a:solidFill>
                  <a:srgbClr val="212529"/>
                </a:solidFill>
                <a:effectLst/>
                <a:latin typeface="Montserrat" panose="00000500000000000000" pitchFamily="2" charset="0"/>
              </a:rPr>
              <a:t>En particular, estas condiciones están determinadas por el nivel de competencias inicial, el cual se mide con el puntaje global promedio de los estudiantes en la prueba Saber 11. </a:t>
            </a:r>
            <a:endParaRPr lang="es-CO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8791A3BD-16A0-9D91-7828-BB6947EE5875}"/>
              </a:ext>
            </a:extLst>
          </p:cNvPr>
          <p:cNvSpPr txBox="1"/>
          <p:nvPr/>
        </p:nvSpPr>
        <p:spPr>
          <a:xfrm>
            <a:off x="7884368" y="4587974"/>
            <a:ext cx="10801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dirty="0"/>
              <a:t>Fuente: ICFES</a:t>
            </a:r>
          </a:p>
        </p:txBody>
      </p:sp>
    </p:spTree>
    <p:extLst>
      <p:ext uri="{BB962C8B-B14F-4D97-AF65-F5344CB8AC3E}">
        <p14:creationId xmlns:p14="http://schemas.microsoft.com/office/powerpoint/2010/main" val="12980159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F23D5-4743-5277-0F97-F0ED0CFB3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74A3F246-FEAE-869F-32AD-E138CEAF3D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131591"/>
            <a:ext cx="3101233" cy="266429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2350415-79A8-E79F-4D09-568DFDBA76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628" y="1939234"/>
            <a:ext cx="2123300" cy="1008114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4C860982-FD35-B167-C2DA-C7AF3B184D9B}"/>
              </a:ext>
            </a:extLst>
          </p:cNvPr>
          <p:cNvSpPr/>
          <p:nvPr/>
        </p:nvSpPr>
        <p:spPr>
          <a:xfrm>
            <a:off x="940199" y="2171350"/>
            <a:ext cx="25081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HERRAMIENTAS DE CONSULTA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E0D1B53-7773-865B-9F4F-528002BC4A6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900" t="10781" r="12387" b="16384"/>
          <a:stretch/>
        </p:blipFill>
        <p:spPr>
          <a:xfrm>
            <a:off x="3707904" y="1311609"/>
            <a:ext cx="5029112" cy="2520282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EDEE0031-4A04-E2E9-3E6D-A4D935A965E2}"/>
              </a:ext>
            </a:extLst>
          </p:cNvPr>
          <p:cNvSpPr txBox="1"/>
          <p:nvPr/>
        </p:nvSpPr>
        <p:spPr>
          <a:xfrm>
            <a:off x="3322800" y="3982439"/>
            <a:ext cx="582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hlinkClick r:id="rId6"/>
              </a:rPr>
              <a:t>https://www.icfes.gov.co/valor-agregado-y-aporte-relativo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1259528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14977</TotalTime>
  <Words>258</Words>
  <Application>Microsoft Office PowerPoint</Application>
  <PresentationFormat>Presentación en pantalla (16:9)</PresentationFormat>
  <Paragraphs>32</Paragraphs>
  <Slides>10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Arial</vt:lpstr>
      <vt:lpstr>Arial Black</vt:lpstr>
      <vt:lpstr>Calibri</vt:lpstr>
      <vt:lpstr>Montserrat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diseno</dc:creator>
  <cp:lastModifiedBy>COORDINADOR INGLES</cp:lastModifiedBy>
  <cp:revision>496</cp:revision>
  <dcterms:created xsi:type="dcterms:W3CDTF">2018-08-13T21:41:40Z</dcterms:created>
  <dcterms:modified xsi:type="dcterms:W3CDTF">2024-03-07T15:27:23Z</dcterms:modified>
</cp:coreProperties>
</file>