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Lst>
  <p:sldSz cy="10287000" cx="18288000"/>
  <p:notesSz cx="6858000" cy="9144000"/>
  <p:embeddedFontLst>
    <p:embeddedFont>
      <p:font typeface="Poppins"/>
      <p:bold r:id="rId16"/>
      <p:boldItalic r:id="rId17"/>
    </p:embeddedFont>
    <p:embeddedFont>
      <p:font typeface="Poppins Light"/>
      <p:regular r:id="rId18"/>
      <p:bold r:id="rId19"/>
      <p:italic r:id="rId20"/>
      <p:boldItalic r:id="rId21"/>
    </p:embeddedFont>
    <p:embeddedFont>
      <p:font typeface="Arial Black"/>
      <p:regular r:id="rId2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A4A3A4"/>
          </p15:clr>
        </p15:guide>
        <p15:guide id="2" pos="2880">
          <p15:clr>
            <a:srgbClr val="A4A3A4"/>
          </p15:clr>
        </p15:guide>
      </p15:sldGuideLst>
    </p:ext>
    <p:ext uri="GoogleSlidesCustomDataVersion2">
      <go:slidesCustomData xmlns:go="http://customooxmlschemas.google.com/" r:id="rId23" roundtripDataSignature="AMtx7mhRa7NHtBU6Kg4mn3+W1a8XuT5hZ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PoppinsLight-italic.fntdata"/><Relationship Id="rId11" Type="http://schemas.openxmlformats.org/officeDocument/2006/relationships/slide" Target="slides/slide6.xml"/><Relationship Id="rId22" Type="http://schemas.openxmlformats.org/officeDocument/2006/relationships/font" Target="fonts/ArialBlack-regular.fntdata"/><Relationship Id="rId10" Type="http://schemas.openxmlformats.org/officeDocument/2006/relationships/slide" Target="slides/slide5.xml"/><Relationship Id="rId21" Type="http://schemas.openxmlformats.org/officeDocument/2006/relationships/font" Target="fonts/PoppinsLight-boldItalic.fntdata"/><Relationship Id="rId13" Type="http://schemas.openxmlformats.org/officeDocument/2006/relationships/slide" Target="slides/slide8.xml"/><Relationship Id="rId12" Type="http://schemas.openxmlformats.org/officeDocument/2006/relationships/slide" Target="slides/slide7.xml"/><Relationship Id="rId23" Type="http://customschemas.google.com/relationships/presentationmetadata" Target="metadata"/><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font" Target="fonts/Poppins-boldItalic.fntdata"/><Relationship Id="rId16" Type="http://schemas.openxmlformats.org/officeDocument/2006/relationships/font" Target="fonts/Poppins-bold.fntdata"/><Relationship Id="rId5" Type="http://schemas.openxmlformats.org/officeDocument/2006/relationships/notesMaster" Target="notesMasters/notesMaster1.xml"/><Relationship Id="rId19" Type="http://schemas.openxmlformats.org/officeDocument/2006/relationships/font" Target="fonts/PoppinsLight-bold.fntdata"/><Relationship Id="rId6" Type="http://schemas.openxmlformats.org/officeDocument/2006/relationships/slide" Target="slides/slide1.xml"/><Relationship Id="rId18" Type="http://schemas.openxmlformats.org/officeDocument/2006/relationships/font" Target="fonts/PoppinsLight-regular.fntdata"/><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4" name="Google Shape;214;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5" name="Google Shape;95;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3" name="Shape 113"/>
        <p:cNvGrpSpPr/>
        <p:nvPr/>
      </p:nvGrpSpPr>
      <p:grpSpPr>
        <a:xfrm>
          <a:off x="0" y="0"/>
          <a:ext cx="0" cy="0"/>
          <a:chOff x="0" y="0"/>
          <a:chExt cx="0" cy="0"/>
        </a:xfrm>
      </p:grpSpPr>
      <p:sp>
        <p:nvSpPr>
          <p:cNvPr id="114" name="Google Shape;114;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5" name="Google Shape;115;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9" name="Shape 129"/>
        <p:cNvGrpSpPr/>
        <p:nvPr/>
      </p:nvGrpSpPr>
      <p:grpSpPr>
        <a:xfrm>
          <a:off x="0" y="0"/>
          <a:ext cx="0" cy="0"/>
          <a:chOff x="0" y="0"/>
          <a:chExt cx="0" cy="0"/>
        </a:xfrm>
      </p:grpSpPr>
      <p:sp>
        <p:nvSpPr>
          <p:cNvPr id="130" name="Google Shape;130;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1" name="Google Shape;131;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7" name="Google Shape;147;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9" name="Shape 159"/>
        <p:cNvGrpSpPr/>
        <p:nvPr/>
      </p:nvGrpSpPr>
      <p:grpSpPr>
        <a:xfrm>
          <a:off x="0" y="0"/>
          <a:ext cx="0" cy="0"/>
          <a:chOff x="0" y="0"/>
          <a:chExt cx="0" cy="0"/>
        </a:xfrm>
      </p:grpSpPr>
      <p:sp>
        <p:nvSpPr>
          <p:cNvPr id="160" name="Google Shape;160;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1" name="Google Shape;161;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6" name="Google Shape;176;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5" name="Shape 185"/>
        <p:cNvGrpSpPr/>
        <p:nvPr/>
      </p:nvGrpSpPr>
      <p:grpSpPr>
        <a:xfrm>
          <a:off x="0" y="0"/>
          <a:ext cx="0" cy="0"/>
          <a:chOff x="0" y="0"/>
          <a:chExt cx="0" cy="0"/>
        </a:xfrm>
      </p:grpSpPr>
      <p:sp>
        <p:nvSpPr>
          <p:cNvPr id="186" name="Google Shape;186;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7" name="Google Shape;187;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1" name="Shape 11"/>
        <p:cNvGrpSpPr/>
        <p:nvPr/>
      </p:nvGrpSpPr>
      <p:grpSpPr>
        <a:xfrm>
          <a:off x="0" y="0"/>
          <a:ext cx="0" cy="0"/>
          <a:chOff x="0" y="0"/>
          <a:chExt cx="0" cy="0"/>
        </a:xfrm>
      </p:grpSpPr>
      <p:sp>
        <p:nvSpPr>
          <p:cNvPr id="12" name="Google Shape;12;p1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 name="Google Shape;13;p1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 name="Google Shape;14;p1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MX"/>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2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23"/>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1" name="Google Shape;71;p2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2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2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MX"/>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24"/>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24"/>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7" name="Google Shape;77;p2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2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2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MX"/>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15"/>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15"/>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18" name="Google Shape;18;p1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1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1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MX"/>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1" name="Shape 21"/>
        <p:cNvGrpSpPr/>
        <p:nvPr/>
      </p:nvGrpSpPr>
      <p:grpSpPr>
        <a:xfrm>
          <a:off x="0" y="0"/>
          <a:ext cx="0" cy="0"/>
          <a:chOff x="0" y="0"/>
          <a:chExt cx="0" cy="0"/>
        </a:xfrm>
      </p:grpSpPr>
      <p:sp>
        <p:nvSpPr>
          <p:cNvPr id="22" name="Google Shape;22;p1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3" name="Google Shape;23;p16"/>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24" name="Google Shape;24;p1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5" name="Google Shape;25;p1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1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MX"/>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7" name="Shape 27"/>
        <p:cNvGrpSpPr/>
        <p:nvPr/>
      </p:nvGrpSpPr>
      <p:grpSpPr>
        <a:xfrm>
          <a:off x="0" y="0"/>
          <a:ext cx="0" cy="0"/>
          <a:chOff x="0" y="0"/>
          <a:chExt cx="0" cy="0"/>
        </a:xfrm>
      </p:grpSpPr>
      <p:sp>
        <p:nvSpPr>
          <p:cNvPr id="28" name="Google Shape;28;p17"/>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17"/>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30" name="Google Shape;30;p1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1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1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MX"/>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33" name="Shape 33"/>
        <p:cNvGrpSpPr/>
        <p:nvPr/>
      </p:nvGrpSpPr>
      <p:grpSpPr>
        <a:xfrm>
          <a:off x="0" y="0"/>
          <a:ext cx="0" cy="0"/>
          <a:chOff x="0" y="0"/>
          <a:chExt cx="0" cy="0"/>
        </a:xfrm>
      </p:grpSpPr>
      <p:sp>
        <p:nvSpPr>
          <p:cNvPr id="34" name="Google Shape;34;p1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5" name="Google Shape;35;p18"/>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6" name="Google Shape;36;p18"/>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7" name="Google Shape;37;p1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1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9" name="Google Shape;39;p1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MX"/>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40" name="Shape 40"/>
        <p:cNvGrpSpPr/>
        <p:nvPr/>
      </p:nvGrpSpPr>
      <p:grpSpPr>
        <a:xfrm>
          <a:off x="0" y="0"/>
          <a:ext cx="0" cy="0"/>
          <a:chOff x="0" y="0"/>
          <a:chExt cx="0" cy="0"/>
        </a:xfrm>
      </p:grpSpPr>
      <p:sp>
        <p:nvSpPr>
          <p:cNvPr id="41" name="Google Shape;41;p1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2" name="Google Shape;42;p19"/>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3" name="Google Shape;43;p19"/>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4" name="Google Shape;44;p19"/>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5" name="Google Shape;45;p19"/>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6" name="Google Shape;46;p1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1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1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MX"/>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9" name="Shape 49"/>
        <p:cNvGrpSpPr/>
        <p:nvPr/>
      </p:nvGrpSpPr>
      <p:grpSpPr>
        <a:xfrm>
          <a:off x="0" y="0"/>
          <a:ext cx="0" cy="0"/>
          <a:chOff x="0" y="0"/>
          <a:chExt cx="0" cy="0"/>
        </a:xfrm>
      </p:grpSpPr>
      <p:sp>
        <p:nvSpPr>
          <p:cNvPr id="50" name="Google Shape;50;p2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2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2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2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MX"/>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21"/>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21"/>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57" name="Google Shape;57;p21"/>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58" name="Google Shape;58;p2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2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2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MX"/>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22"/>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22"/>
          <p:cNvSpPr/>
          <p:nvPr>
            <p:ph idx="2" type="pic"/>
          </p:nvPr>
        </p:nvSpPr>
        <p:spPr>
          <a:xfrm>
            <a:off x="1792288" y="612775"/>
            <a:ext cx="5486400" cy="4114800"/>
          </a:xfrm>
          <a:prstGeom prst="rect">
            <a:avLst/>
          </a:prstGeom>
          <a:noFill/>
          <a:ln>
            <a:noFill/>
          </a:ln>
        </p:spPr>
      </p:sp>
      <p:sp>
        <p:nvSpPr>
          <p:cNvPr id="64" name="Google Shape;64;p22"/>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5" name="Google Shape;65;p2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2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2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s-MX"/>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1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13"/>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Google Shape;8;p1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1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1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s-MX"/>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 Id="rId3" Type="http://schemas.openxmlformats.org/officeDocument/2006/relationships/image" Target="../media/image8.jpg"/><Relationship Id="rId4" Type="http://schemas.openxmlformats.org/officeDocument/2006/relationships/image" Target="../media/image4.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image" Target="../media/image2.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2.png"/><Relationship Id="rId4"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6.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image" Target="../media/image8.jpg"/><Relationship Id="rId4"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image" Target="../media/image7.png"/><Relationship Id="rId4" Type="http://schemas.openxmlformats.org/officeDocument/2006/relationships/image" Target="../media/image6.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6.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p1"/>
          <p:cNvSpPr/>
          <p:nvPr/>
        </p:nvSpPr>
        <p:spPr>
          <a:xfrm>
            <a:off x="13274538" y="10543"/>
            <a:ext cx="5013462" cy="2804696"/>
          </a:xfrm>
          <a:prstGeom prst="rect">
            <a:avLst/>
          </a:prstGeom>
          <a:solidFill>
            <a:srgbClr val="D2171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5" name="Google Shape;85;p1"/>
          <p:cNvSpPr/>
          <p:nvPr/>
        </p:nvSpPr>
        <p:spPr>
          <a:xfrm>
            <a:off x="12260961" y="2887120"/>
            <a:ext cx="1489555" cy="1489555"/>
          </a:xfrm>
          <a:custGeom>
            <a:rect b="b" l="l" r="r" t="t"/>
            <a:pathLst>
              <a:path extrusionOk="0"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A71C1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6" name="Google Shape;86;p1"/>
          <p:cNvSpPr/>
          <p:nvPr/>
        </p:nvSpPr>
        <p:spPr>
          <a:xfrm>
            <a:off x="13272011" y="2478100"/>
            <a:ext cx="1041524" cy="1041524"/>
          </a:xfrm>
          <a:custGeom>
            <a:rect b="b" l="l" r="r" t="t"/>
            <a:pathLst>
              <a:path extrusionOk="0" h="6355080" w="635508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1"/>
          <p:cNvSpPr/>
          <p:nvPr/>
        </p:nvSpPr>
        <p:spPr>
          <a:xfrm>
            <a:off x="17140215" y="2244138"/>
            <a:ext cx="119085" cy="8229600"/>
          </a:xfrm>
          <a:prstGeom prst="rect">
            <a:avLst/>
          </a:prstGeom>
          <a:solidFill>
            <a:srgbClr val="1D1F1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1"/>
          <p:cNvSpPr/>
          <p:nvPr/>
        </p:nvSpPr>
        <p:spPr>
          <a:xfrm>
            <a:off x="0" y="-187337"/>
            <a:ext cx="1284046" cy="1950007"/>
          </a:xfrm>
          <a:prstGeom prst="rect">
            <a:avLst/>
          </a:prstGeom>
          <a:solidFill>
            <a:srgbClr val="D2171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1"/>
          <p:cNvSpPr/>
          <p:nvPr/>
        </p:nvSpPr>
        <p:spPr>
          <a:xfrm>
            <a:off x="28302" y="1028700"/>
            <a:ext cx="10869754" cy="125413"/>
          </a:xfrm>
          <a:prstGeom prst="rect">
            <a:avLst/>
          </a:prstGeom>
          <a:solidFill>
            <a:srgbClr val="69141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0" name="Google Shape;90;p1"/>
          <p:cNvSpPr txBox="1"/>
          <p:nvPr/>
        </p:nvSpPr>
        <p:spPr>
          <a:xfrm>
            <a:off x="1497821" y="2815239"/>
            <a:ext cx="10417289" cy="5295104"/>
          </a:xfrm>
          <a:prstGeom prst="rect">
            <a:avLst/>
          </a:prstGeom>
          <a:noFill/>
          <a:ln>
            <a:noFill/>
          </a:ln>
        </p:spPr>
        <p:txBody>
          <a:bodyPr anchorCtr="0" anchor="t" bIns="0" lIns="0" spcFirstLastPara="1" rIns="0" wrap="square" tIns="0">
            <a:spAutoFit/>
          </a:bodyPr>
          <a:lstStyle/>
          <a:p>
            <a:pPr indent="0" lvl="0" marL="0" marR="0" rtl="0" algn="l">
              <a:lnSpc>
                <a:spcPct val="107000"/>
              </a:lnSpc>
              <a:spcBef>
                <a:spcPts val="0"/>
              </a:spcBef>
              <a:spcAft>
                <a:spcPts val="0"/>
              </a:spcAft>
              <a:buNone/>
            </a:pPr>
            <a:r>
              <a:rPr b="0" i="1" lang="es-MX" sz="5400" u="none" cap="none" strike="noStrike">
                <a:solidFill>
                  <a:schemeClr val="dk1"/>
                </a:solidFill>
                <a:latin typeface="Arial Black"/>
                <a:ea typeface="Arial Black"/>
                <a:cs typeface="Arial Black"/>
                <a:sym typeface="Arial Black"/>
              </a:rPr>
              <a:t>PROYECTO PARA EL FORTALECIMIENTO DE HABILIDADES, CAPACIDADES Y SABERES EN EL CONTEXTO DE LAS PRUEBAS DE ESTADO</a:t>
            </a:r>
            <a:endParaRPr b="0" i="0" sz="5400" u="none" cap="none" strike="noStrike">
              <a:solidFill>
                <a:schemeClr val="dk1"/>
              </a:solidFill>
              <a:latin typeface="Arial Black"/>
              <a:ea typeface="Arial Black"/>
              <a:cs typeface="Arial Black"/>
              <a:sym typeface="Arial Black"/>
            </a:endParaRPr>
          </a:p>
        </p:txBody>
      </p:sp>
      <p:sp>
        <p:nvSpPr>
          <p:cNvPr id="91" name="Google Shape;91;p1"/>
          <p:cNvSpPr txBox="1"/>
          <p:nvPr/>
        </p:nvSpPr>
        <p:spPr>
          <a:xfrm>
            <a:off x="1028700" y="9191625"/>
            <a:ext cx="10417289" cy="424815"/>
          </a:xfrm>
          <a:prstGeom prst="rect">
            <a:avLst/>
          </a:prstGeom>
          <a:noFill/>
          <a:ln>
            <a:noFill/>
          </a:ln>
        </p:spPr>
        <p:txBody>
          <a:bodyPr anchorCtr="0" anchor="t" bIns="0" lIns="0" spcFirstLastPara="1" rIns="0" wrap="square" tIns="0">
            <a:spAutoFit/>
          </a:bodyPr>
          <a:lstStyle/>
          <a:p>
            <a:pPr indent="0" lvl="0" marL="0" marR="0" rtl="0" algn="ctr">
              <a:lnSpc>
                <a:spcPct val="186611"/>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sp>
        <p:nvSpPr>
          <p:cNvPr id="92" name="Google Shape;92;p1"/>
          <p:cNvSpPr/>
          <p:nvPr/>
        </p:nvSpPr>
        <p:spPr>
          <a:xfrm>
            <a:off x="14659386" y="0"/>
            <a:ext cx="2485614" cy="2485614"/>
          </a:xfrm>
          <a:custGeom>
            <a:rect b="b" l="l" r="r" t="t"/>
            <a:pathLst>
              <a:path extrusionOk="0" h="3314152" w="3314152">
                <a:moveTo>
                  <a:pt x="0" y="0"/>
                </a:moveTo>
                <a:lnTo>
                  <a:pt x="3314152" y="0"/>
                </a:lnTo>
                <a:lnTo>
                  <a:pt x="3314152" y="3314152"/>
                </a:lnTo>
                <a:lnTo>
                  <a:pt x="0" y="3314152"/>
                </a:lnTo>
                <a:lnTo>
                  <a:pt x="0" y="0"/>
                </a:lnTo>
                <a:close/>
              </a:path>
            </a:pathLst>
          </a:custGeom>
          <a:blipFill rotWithShape="1">
            <a:blip r:embed="rId3">
              <a:alphaModFix/>
            </a:blip>
            <a:stretch>
              <a:fillRect b="0" l="0" r="0" t="0"/>
            </a:stretch>
          </a:blipFill>
          <a:ln>
            <a:noFill/>
          </a:ln>
        </p:spPr>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sp>
        <p:nvSpPr>
          <p:cNvPr id="216" name="Google Shape;216;p11"/>
          <p:cNvSpPr txBox="1"/>
          <p:nvPr/>
        </p:nvSpPr>
        <p:spPr>
          <a:xfrm>
            <a:off x="1036543" y="3610099"/>
            <a:ext cx="6537643" cy="4667432"/>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s-MX" sz="6000" u="none" cap="none" strike="noStrike">
                <a:solidFill>
                  <a:schemeClr val="dk1"/>
                </a:solidFill>
                <a:latin typeface="Arial"/>
                <a:ea typeface="Arial"/>
                <a:cs typeface="Arial"/>
                <a:sym typeface="Arial"/>
              </a:rPr>
              <a:t>TOME UNA DECISIÓN Y EMPIECE LA PLANIFICACIÓN</a:t>
            </a:r>
            <a:endParaRPr/>
          </a:p>
          <a:p>
            <a:pPr indent="0" lvl="0" marL="0" marR="0" rtl="0" algn="l">
              <a:lnSpc>
                <a:spcPct val="140000"/>
              </a:lnSpc>
              <a:spcBef>
                <a:spcPts val="0"/>
              </a:spcBef>
              <a:spcAft>
                <a:spcPts val="0"/>
              </a:spcAft>
              <a:buNone/>
            </a:pPr>
            <a:r>
              <a:t/>
            </a:r>
            <a:endParaRPr b="1" i="0" sz="5700" u="none" cap="none" strike="noStrike">
              <a:solidFill>
                <a:srgbClr val="000000"/>
              </a:solidFill>
              <a:latin typeface="Poppins"/>
              <a:ea typeface="Poppins"/>
              <a:cs typeface="Poppins"/>
              <a:sym typeface="Poppins"/>
            </a:endParaRPr>
          </a:p>
        </p:txBody>
      </p:sp>
      <p:sp>
        <p:nvSpPr>
          <p:cNvPr id="217" name="Google Shape;217;p11"/>
          <p:cNvSpPr txBox="1"/>
          <p:nvPr/>
        </p:nvSpPr>
        <p:spPr>
          <a:xfrm>
            <a:off x="8068292" y="2432868"/>
            <a:ext cx="8955496" cy="6340197"/>
          </a:xfrm>
          <a:prstGeom prst="rect">
            <a:avLst/>
          </a:prstGeom>
          <a:noFill/>
          <a:ln>
            <a:noFill/>
          </a:ln>
        </p:spPr>
        <p:txBody>
          <a:bodyPr anchorCtr="0" anchor="t" bIns="0" lIns="0" spcFirstLastPara="1" rIns="0" wrap="square" tIns="0">
            <a:spAutoFit/>
          </a:bodyPr>
          <a:lstStyle/>
          <a:p>
            <a:pPr indent="0" lvl="0" marL="0" marR="0" rtl="0" algn="just">
              <a:spcBef>
                <a:spcPts val="0"/>
              </a:spcBef>
              <a:spcAft>
                <a:spcPts val="0"/>
              </a:spcAft>
              <a:buNone/>
            </a:pPr>
            <a:r>
              <a:rPr b="1" i="0" lang="es-MX" sz="2800" u="none" cap="none" strike="noStrike">
                <a:solidFill>
                  <a:schemeClr val="dk1"/>
                </a:solidFill>
                <a:latin typeface="Calibri"/>
                <a:ea typeface="Calibri"/>
                <a:cs typeface="Calibri"/>
                <a:sym typeface="Calibri"/>
              </a:rPr>
              <a:t>Durante algunos años y cíclicamente se ha discutido en nuestro país sobre la posibilidad de “condenar a muerte” a las personas que cometan delitos de asesinato con el agraviante de que el crimen sea perpetrado a mujeres indefensas (feminicidio) o a casos de violación a menores de edad. </a:t>
            </a:r>
            <a:r>
              <a:rPr b="1" i="0" lang="es-MX" sz="2800" u="none" cap="none" strike="noStrike">
                <a:solidFill>
                  <a:srgbClr val="002060"/>
                </a:solidFill>
                <a:latin typeface="Calibri"/>
                <a:ea typeface="Calibri"/>
                <a:cs typeface="Calibri"/>
                <a:sym typeface="Calibri"/>
              </a:rPr>
              <a:t>Los impulsores de esta proposición argumentan que bajo esta pena tan radical se podría mitigar la acción de delito bajo la percepción del castigo a recibir por parte del victimario, </a:t>
            </a:r>
            <a:r>
              <a:rPr b="1" i="0" lang="es-MX" sz="2800" u="none" cap="none" strike="noStrike">
                <a:solidFill>
                  <a:srgbClr val="E36C09"/>
                </a:solidFill>
                <a:latin typeface="Calibri"/>
                <a:ea typeface="Calibri"/>
                <a:cs typeface="Calibri"/>
                <a:sym typeface="Calibri"/>
              </a:rPr>
              <a:t>los detractores de la propuesta responden que bajo ninguna circunstancia se puede tomar la vida de otras personas pues para eso se imponen castigos fuertes como la cadena perpetua. </a:t>
            </a:r>
            <a:endParaRPr/>
          </a:p>
          <a:p>
            <a:pPr indent="0" lvl="0" marL="0" marR="0" rtl="0" algn="just">
              <a:spcBef>
                <a:spcPts val="0"/>
              </a:spcBef>
              <a:spcAft>
                <a:spcPts val="0"/>
              </a:spcAft>
              <a:buNone/>
            </a:pPr>
            <a:r>
              <a:t/>
            </a:r>
            <a:endParaRPr b="1" i="0" sz="2800" u="none" cap="none" strike="noStrike">
              <a:solidFill>
                <a:srgbClr val="FF0000"/>
              </a:solidFill>
              <a:latin typeface="Calibri"/>
              <a:ea typeface="Calibri"/>
              <a:cs typeface="Calibri"/>
              <a:sym typeface="Calibri"/>
            </a:endParaRPr>
          </a:p>
          <a:p>
            <a:pPr indent="0" lvl="0" marL="0" marR="0" rtl="0" algn="just">
              <a:spcBef>
                <a:spcPts val="0"/>
              </a:spcBef>
              <a:spcAft>
                <a:spcPts val="0"/>
              </a:spcAft>
              <a:buNone/>
            </a:pPr>
            <a:r>
              <a:rPr b="1" i="0" lang="es-MX" sz="2400" u="none" cap="none" strike="noStrike">
                <a:solidFill>
                  <a:srgbClr val="FF0000"/>
                </a:solidFill>
                <a:latin typeface="Calibri"/>
                <a:ea typeface="Calibri"/>
                <a:cs typeface="Calibri"/>
                <a:sym typeface="Calibri"/>
              </a:rPr>
              <a:t>¿ESTA USTED DE ACUERDO QUE SE IMPONGA LA PENA DE MUERTE PARA DELITOS COMO LOS CONSIDERADOS EN ESTE TEXTO?</a:t>
            </a:r>
            <a:endParaRPr b="1" i="0" sz="2400" u="none" cap="none" strike="noStrike">
              <a:solidFill>
                <a:srgbClr val="FF0000"/>
              </a:solidFill>
              <a:latin typeface="Calibri"/>
              <a:ea typeface="Calibri"/>
              <a:cs typeface="Calibri"/>
              <a:sym typeface="Calibri"/>
            </a:endParaRPr>
          </a:p>
        </p:txBody>
      </p:sp>
      <p:sp>
        <p:nvSpPr>
          <p:cNvPr id="218" name="Google Shape;218;p11"/>
          <p:cNvSpPr/>
          <p:nvPr/>
        </p:nvSpPr>
        <p:spPr>
          <a:xfrm>
            <a:off x="16974951" y="3086"/>
            <a:ext cx="1301660" cy="1950007"/>
          </a:xfrm>
          <a:prstGeom prst="rect">
            <a:avLst/>
          </a:prstGeom>
          <a:solidFill>
            <a:srgbClr val="CF162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9" name="Google Shape;219;p11"/>
          <p:cNvSpPr/>
          <p:nvPr/>
        </p:nvSpPr>
        <p:spPr>
          <a:xfrm>
            <a:off x="5323786" y="1044323"/>
            <a:ext cx="15766959" cy="125413"/>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0" name="Google Shape;220;p11"/>
          <p:cNvSpPr/>
          <p:nvPr/>
        </p:nvSpPr>
        <p:spPr>
          <a:xfrm>
            <a:off x="0" y="8503431"/>
            <a:ext cx="1284046" cy="1985237"/>
          </a:xfrm>
          <a:prstGeom prst="rect">
            <a:avLst/>
          </a:prstGeom>
          <a:solidFill>
            <a:srgbClr val="CF162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1" name="Google Shape;221;p11"/>
          <p:cNvSpPr/>
          <p:nvPr/>
        </p:nvSpPr>
        <p:spPr>
          <a:xfrm>
            <a:off x="642023" y="2504226"/>
            <a:ext cx="119085" cy="82296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2" name="Google Shape;222;p11"/>
          <p:cNvSpPr/>
          <p:nvPr/>
        </p:nvSpPr>
        <p:spPr>
          <a:xfrm rot="3994440">
            <a:off x="16486054" y="8720566"/>
            <a:ext cx="1075468" cy="1075468"/>
          </a:xfrm>
          <a:custGeom>
            <a:rect b="b" l="l" r="r" t="t"/>
            <a:pathLst>
              <a:path extrusionOk="0"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A71C1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p11"/>
          <p:cNvSpPr/>
          <p:nvPr/>
        </p:nvSpPr>
        <p:spPr>
          <a:xfrm rot="3994440">
            <a:off x="17081729" y="9157223"/>
            <a:ext cx="677655" cy="677655"/>
          </a:xfrm>
          <a:custGeom>
            <a:rect b="b" l="l" r="r" t="t"/>
            <a:pathLst>
              <a:path extrusionOk="0" h="6355080" w="635508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1D1F1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24" name="Google Shape;224;p11"/>
          <p:cNvSpPr/>
          <p:nvPr/>
        </p:nvSpPr>
        <p:spPr>
          <a:xfrm>
            <a:off x="696575" y="588136"/>
            <a:ext cx="1894225" cy="1364957"/>
          </a:xfrm>
          <a:custGeom>
            <a:rect b="b" l="l" r="r" t="t"/>
            <a:pathLst>
              <a:path extrusionOk="0" h="1819942" w="2525634">
                <a:moveTo>
                  <a:pt x="0" y="0"/>
                </a:moveTo>
                <a:lnTo>
                  <a:pt x="2525634" y="0"/>
                </a:lnTo>
                <a:lnTo>
                  <a:pt x="2525634" y="1819942"/>
                </a:lnTo>
                <a:lnTo>
                  <a:pt x="0" y="1819942"/>
                </a:lnTo>
                <a:lnTo>
                  <a:pt x="0" y="0"/>
                </a:lnTo>
                <a:close/>
              </a:path>
            </a:pathLst>
          </a:custGeom>
          <a:blipFill rotWithShape="1">
            <a:blip r:embed="rId3">
              <a:alphaModFix/>
            </a:blip>
            <a:stretch>
              <a:fillRect b="0" l="0" r="0" t="0"/>
            </a:stretch>
          </a:blipFill>
          <a:ln>
            <a:noFill/>
          </a:ln>
        </p:spPr>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71C19"/>
        </a:solidFill>
      </p:bgPr>
    </p:bg>
    <p:spTree>
      <p:nvGrpSpPr>
        <p:cNvPr id="96" name="Shape 96"/>
        <p:cNvGrpSpPr/>
        <p:nvPr/>
      </p:nvGrpSpPr>
      <p:grpSpPr>
        <a:xfrm>
          <a:off x="0" y="0"/>
          <a:ext cx="0" cy="0"/>
          <a:chOff x="0" y="0"/>
          <a:chExt cx="0" cy="0"/>
        </a:xfrm>
      </p:grpSpPr>
      <p:sp>
        <p:nvSpPr>
          <p:cNvPr id="97" name="Google Shape;97;p3"/>
          <p:cNvSpPr/>
          <p:nvPr/>
        </p:nvSpPr>
        <p:spPr>
          <a:xfrm>
            <a:off x="-242543" y="-19600"/>
            <a:ext cx="8610522" cy="10512561"/>
          </a:xfrm>
          <a:custGeom>
            <a:rect b="b" l="l" r="r" t="t"/>
            <a:pathLst>
              <a:path extrusionOk="0" h="975123" w="798694">
                <a:moveTo>
                  <a:pt x="0" y="0"/>
                </a:moveTo>
                <a:lnTo>
                  <a:pt x="798694" y="0"/>
                </a:lnTo>
                <a:lnTo>
                  <a:pt x="798694" y="975123"/>
                </a:lnTo>
                <a:lnTo>
                  <a:pt x="0" y="975123"/>
                </a:lnTo>
                <a:close/>
              </a:path>
            </a:pathLst>
          </a:custGeom>
          <a:blipFill rotWithShape="1">
            <a:blip r:embed="rId3">
              <a:alphaModFix/>
            </a:blip>
            <a:stretch>
              <a:fillRect b="0" l="-41732" r="-41730" t="0"/>
            </a:stretch>
          </a:blipFill>
          <a:ln>
            <a:noFill/>
          </a:ln>
        </p:spPr>
      </p:sp>
      <p:grpSp>
        <p:nvGrpSpPr>
          <p:cNvPr id="98" name="Google Shape;98;p3"/>
          <p:cNvGrpSpPr/>
          <p:nvPr/>
        </p:nvGrpSpPr>
        <p:grpSpPr>
          <a:xfrm>
            <a:off x="-242543" y="-207842"/>
            <a:ext cx="8610522" cy="10723834"/>
            <a:chOff x="0" y="-57150"/>
            <a:chExt cx="2263564" cy="2900830"/>
          </a:xfrm>
        </p:grpSpPr>
        <p:sp>
          <p:nvSpPr>
            <p:cNvPr id="99" name="Google Shape;99;p3"/>
            <p:cNvSpPr/>
            <p:nvPr/>
          </p:nvSpPr>
          <p:spPr>
            <a:xfrm>
              <a:off x="0" y="0"/>
              <a:ext cx="2263564" cy="2843680"/>
            </a:xfrm>
            <a:custGeom>
              <a:rect b="b" l="l" r="r" t="t"/>
              <a:pathLst>
                <a:path extrusionOk="0" h="2843680" w="2263564">
                  <a:moveTo>
                    <a:pt x="0" y="0"/>
                  </a:moveTo>
                  <a:lnTo>
                    <a:pt x="2263564" y="0"/>
                  </a:lnTo>
                  <a:lnTo>
                    <a:pt x="2263564" y="2843680"/>
                  </a:lnTo>
                  <a:lnTo>
                    <a:pt x="0" y="2843680"/>
                  </a:lnTo>
                  <a:close/>
                </a:path>
              </a:pathLst>
            </a:custGeom>
            <a:solidFill>
              <a:srgbClr val="E58789">
                <a:alpha val="61960"/>
              </a:srgbClr>
            </a:solidFill>
            <a:ln>
              <a:noFill/>
            </a:ln>
          </p:spPr>
        </p:sp>
        <p:sp>
          <p:nvSpPr>
            <p:cNvPr id="100" name="Google Shape;100;p3"/>
            <p:cNvSpPr txBox="1"/>
            <p:nvPr/>
          </p:nvSpPr>
          <p:spPr>
            <a:xfrm>
              <a:off x="0" y="-57150"/>
              <a:ext cx="2263564" cy="2900830"/>
            </a:xfrm>
            <a:prstGeom prst="rect">
              <a:avLst/>
            </a:prstGeom>
            <a:noFill/>
            <a:ln>
              <a:noFill/>
            </a:ln>
          </p:spPr>
          <p:txBody>
            <a:bodyPr anchorCtr="0" anchor="ctr" bIns="50800" lIns="50800" spcFirstLastPara="1" rIns="50800" wrap="square" tIns="50800">
              <a:noAutofit/>
            </a:bodyPr>
            <a:lstStyle/>
            <a:p>
              <a:pPr indent="0" lvl="0" marL="0" marR="0" rtl="0" algn="ctr">
                <a:lnSpc>
                  <a:spcPct val="158277"/>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01" name="Google Shape;101;p3"/>
          <p:cNvSpPr/>
          <p:nvPr/>
        </p:nvSpPr>
        <p:spPr>
          <a:xfrm>
            <a:off x="-226122" y="-176148"/>
            <a:ext cx="1510755" cy="1914778"/>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p3"/>
          <p:cNvSpPr/>
          <p:nvPr/>
        </p:nvSpPr>
        <p:spPr>
          <a:xfrm>
            <a:off x="-242544" y="1028700"/>
            <a:ext cx="10869754" cy="125413"/>
          </a:xfrm>
          <a:prstGeom prst="rect">
            <a:avLst/>
          </a:prstGeom>
          <a:solidFill>
            <a:srgbClr val="D2171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3"/>
          <p:cNvSpPr/>
          <p:nvPr/>
        </p:nvSpPr>
        <p:spPr>
          <a:xfrm rot="10800000">
            <a:off x="10238661" y="1738630"/>
            <a:ext cx="978018" cy="978018"/>
          </a:xfrm>
          <a:custGeom>
            <a:rect b="b" l="l" r="r" t="t"/>
            <a:pathLst>
              <a:path extrusionOk="0"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4" name="Google Shape;104;p3"/>
          <p:cNvSpPr/>
          <p:nvPr/>
        </p:nvSpPr>
        <p:spPr>
          <a:xfrm rot="10800000">
            <a:off x="10012379" y="2072727"/>
            <a:ext cx="683848" cy="683848"/>
          </a:xfrm>
          <a:custGeom>
            <a:rect b="b" l="l" r="r" t="t"/>
            <a:pathLst>
              <a:path extrusionOk="0" h="6355080" w="635508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3"/>
          <p:cNvSpPr/>
          <p:nvPr/>
        </p:nvSpPr>
        <p:spPr>
          <a:xfrm>
            <a:off x="16809784" y="8323492"/>
            <a:ext cx="1475526" cy="1967622"/>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3"/>
          <p:cNvSpPr/>
          <p:nvPr/>
        </p:nvSpPr>
        <p:spPr>
          <a:xfrm>
            <a:off x="7269846" y="9138895"/>
            <a:ext cx="10869754" cy="125413"/>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3"/>
          <p:cNvSpPr/>
          <p:nvPr/>
        </p:nvSpPr>
        <p:spPr>
          <a:xfrm>
            <a:off x="1028700" y="8280282"/>
            <a:ext cx="978018" cy="978018"/>
          </a:xfrm>
          <a:custGeom>
            <a:rect b="b" l="l" r="r" t="t"/>
            <a:pathLst>
              <a:path extrusionOk="0"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3"/>
          <p:cNvSpPr/>
          <p:nvPr/>
        </p:nvSpPr>
        <p:spPr>
          <a:xfrm>
            <a:off x="1549153" y="8240355"/>
            <a:ext cx="683848" cy="683848"/>
          </a:xfrm>
          <a:custGeom>
            <a:rect b="b" l="l" r="r" t="t"/>
            <a:pathLst>
              <a:path extrusionOk="0" h="6355080" w="635508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A71C1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09" name="Google Shape;109;p3"/>
          <p:cNvGrpSpPr/>
          <p:nvPr/>
        </p:nvGrpSpPr>
        <p:grpSpPr>
          <a:xfrm>
            <a:off x="10972800" y="2886267"/>
            <a:ext cx="6477000" cy="5036572"/>
            <a:chOff x="0" y="-133349"/>
            <a:chExt cx="7322713" cy="6715430"/>
          </a:xfrm>
        </p:grpSpPr>
        <p:sp>
          <p:nvSpPr>
            <p:cNvPr id="110" name="Google Shape;110;p3"/>
            <p:cNvSpPr txBox="1"/>
            <p:nvPr/>
          </p:nvSpPr>
          <p:spPr>
            <a:xfrm>
              <a:off x="0" y="-133349"/>
              <a:ext cx="7322713" cy="671543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0" i="1" lang="es-MX" sz="5400" u="none" cap="none" strike="noStrike">
                  <a:solidFill>
                    <a:schemeClr val="lt1"/>
                  </a:solidFill>
                  <a:latin typeface="Arial Black"/>
                  <a:ea typeface="Arial Black"/>
                  <a:cs typeface="Arial Black"/>
                  <a:sym typeface="Arial Black"/>
                </a:rPr>
                <a:t>ANÁLISIS DE LA COMPETENCIA Y TALLER APLICATIVO</a:t>
              </a:r>
              <a:endParaRPr b="0" i="0" sz="5400" u="none" cap="none" strike="noStrike">
                <a:solidFill>
                  <a:schemeClr val="lt1"/>
                </a:solidFill>
                <a:latin typeface="Calibri"/>
                <a:ea typeface="Calibri"/>
                <a:cs typeface="Calibri"/>
                <a:sym typeface="Calibri"/>
              </a:endParaRPr>
            </a:p>
            <a:p>
              <a:pPr indent="0" lvl="0" marL="0" marR="0" rtl="0" algn="l">
                <a:lnSpc>
                  <a:spcPct val="145609"/>
                </a:lnSpc>
                <a:spcBef>
                  <a:spcPts val="0"/>
                </a:spcBef>
                <a:spcAft>
                  <a:spcPts val="0"/>
                </a:spcAft>
                <a:buNone/>
              </a:pPr>
              <a:r>
                <a:t/>
              </a:r>
              <a:endParaRPr b="1" i="0" sz="4999" u="none" cap="none" strike="noStrike">
                <a:solidFill>
                  <a:srgbClr val="FFFFFF"/>
                </a:solidFill>
                <a:latin typeface="Poppins"/>
                <a:ea typeface="Poppins"/>
                <a:cs typeface="Poppins"/>
                <a:sym typeface="Poppins"/>
              </a:endParaRPr>
            </a:p>
          </p:txBody>
        </p:sp>
        <p:sp>
          <p:nvSpPr>
            <p:cNvPr id="111" name="Google Shape;111;p3"/>
            <p:cNvSpPr txBox="1"/>
            <p:nvPr/>
          </p:nvSpPr>
          <p:spPr>
            <a:xfrm>
              <a:off x="0" y="2780027"/>
              <a:ext cx="7322713" cy="575371"/>
            </a:xfrm>
            <a:prstGeom prst="rect">
              <a:avLst/>
            </a:prstGeom>
            <a:noFill/>
            <a:ln>
              <a:noFill/>
            </a:ln>
          </p:spPr>
          <p:txBody>
            <a:bodyPr anchorCtr="0" anchor="t" bIns="0" lIns="0" spcFirstLastPara="1" rIns="0" wrap="square" tIns="0">
              <a:spAutoFit/>
            </a:bodyPr>
            <a:lstStyle/>
            <a:p>
              <a:pPr indent="0" lvl="0" marL="0" marR="0" rtl="0" algn="l">
                <a:lnSpc>
                  <a:spcPct val="149978"/>
                </a:lnSpc>
                <a:spcBef>
                  <a:spcPts val="0"/>
                </a:spcBef>
                <a:spcAft>
                  <a:spcPts val="0"/>
                </a:spcAft>
                <a:buNone/>
              </a:pPr>
              <a:r>
                <a:t/>
              </a:r>
              <a:endParaRPr b="0" i="0" sz="2375" u="none" cap="none" strike="noStrike">
                <a:solidFill>
                  <a:srgbClr val="FFFFFF"/>
                </a:solidFill>
                <a:latin typeface="Poppins"/>
                <a:ea typeface="Poppins"/>
                <a:cs typeface="Poppins"/>
                <a:sym typeface="Poppins"/>
              </a:endParaRPr>
            </a:p>
          </p:txBody>
        </p:sp>
      </p:grpSp>
      <p:sp>
        <p:nvSpPr>
          <p:cNvPr id="112" name="Google Shape;112;p3"/>
          <p:cNvSpPr/>
          <p:nvPr/>
        </p:nvSpPr>
        <p:spPr>
          <a:xfrm>
            <a:off x="14964186" y="0"/>
            <a:ext cx="2485614" cy="2485614"/>
          </a:xfrm>
          <a:custGeom>
            <a:rect b="b" l="l" r="r" t="t"/>
            <a:pathLst>
              <a:path extrusionOk="0" h="3314152" w="3314152">
                <a:moveTo>
                  <a:pt x="0" y="0"/>
                </a:moveTo>
                <a:lnTo>
                  <a:pt x="3314152" y="0"/>
                </a:lnTo>
                <a:lnTo>
                  <a:pt x="3314152" y="3314152"/>
                </a:lnTo>
                <a:lnTo>
                  <a:pt x="0" y="3314152"/>
                </a:lnTo>
                <a:lnTo>
                  <a:pt x="0" y="0"/>
                </a:lnTo>
                <a:close/>
              </a:path>
            </a:pathLst>
          </a:custGeom>
          <a:blipFill rotWithShape="1">
            <a:blip r:embed="rId4">
              <a:alphaModFix/>
            </a:blip>
            <a:stretch>
              <a:fillRect b="0" l="0" r="0" t="0"/>
            </a:stretch>
          </a:blipFill>
          <a:ln>
            <a:noFill/>
          </a:ln>
        </p:spPr>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6" name="Shape 116"/>
        <p:cNvGrpSpPr/>
        <p:nvPr/>
      </p:nvGrpSpPr>
      <p:grpSpPr>
        <a:xfrm>
          <a:off x="0" y="0"/>
          <a:ext cx="0" cy="0"/>
          <a:chOff x="0" y="0"/>
          <a:chExt cx="0" cy="0"/>
        </a:xfrm>
      </p:grpSpPr>
      <p:sp>
        <p:nvSpPr>
          <p:cNvPr id="117" name="Google Shape;117;p4"/>
          <p:cNvSpPr txBox="1"/>
          <p:nvPr/>
        </p:nvSpPr>
        <p:spPr>
          <a:xfrm>
            <a:off x="3166754" y="2702726"/>
            <a:ext cx="13187175" cy="5909310"/>
          </a:xfrm>
          <a:prstGeom prst="rect">
            <a:avLst/>
          </a:prstGeom>
          <a:noFill/>
          <a:ln>
            <a:noFill/>
          </a:ln>
        </p:spPr>
        <p:txBody>
          <a:bodyPr anchorCtr="0" anchor="t" bIns="0" lIns="0" spcFirstLastPara="1" rIns="0" wrap="square" tIns="0">
            <a:spAutoFit/>
          </a:bodyPr>
          <a:lstStyle/>
          <a:p>
            <a:pPr indent="0" lvl="0" marL="0" marR="0" rtl="0" algn="just">
              <a:spcBef>
                <a:spcPts val="0"/>
              </a:spcBef>
              <a:spcAft>
                <a:spcPts val="0"/>
              </a:spcAft>
              <a:buNone/>
            </a:pPr>
            <a:r>
              <a:rPr b="0" i="0" lang="es-MX" sz="4800" u="none" cap="none" strike="noStrike">
                <a:solidFill>
                  <a:schemeClr val="dk1"/>
                </a:solidFill>
                <a:latin typeface="Calibri"/>
                <a:ea typeface="Calibri"/>
                <a:cs typeface="Calibri"/>
                <a:sym typeface="Calibri"/>
              </a:rPr>
              <a:t>Este módulo de Saber Pro evalúa la competencia para comunicar ideas por escrito referidas a un tema dado. Específicamente, el estudiante debe producir un texto argumentativo en el que justifique su respuesta a la problemática planteada en el enunciado. La forma como se desarrolla el tema propuesto permite detectar distintos niveles de la competencia para comunicarse por escrito.</a:t>
            </a:r>
            <a:endParaRPr b="0" i="0" sz="4800" u="none" cap="none" strike="noStrike">
              <a:solidFill>
                <a:schemeClr val="dk1"/>
              </a:solidFill>
              <a:latin typeface="Calibri"/>
              <a:ea typeface="Calibri"/>
              <a:cs typeface="Calibri"/>
              <a:sym typeface="Calibri"/>
            </a:endParaRPr>
          </a:p>
        </p:txBody>
      </p:sp>
      <p:sp>
        <p:nvSpPr>
          <p:cNvPr id="118" name="Google Shape;118;p4"/>
          <p:cNvSpPr/>
          <p:nvPr/>
        </p:nvSpPr>
        <p:spPr>
          <a:xfrm>
            <a:off x="17121639" y="-174768"/>
            <a:ext cx="1352222" cy="1879548"/>
          </a:xfrm>
          <a:prstGeom prst="rect">
            <a:avLst/>
          </a:prstGeom>
          <a:solidFill>
            <a:srgbClr val="CF162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9" name="Google Shape;119;p4"/>
          <p:cNvSpPr/>
          <p:nvPr/>
        </p:nvSpPr>
        <p:spPr>
          <a:xfrm rot="10800000">
            <a:off x="16503582" y="1318310"/>
            <a:ext cx="1120203" cy="772940"/>
          </a:xfrm>
          <a:custGeom>
            <a:rect b="b" l="l" r="r" t="t"/>
            <a:pathLst>
              <a:path extrusionOk="0" h="772940" w="1120203">
                <a:moveTo>
                  <a:pt x="0" y="0"/>
                </a:moveTo>
                <a:lnTo>
                  <a:pt x="1120204" y="0"/>
                </a:lnTo>
                <a:lnTo>
                  <a:pt x="1120204" y="772940"/>
                </a:lnTo>
                <a:lnTo>
                  <a:pt x="0" y="772940"/>
                </a:lnTo>
                <a:lnTo>
                  <a:pt x="0" y="0"/>
                </a:lnTo>
                <a:close/>
              </a:path>
            </a:pathLst>
          </a:custGeom>
          <a:blipFill rotWithShape="1">
            <a:blip r:embed="rId3">
              <a:alphaModFix/>
            </a:blip>
            <a:stretch>
              <a:fillRect b="0" l="0" r="0" t="0"/>
            </a:stretch>
          </a:blipFill>
          <a:ln>
            <a:noFill/>
          </a:ln>
        </p:spPr>
      </p:sp>
      <p:sp>
        <p:nvSpPr>
          <p:cNvPr id="120" name="Google Shape;120;p4"/>
          <p:cNvSpPr/>
          <p:nvPr/>
        </p:nvSpPr>
        <p:spPr>
          <a:xfrm>
            <a:off x="7604107" y="670360"/>
            <a:ext cx="10869754" cy="125413"/>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1" name="Google Shape;121;p4"/>
          <p:cNvSpPr/>
          <p:nvPr/>
        </p:nvSpPr>
        <p:spPr>
          <a:xfrm>
            <a:off x="-47652" y="8336993"/>
            <a:ext cx="1457911" cy="1950007"/>
          </a:xfrm>
          <a:prstGeom prst="rect">
            <a:avLst/>
          </a:prstGeom>
          <a:solidFill>
            <a:srgbClr val="D2171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2" name="Google Shape;122;p4"/>
          <p:cNvSpPr/>
          <p:nvPr/>
        </p:nvSpPr>
        <p:spPr>
          <a:xfrm>
            <a:off x="744387" y="8161900"/>
            <a:ext cx="1120203" cy="772940"/>
          </a:xfrm>
          <a:custGeom>
            <a:rect b="b" l="l" r="r" t="t"/>
            <a:pathLst>
              <a:path extrusionOk="0" h="772940" w="1120203">
                <a:moveTo>
                  <a:pt x="0" y="0"/>
                </a:moveTo>
                <a:lnTo>
                  <a:pt x="1120203" y="0"/>
                </a:lnTo>
                <a:lnTo>
                  <a:pt x="1120203" y="772940"/>
                </a:lnTo>
                <a:lnTo>
                  <a:pt x="0" y="772940"/>
                </a:lnTo>
                <a:lnTo>
                  <a:pt x="0" y="0"/>
                </a:lnTo>
                <a:close/>
              </a:path>
            </a:pathLst>
          </a:custGeom>
          <a:blipFill rotWithShape="1">
            <a:blip r:embed="rId3">
              <a:alphaModFix/>
            </a:blip>
            <a:stretch>
              <a:fillRect b="0" l="0" r="0" t="0"/>
            </a:stretch>
          </a:blipFill>
          <a:ln>
            <a:noFill/>
          </a:ln>
        </p:spPr>
      </p:sp>
      <p:sp>
        <p:nvSpPr>
          <p:cNvPr id="123" name="Google Shape;123;p4"/>
          <p:cNvSpPr/>
          <p:nvPr/>
        </p:nvSpPr>
        <p:spPr>
          <a:xfrm>
            <a:off x="-47652" y="9485506"/>
            <a:ext cx="10869754" cy="125413"/>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4" name="Google Shape;124;p4"/>
          <p:cNvSpPr/>
          <p:nvPr/>
        </p:nvSpPr>
        <p:spPr>
          <a:xfrm rot="-6582049">
            <a:off x="16874388" y="8718296"/>
            <a:ext cx="1075468" cy="1075468"/>
          </a:xfrm>
          <a:custGeom>
            <a:rect b="b" l="l" r="r" t="t"/>
            <a:pathLst>
              <a:path extrusionOk="0"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2171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5" name="Google Shape;125;p4"/>
          <p:cNvSpPr/>
          <p:nvPr/>
        </p:nvSpPr>
        <p:spPr>
          <a:xfrm rot="-6582049">
            <a:off x="16692811" y="8654176"/>
            <a:ext cx="677655" cy="677655"/>
          </a:xfrm>
          <a:custGeom>
            <a:rect b="b" l="l" r="r" t="t"/>
            <a:pathLst>
              <a:path extrusionOk="0" h="6355080" w="635508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6" name="Google Shape;126;p4"/>
          <p:cNvSpPr/>
          <p:nvPr/>
        </p:nvSpPr>
        <p:spPr>
          <a:xfrm rot="3994440">
            <a:off x="687039" y="2372847"/>
            <a:ext cx="1075468" cy="1075468"/>
          </a:xfrm>
          <a:custGeom>
            <a:rect b="b" l="l" r="r" t="t"/>
            <a:pathLst>
              <a:path extrusionOk="0"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2171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7" name="Google Shape;127;p4"/>
          <p:cNvSpPr/>
          <p:nvPr/>
        </p:nvSpPr>
        <p:spPr>
          <a:xfrm rot="3994440">
            <a:off x="1282714" y="2809504"/>
            <a:ext cx="677655" cy="677655"/>
          </a:xfrm>
          <a:custGeom>
            <a:rect b="b" l="l" r="r" t="t"/>
            <a:pathLst>
              <a:path extrusionOk="0" h="6355080" w="635508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4"/>
          <p:cNvSpPr/>
          <p:nvPr/>
        </p:nvSpPr>
        <p:spPr>
          <a:xfrm>
            <a:off x="696575" y="588136"/>
            <a:ext cx="1894225" cy="1364957"/>
          </a:xfrm>
          <a:custGeom>
            <a:rect b="b" l="l" r="r" t="t"/>
            <a:pathLst>
              <a:path extrusionOk="0" h="1819942" w="2525634">
                <a:moveTo>
                  <a:pt x="0" y="0"/>
                </a:moveTo>
                <a:lnTo>
                  <a:pt x="2525634" y="0"/>
                </a:lnTo>
                <a:lnTo>
                  <a:pt x="2525634" y="1819942"/>
                </a:lnTo>
                <a:lnTo>
                  <a:pt x="0" y="1819942"/>
                </a:lnTo>
                <a:lnTo>
                  <a:pt x="0" y="0"/>
                </a:lnTo>
                <a:close/>
              </a:path>
            </a:pathLst>
          </a:custGeom>
          <a:blipFill rotWithShape="1">
            <a:blip r:embed="rId4">
              <a:alphaModFix/>
            </a:blip>
            <a:stretch>
              <a:fillRect b="0" l="0" r="0" t="0"/>
            </a:stretch>
          </a:blipFill>
          <a:ln>
            <a:noFill/>
          </a:ln>
        </p:spPr>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2" name="Shape 132"/>
        <p:cNvGrpSpPr/>
        <p:nvPr/>
      </p:nvGrpSpPr>
      <p:grpSpPr>
        <a:xfrm>
          <a:off x="0" y="0"/>
          <a:ext cx="0" cy="0"/>
          <a:chOff x="0" y="0"/>
          <a:chExt cx="0" cy="0"/>
        </a:xfrm>
      </p:grpSpPr>
      <p:sp>
        <p:nvSpPr>
          <p:cNvPr id="133" name="Google Shape;133;p5"/>
          <p:cNvSpPr txBox="1"/>
          <p:nvPr/>
        </p:nvSpPr>
        <p:spPr>
          <a:xfrm>
            <a:off x="3166754" y="2702726"/>
            <a:ext cx="13187175" cy="4431983"/>
          </a:xfrm>
          <a:prstGeom prst="rect">
            <a:avLst/>
          </a:prstGeom>
          <a:noFill/>
          <a:ln>
            <a:noFill/>
          </a:ln>
        </p:spPr>
        <p:txBody>
          <a:bodyPr anchorCtr="0" anchor="t" bIns="0" lIns="0" spcFirstLastPara="1" rIns="0" wrap="square" tIns="0">
            <a:spAutoFit/>
          </a:bodyPr>
          <a:lstStyle/>
          <a:p>
            <a:pPr indent="0" lvl="0" marL="0" marR="0" rtl="0" algn="just">
              <a:spcBef>
                <a:spcPts val="0"/>
              </a:spcBef>
              <a:spcAft>
                <a:spcPts val="0"/>
              </a:spcAft>
              <a:buNone/>
            </a:pPr>
            <a:r>
              <a:rPr b="0" i="0" lang="es-MX" sz="4800" u="none" cap="none" strike="noStrike">
                <a:solidFill>
                  <a:schemeClr val="dk1"/>
                </a:solidFill>
                <a:latin typeface="Calibri"/>
                <a:ea typeface="Calibri"/>
                <a:cs typeface="Calibri"/>
                <a:sym typeface="Calibri"/>
              </a:rPr>
              <a:t>Escribe un texto </a:t>
            </a:r>
            <a:r>
              <a:rPr b="0" i="0" lang="es-MX" sz="4800" u="none" cap="none" strike="noStrike">
                <a:solidFill>
                  <a:schemeClr val="accent1"/>
                </a:solidFill>
                <a:latin typeface="Calibri"/>
                <a:ea typeface="Calibri"/>
                <a:cs typeface="Calibri"/>
                <a:sym typeface="Calibri"/>
              </a:rPr>
              <a:t>argumentativo</a:t>
            </a:r>
            <a:r>
              <a:rPr b="0" i="0" lang="es-MX" sz="4800" u="none" cap="none" strike="noStrike">
                <a:solidFill>
                  <a:schemeClr val="dk1"/>
                </a:solidFill>
                <a:latin typeface="Calibri"/>
                <a:ea typeface="Calibri"/>
                <a:cs typeface="Calibri"/>
                <a:sym typeface="Calibri"/>
              </a:rPr>
              <a:t> con cohesión: Debes escribir un texto argumentativo de dos páginas, dirigido a un público general. Queremos saber si eres competente para comunicarte por escrito a partir de las habilidades que has desarrollado como estudiante.</a:t>
            </a:r>
            <a:endParaRPr/>
          </a:p>
        </p:txBody>
      </p:sp>
      <p:sp>
        <p:nvSpPr>
          <p:cNvPr id="134" name="Google Shape;134;p5"/>
          <p:cNvSpPr/>
          <p:nvPr/>
        </p:nvSpPr>
        <p:spPr>
          <a:xfrm>
            <a:off x="17121639" y="-174768"/>
            <a:ext cx="1352222" cy="1879548"/>
          </a:xfrm>
          <a:prstGeom prst="rect">
            <a:avLst/>
          </a:prstGeom>
          <a:solidFill>
            <a:srgbClr val="CF162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5" name="Google Shape;135;p5"/>
          <p:cNvSpPr/>
          <p:nvPr/>
        </p:nvSpPr>
        <p:spPr>
          <a:xfrm rot="10800000">
            <a:off x="16503582" y="1318310"/>
            <a:ext cx="1120203" cy="772940"/>
          </a:xfrm>
          <a:custGeom>
            <a:rect b="b" l="l" r="r" t="t"/>
            <a:pathLst>
              <a:path extrusionOk="0" h="772940" w="1120203">
                <a:moveTo>
                  <a:pt x="0" y="0"/>
                </a:moveTo>
                <a:lnTo>
                  <a:pt x="1120204" y="0"/>
                </a:lnTo>
                <a:lnTo>
                  <a:pt x="1120204" y="772940"/>
                </a:lnTo>
                <a:lnTo>
                  <a:pt x="0" y="772940"/>
                </a:lnTo>
                <a:lnTo>
                  <a:pt x="0" y="0"/>
                </a:lnTo>
                <a:close/>
              </a:path>
            </a:pathLst>
          </a:custGeom>
          <a:blipFill rotWithShape="1">
            <a:blip r:embed="rId3">
              <a:alphaModFix/>
            </a:blip>
            <a:stretch>
              <a:fillRect b="0" l="0" r="0" t="0"/>
            </a:stretch>
          </a:blipFill>
          <a:ln>
            <a:noFill/>
          </a:ln>
        </p:spPr>
      </p:sp>
      <p:sp>
        <p:nvSpPr>
          <p:cNvPr id="136" name="Google Shape;136;p5"/>
          <p:cNvSpPr/>
          <p:nvPr/>
        </p:nvSpPr>
        <p:spPr>
          <a:xfrm>
            <a:off x="7604107" y="670360"/>
            <a:ext cx="10869754" cy="125413"/>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5"/>
          <p:cNvSpPr/>
          <p:nvPr/>
        </p:nvSpPr>
        <p:spPr>
          <a:xfrm>
            <a:off x="-47652" y="8336993"/>
            <a:ext cx="1457911" cy="1950007"/>
          </a:xfrm>
          <a:prstGeom prst="rect">
            <a:avLst/>
          </a:prstGeom>
          <a:solidFill>
            <a:srgbClr val="D2171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5"/>
          <p:cNvSpPr/>
          <p:nvPr/>
        </p:nvSpPr>
        <p:spPr>
          <a:xfrm>
            <a:off x="744387" y="8161900"/>
            <a:ext cx="1120203" cy="772940"/>
          </a:xfrm>
          <a:custGeom>
            <a:rect b="b" l="l" r="r" t="t"/>
            <a:pathLst>
              <a:path extrusionOk="0" h="772940" w="1120203">
                <a:moveTo>
                  <a:pt x="0" y="0"/>
                </a:moveTo>
                <a:lnTo>
                  <a:pt x="1120203" y="0"/>
                </a:lnTo>
                <a:lnTo>
                  <a:pt x="1120203" y="772940"/>
                </a:lnTo>
                <a:lnTo>
                  <a:pt x="0" y="772940"/>
                </a:lnTo>
                <a:lnTo>
                  <a:pt x="0" y="0"/>
                </a:lnTo>
                <a:close/>
              </a:path>
            </a:pathLst>
          </a:custGeom>
          <a:blipFill rotWithShape="1">
            <a:blip r:embed="rId3">
              <a:alphaModFix/>
            </a:blip>
            <a:stretch>
              <a:fillRect b="0" l="0" r="0" t="0"/>
            </a:stretch>
          </a:blipFill>
          <a:ln>
            <a:noFill/>
          </a:ln>
        </p:spPr>
      </p:sp>
      <p:sp>
        <p:nvSpPr>
          <p:cNvPr id="139" name="Google Shape;139;p5"/>
          <p:cNvSpPr/>
          <p:nvPr/>
        </p:nvSpPr>
        <p:spPr>
          <a:xfrm>
            <a:off x="-47652" y="9485506"/>
            <a:ext cx="10869754" cy="125413"/>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0" name="Google Shape;140;p5"/>
          <p:cNvSpPr/>
          <p:nvPr/>
        </p:nvSpPr>
        <p:spPr>
          <a:xfrm rot="-6582049">
            <a:off x="16874388" y="8718296"/>
            <a:ext cx="1075468" cy="1075468"/>
          </a:xfrm>
          <a:custGeom>
            <a:rect b="b" l="l" r="r" t="t"/>
            <a:pathLst>
              <a:path extrusionOk="0"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2171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1" name="Google Shape;141;p5"/>
          <p:cNvSpPr/>
          <p:nvPr/>
        </p:nvSpPr>
        <p:spPr>
          <a:xfrm rot="-6582049">
            <a:off x="16692811" y="8654176"/>
            <a:ext cx="677655" cy="677655"/>
          </a:xfrm>
          <a:custGeom>
            <a:rect b="b" l="l" r="r" t="t"/>
            <a:pathLst>
              <a:path extrusionOk="0" h="6355080" w="635508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2" name="Google Shape;142;p5"/>
          <p:cNvSpPr/>
          <p:nvPr/>
        </p:nvSpPr>
        <p:spPr>
          <a:xfrm rot="3994440">
            <a:off x="687039" y="2372847"/>
            <a:ext cx="1075468" cy="1075468"/>
          </a:xfrm>
          <a:custGeom>
            <a:rect b="b" l="l" r="r" t="t"/>
            <a:pathLst>
              <a:path extrusionOk="0"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D2171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5"/>
          <p:cNvSpPr/>
          <p:nvPr/>
        </p:nvSpPr>
        <p:spPr>
          <a:xfrm rot="3994440">
            <a:off x="1282714" y="2809504"/>
            <a:ext cx="677655" cy="677655"/>
          </a:xfrm>
          <a:custGeom>
            <a:rect b="b" l="l" r="r" t="t"/>
            <a:pathLst>
              <a:path extrusionOk="0" h="6355080" w="635508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p5"/>
          <p:cNvSpPr/>
          <p:nvPr/>
        </p:nvSpPr>
        <p:spPr>
          <a:xfrm>
            <a:off x="696575" y="588136"/>
            <a:ext cx="1894225" cy="1364957"/>
          </a:xfrm>
          <a:custGeom>
            <a:rect b="b" l="l" r="r" t="t"/>
            <a:pathLst>
              <a:path extrusionOk="0" h="1819942" w="2525634">
                <a:moveTo>
                  <a:pt x="0" y="0"/>
                </a:moveTo>
                <a:lnTo>
                  <a:pt x="2525634" y="0"/>
                </a:lnTo>
                <a:lnTo>
                  <a:pt x="2525634" y="1819942"/>
                </a:lnTo>
                <a:lnTo>
                  <a:pt x="0" y="1819942"/>
                </a:lnTo>
                <a:lnTo>
                  <a:pt x="0" y="0"/>
                </a:lnTo>
                <a:close/>
              </a:path>
            </a:pathLst>
          </a:custGeom>
          <a:blipFill rotWithShape="1">
            <a:blip r:embed="rId4">
              <a:alphaModFix/>
            </a:blip>
            <a:stretch>
              <a:fillRect b="0" l="0" r="0" t="0"/>
            </a:stretch>
          </a:blipFill>
          <a:ln>
            <a:noFill/>
          </a:ln>
        </p:spPr>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sp>
        <p:nvSpPr>
          <p:cNvPr id="149" name="Google Shape;149;p6"/>
          <p:cNvSpPr txBox="1"/>
          <p:nvPr/>
        </p:nvSpPr>
        <p:spPr>
          <a:xfrm>
            <a:off x="3612448" y="3937772"/>
            <a:ext cx="12999152" cy="6093976"/>
          </a:xfrm>
          <a:prstGeom prst="rect">
            <a:avLst/>
          </a:prstGeom>
          <a:noFill/>
          <a:ln>
            <a:noFill/>
          </a:ln>
        </p:spPr>
        <p:txBody>
          <a:bodyPr anchorCtr="0" anchor="t" bIns="0" lIns="0" spcFirstLastPara="1" rIns="0" wrap="square" tIns="0">
            <a:spAutoFit/>
          </a:bodyPr>
          <a:lstStyle/>
          <a:p>
            <a:pPr indent="0" lvl="0" marL="0" marR="0" rtl="0" algn="just">
              <a:spcBef>
                <a:spcPts val="0"/>
              </a:spcBef>
              <a:spcAft>
                <a:spcPts val="0"/>
              </a:spcAft>
              <a:buNone/>
            </a:pPr>
            <a:r>
              <a:rPr b="0" i="0" lang="es-MX" sz="4400" u="none" cap="none" strike="noStrike">
                <a:solidFill>
                  <a:schemeClr val="dk1"/>
                </a:solidFill>
                <a:latin typeface="Calibri"/>
                <a:ea typeface="Calibri"/>
                <a:cs typeface="Calibri"/>
                <a:sym typeface="Calibri"/>
              </a:rPr>
              <a:t>Para escribir un texto coherente: </a:t>
            </a:r>
            <a:endParaRPr/>
          </a:p>
          <a:p>
            <a:pPr indent="0" lvl="0" marL="0" marR="0" rtl="0" algn="just">
              <a:spcBef>
                <a:spcPts val="0"/>
              </a:spcBef>
              <a:spcAft>
                <a:spcPts val="0"/>
              </a:spcAft>
              <a:buNone/>
            </a:pPr>
            <a:r>
              <a:t/>
            </a:r>
            <a:endParaRPr b="0" i="0" sz="4400" u="none" cap="none" strike="noStrike">
              <a:solidFill>
                <a:schemeClr val="dk1"/>
              </a:solidFill>
              <a:latin typeface="Calibri"/>
              <a:ea typeface="Calibri"/>
              <a:cs typeface="Calibri"/>
              <a:sym typeface="Calibri"/>
            </a:endParaRPr>
          </a:p>
          <a:p>
            <a:pPr indent="-342900" lvl="0" marL="342900" marR="0" rtl="0" algn="just">
              <a:spcBef>
                <a:spcPts val="0"/>
              </a:spcBef>
              <a:spcAft>
                <a:spcPts val="0"/>
              </a:spcAft>
              <a:buClr>
                <a:schemeClr val="dk1"/>
              </a:buClr>
              <a:buSzPts val="4400"/>
              <a:buFont typeface="Calibri"/>
              <a:buAutoNum type="arabicPeriod"/>
            </a:pPr>
            <a:r>
              <a:rPr b="0" i="0" lang="es-MX" sz="4400" u="none" cap="none" strike="noStrike">
                <a:solidFill>
                  <a:schemeClr val="dk1"/>
                </a:solidFill>
                <a:latin typeface="Calibri"/>
                <a:ea typeface="Calibri"/>
                <a:cs typeface="Calibri"/>
                <a:sym typeface="Calibri"/>
              </a:rPr>
              <a:t>Lee la pregunta y responde exactamente lo que te preguntan. </a:t>
            </a:r>
            <a:endParaRPr/>
          </a:p>
          <a:p>
            <a:pPr indent="-342900" lvl="0" marL="342900" marR="0" rtl="0" algn="just">
              <a:spcBef>
                <a:spcPts val="0"/>
              </a:spcBef>
              <a:spcAft>
                <a:spcPts val="0"/>
              </a:spcAft>
              <a:buClr>
                <a:schemeClr val="dk1"/>
              </a:buClr>
              <a:buSzPts val="4400"/>
              <a:buFont typeface="Calibri"/>
              <a:buAutoNum type="arabicPeriod"/>
            </a:pPr>
            <a:r>
              <a:rPr b="0" i="0" lang="es-MX" sz="4400" u="none" cap="none" strike="noStrike">
                <a:solidFill>
                  <a:schemeClr val="dk1"/>
                </a:solidFill>
                <a:latin typeface="Calibri"/>
                <a:ea typeface="Calibri"/>
                <a:cs typeface="Calibri"/>
                <a:sym typeface="Calibri"/>
              </a:rPr>
              <a:t>Escribe un texto con buena ortografía y redacción. </a:t>
            </a:r>
            <a:endParaRPr/>
          </a:p>
          <a:p>
            <a:pPr indent="-342900" lvl="0" marL="342900" marR="0" rtl="0" algn="just">
              <a:spcBef>
                <a:spcPts val="0"/>
              </a:spcBef>
              <a:spcAft>
                <a:spcPts val="0"/>
              </a:spcAft>
              <a:buClr>
                <a:schemeClr val="dk1"/>
              </a:buClr>
              <a:buSzPts val="4400"/>
              <a:buFont typeface="Calibri"/>
              <a:buAutoNum type="arabicPeriod"/>
            </a:pPr>
            <a:r>
              <a:rPr b="0" i="0" lang="es-MX" sz="4400" u="none" cap="none" strike="noStrike">
                <a:solidFill>
                  <a:schemeClr val="dk1"/>
                </a:solidFill>
                <a:latin typeface="Calibri"/>
                <a:ea typeface="Calibri"/>
                <a:cs typeface="Calibri"/>
                <a:sym typeface="Calibri"/>
              </a:rPr>
              <a:t>Deja clara tu opinión y las razones que la sustentan. </a:t>
            </a:r>
            <a:endParaRPr/>
          </a:p>
          <a:p>
            <a:pPr indent="-342900" lvl="0" marL="342900" marR="0" rtl="0" algn="just">
              <a:spcBef>
                <a:spcPts val="0"/>
              </a:spcBef>
              <a:spcAft>
                <a:spcPts val="0"/>
              </a:spcAft>
              <a:buClr>
                <a:schemeClr val="dk1"/>
              </a:buClr>
              <a:buSzPts val="4400"/>
              <a:buFont typeface="Calibri"/>
              <a:buAutoNum type="arabicPeriod"/>
            </a:pPr>
            <a:r>
              <a:rPr b="0" i="0" lang="es-MX" sz="4400" u="none" cap="none" strike="noStrike">
                <a:solidFill>
                  <a:schemeClr val="dk1"/>
                </a:solidFill>
                <a:latin typeface="Calibri"/>
                <a:ea typeface="Calibri"/>
                <a:cs typeface="Calibri"/>
                <a:sym typeface="Calibri"/>
              </a:rPr>
              <a:t>Sé consistente, contundente y preciso al abordar el tema. </a:t>
            </a:r>
            <a:endParaRPr/>
          </a:p>
          <a:p>
            <a:pPr indent="-342900" lvl="0" marL="342900" marR="0" rtl="0" algn="just">
              <a:spcBef>
                <a:spcPts val="0"/>
              </a:spcBef>
              <a:spcAft>
                <a:spcPts val="0"/>
              </a:spcAft>
              <a:buClr>
                <a:schemeClr val="dk1"/>
              </a:buClr>
              <a:buSzPts val="4400"/>
              <a:buFont typeface="Calibri"/>
              <a:buAutoNum type="arabicPeriod"/>
            </a:pPr>
            <a:r>
              <a:rPr b="0" i="0" lang="es-MX" sz="4400" u="none" cap="none" strike="noStrike">
                <a:solidFill>
                  <a:schemeClr val="dk1"/>
                </a:solidFill>
                <a:latin typeface="Calibri"/>
                <a:ea typeface="Calibri"/>
                <a:cs typeface="Calibri"/>
                <a:sym typeface="Calibri"/>
              </a:rPr>
              <a:t>Conecta claramente las ideas expresadas en tu texto.</a:t>
            </a:r>
            <a:endParaRPr b="0" i="0" sz="4400" u="none" cap="none" strike="noStrike">
              <a:solidFill>
                <a:schemeClr val="dk1"/>
              </a:solidFill>
              <a:latin typeface="Calibri"/>
              <a:ea typeface="Calibri"/>
              <a:cs typeface="Calibri"/>
              <a:sym typeface="Calibri"/>
            </a:endParaRPr>
          </a:p>
        </p:txBody>
      </p:sp>
      <p:sp>
        <p:nvSpPr>
          <p:cNvPr id="150" name="Google Shape;150;p6"/>
          <p:cNvSpPr/>
          <p:nvPr/>
        </p:nvSpPr>
        <p:spPr>
          <a:xfrm>
            <a:off x="14201819" y="0"/>
            <a:ext cx="4086181" cy="3387522"/>
          </a:xfrm>
          <a:prstGeom prst="rect">
            <a:avLst/>
          </a:prstGeom>
          <a:solidFill>
            <a:srgbClr val="A71C1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6"/>
          <p:cNvSpPr/>
          <p:nvPr/>
        </p:nvSpPr>
        <p:spPr>
          <a:xfrm>
            <a:off x="1072668" y="7371057"/>
            <a:ext cx="1887243" cy="1887243"/>
          </a:xfrm>
          <a:custGeom>
            <a:rect b="b" l="l" r="r" t="t"/>
            <a:pathLst>
              <a:path extrusionOk="0"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CF162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2" name="Google Shape;152;p6"/>
          <p:cNvSpPr/>
          <p:nvPr/>
        </p:nvSpPr>
        <p:spPr>
          <a:xfrm>
            <a:off x="1965132" y="7182178"/>
            <a:ext cx="1319595" cy="1319595"/>
          </a:xfrm>
          <a:custGeom>
            <a:rect b="b" l="l" r="r" t="t"/>
            <a:pathLst>
              <a:path extrusionOk="0" h="6355080" w="635508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1D1F1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6"/>
          <p:cNvSpPr/>
          <p:nvPr/>
        </p:nvSpPr>
        <p:spPr>
          <a:xfrm>
            <a:off x="17214264" y="-15688"/>
            <a:ext cx="119085" cy="82296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54" name="Google Shape;154;p6"/>
          <p:cNvGrpSpPr/>
          <p:nvPr/>
        </p:nvGrpSpPr>
        <p:grpSpPr>
          <a:xfrm>
            <a:off x="3030733" y="955097"/>
            <a:ext cx="10869754" cy="1792885"/>
            <a:chOff x="935754" y="2343723"/>
            <a:chExt cx="14493006" cy="2390512"/>
          </a:xfrm>
        </p:grpSpPr>
        <p:sp>
          <p:nvSpPr>
            <p:cNvPr id="155" name="Google Shape;155;p6"/>
            <p:cNvSpPr txBox="1"/>
            <p:nvPr/>
          </p:nvSpPr>
          <p:spPr>
            <a:xfrm>
              <a:off x="1896106" y="2343723"/>
              <a:ext cx="11926134" cy="1969770"/>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s-MX" sz="4800" u="none" cap="none" strike="noStrike">
                  <a:solidFill>
                    <a:schemeClr val="dk1"/>
                  </a:solidFill>
                  <a:latin typeface="Arial"/>
                  <a:ea typeface="Arial"/>
                  <a:cs typeface="Arial"/>
                  <a:sym typeface="Arial"/>
                </a:rPr>
                <a:t>PASOS PARA DESARROLLAR EL TEXTO </a:t>
              </a:r>
              <a:endParaRPr/>
            </a:p>
          </p:txBody>
        </p:sp>
        <p:sp>
          <p:nvSpPr>
            <p:cNvPr id="156" name="Google Shape;156;p6"/>
            <p:cNvSpPr/>
            <p:nvPr/>
          </p:nvSpPr>
          <p:spPr>
            <a:xfrm>
              <a:off x="935754" y="4567018"/>
              <a:ext cx="14493006" cy="167217"/>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57" name="Google Shape;157;p6"/>
          <p:cNvSpPr/>
          <p:nvPr/>
        </p:nvSpPr>
        <p:spPr>
          <a:xfrm>
            <a:off x="-750966" y="-228992"/>
            <a:ext cx="1023248" cy="1190339"/>
          </a:xfrm>
          <a:prstGeom prst="rect">
            <a:avLst/>
          </a:prstGeom>
          <a:solidFill>
            <a:srgbClr val="D2171A"/>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6"/>
          <p:cNvSpPr/>
          <p:nvPr/>
        </p:nvSpPr>
        <p:spPr>
          <a:xfrm>
            <a:off x="696575" y="588136"/>
            <a:ext cx="1894225" cy="1364957"/>
          </a:xfrm>
          <a:custGeom>
            <a:rect b="b" l="l" r="r" t="t"/>
            <a:pathLst>
              <a:path extrusionOk="0" h="1819942" w="2525634">
                <a:moveTo>
                  <a:pt x="0" y="0"/>
                </a:moveTo>
                <a:lnTo>
                  <a:pt x="2525634" y="0"/>
                </a:lnTo>
                <a:lnTo>
                  <a:pt x="2525634" y="1819942"/>
                </a:lnTo>
                <a:lnTo>
                  <a:pt x="0" y="1819942"/>
                </a:lnTo>
                <a:lnTo>
                  <a:pt x="0" y="0"/>
                </a:lnTo>
                <a:close/>
              </a:path>
            </a:pathLst>
          </a:custGeom>
          <a:blipFill rotWithShape="1">
            <a:blip r:embed="rId3">
              <a:alphaModFix/>
            </a:blip>
            <a:stretch>
              <a:fillRect b="0" l="0" r="0" t="0"/>
            </a:stretch>
          </a:blipFill>
          <a:ln>
            <a:noFill/>
          </a:ln>
        </p:spPr>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71C19"/>
        </a:solidFill>
      </p:bgPr>
    </p:bg>
    <p:spTree>
      <p:nvGrpSpPr>
        <p:cNvPr id="162" name="Shape 162"/>
        <p:cNvGrpSpPr/>
        <p:nvPr/>
      </p:nvGrpSpPr>
      <p:grpSpPr>
        <a:xfrm>
          <a:off x="0" y="0"/>
          <a:ext cx="0" cy="0"/>
          <a:chOff x="0" y="0"/>
          <a:chExt cx="0" cy="0"/>
        </a:xfrm>
      </p:grpSpPr>
      <p:sp>
        <p:nvSpPr>
          <p:cNvPr id="163" name="Google Shape;163;p7"/>
          <p:cNvSpPr/>
          <p:nvPr/>
        </p:nvSpPr>
        <p:spPr>
          <a:xfrm>
            <a:off x="7586771" y="-70113"/>
            <a:ext cx="10875095" cy="10492961"/>
          </a:xfrm>
          <a:custGeom>
            <a:rect b="b" l="l" r="r" t="t"/>
            <a:pathLst>
              <a:path extrusionOk="0" h="975123" w="1010635">
                <a:moveTo>
                  <a:pt x="0" y="0"/>
                </a:moveTo>
                <a:lnTo>
                  <a:pt x="1010635" y="0"/>
                </a:lnTo>
                <a:lnTo>
                  <a:pt x="1010635" y="975123"/>
                </a:lnTo>
                <a:lnTo>
                  <a:pt x="0" y="975123"/>
                </a:lnTo>
                <a:close/>
              </a:path>
            </a:pathLst>
          </a:custGeom>
          <a:blipFill rotWithShape="1">
            <a:blip r:embed="rId3">
              <a:alphaModFix/>
            </a:blip>
            <a:stretch>
              <a:fillRect b="0" l="-22493" r="-22494" t="0"/>
            </a:stretch>
          </a:blipFill>
          <a:ln>
            <a:noFill/>
          </a:ln>
        </p:spPr>
      </p:sp>
      <p:grpSp>
        <p:nvGrpSpPr>
          <p:cNvPr id="164" name="Google Shape;164;p7"/>
          <p:cNvGrpSpPr/>
          <p:nvPr/>
        </p:nvGrpSpPr>
        <p:grpSpPr>
          <a:xfrm>
            <a:off x="7586771" y="-287104"/>
            <a:ext cx="10875095" cy="11014087"/>
            <a:chOff x="0" y="-57150"/>
            <a:chExt cx="2864222" cy="2900830"/>
          </a:xfrm>
        </p:grpSpPr>
        <p:sp>
          <p:nvSpPr>
            <p:cNvPr id="165" name="Google Shape;165;p7"/>
            <p:cNvSpPr/>
            <p:nvPr/>
          </p:nvSpPr>
          <p:spPr>
            <a:xfrm>
              <a:off x="0" y="0"/>
              <a:ext cx="2864222" cy="2843680"/>
            </a:xfrm>
            <a:custGeom>
              <a:rect b="b" l="l" r="r" t="t"/>
              <a:pathLst>
                <a:path extrusionOk="0" h="2843680" w="2864222">
                  <a:moveTo>
                    <a:pt x="0" y="0"/>
                  </a:moveTo>
                  <a:lnTo>
                    <a:pt x="2864222" y="0"/>
                  </a:lnTo>
                  <a:lnTo>
                    <a:pt x="2864222" y="2843680"/>
                  </a:lnTo>
                  <a:lnTo>
                    <a:pt x="0" y="2843680"/>
                  </a:lnTo>
                  <a:close/>
                </a:path>
              </a:pathLst>
            </a:custGeom>
            <a:solidFill>
              <a:srgbClr val="E58789">
                <a:alpha val="61960"/>
              </a:srgbClr>
            </a:solidFill>
            <a:ln>
              <a:noFill/>
            </a:ln>
          </p:spPr>
        </p:sp>
        <p:sp>
          <p:nvSpPr>
            <p:cNvPr id="166" name="Google Shape;166;p7"/>
            <p:cNvSpPr txBox="1"/>
            <p:nvPr/>
          </p:nvSpPr>
          <p:spPr>
            <a:xfrm>
              <a:off x="0" y="-57150"/>
              <a:ext cx="2864222" cy="2900830"/>
            </a:xfrm>
            <a:prstGeom prst="rect">
              <a:avLst/>
            </a:prstGeom>
            <a:noFill/>
            <a:ln>
              <a:noFill/>
            </a:ln>
          </p:spPr>
          <p:txBody>
            <a:bodyPr anchorCtr="0" anchor="ctr" bIns="50800" lIns="50800" spcFirstLastPara="1" rIns="50800" wrap="square" tIns="50800">
              <a:noAutofit/>
            </a:bodyPr>
            <a:lstStyle/>
            <a:p>
              <a:pPr indent="0" lvl="0" marL="0" marR="0" rtl="0" algn="ctr">
                <a:lnSpc>
                  <a:spcPct val="158277"/>
                </a:lnSpc>
                <a:spcBef>
                  <a:spcPts val="0"/>
                </a:spcBef>
                <a:spcAft>
                  <a:spcPts val="0"/>
                </a:spcAft>
                <a:buNone/>
              </a:pPr>
              <a:r>
                <a:t/>
              </a:r>
              <a:endParaRPr b="0" i="0" sz="1800" u="none" cap="none" strike="noStrike">
                <a:solidFill>
                  <a:schemeClr val="dk1"/>
                </a:solidFill>
                <a:latin typeface="Calibri"/>
                <a:ea typeface="Calibri"/>
                <a:cs typeface="Calibri"/>
                <a:sym typeface="Calibri"/>
              </a:endParaRPr>
            </a:p>
          </p:txBody>
        </p:sp>
      </p:grpSp>
      <p:sp>
        <p:nvSpPr>
          <p:cNvPr id="167" name="Google Shape;167;p7"/>
          <p:cNvSpPr txBox="1"/>
          <p:nvPr/>
        </p:nvSpPr>
        <p:spPr>
          <a:xfrm>
            <a:off x="381000" y="2720492"/>
            <a:ext cx="7070592" cy="4985980"/>
          </a:xfrm>
          <a:prstGeom prst="rect">
            <a:avLst/>
          </a:prstGeom>
          <a:noFill/>
          <a:ln>
            <a:noFill/>
          </a:ln>
        </p:spPr>
        <p:txBody>
          <a:bodyPr anchorCtr="0" anchor="t" bIns="0" lIns="0" spcFirstLastPara="1" rIns="0" wrap="square" tIns="0">
            <a:spAutoFit/>
          </a:bodyPr>
          <a:lstStyle/>
          <a:p>
            <a:pPr indent="0" lvl="0" marL="0" marR="0" rtl="0" algn="just">
              <a:spcBef>
                <a:spcPts val="0"/>
              </a:spcBef>
              <a:spcAft>
                <a:spcPts val="0"/>
              </a:spcAft>
              <a:buNone/>
            </a:pPr>
            <a:r>
              <a:rPr b="0" i="0" lang="es-MX" sz="3600" u="none" cap="none" strike="noStrike">
                <a:solidFill>
                  <a:schemeClr val="lt1"/>
                </a:solidFill>
                <a:latin typeface="Calibri"/>
                <a:ea typeface="Calibri"/>
                <a:cs typeface="Calibri"/>
                <a:sym typeface="Calibri"/>
              </a:rPr>
              <a:t>Ten en cuenta: </a:t>
            </a:r>
            <a:endParaRPr/>
          </a:p>
          <a:p>
            <a:pPr indent="0" lvl="0" marL="0" marR="0" rtl="0" algn="just">
              <a:spcBef>
                <a:spcPts val="0"/>
              </a:spcBef>
              <a:spcAft>
                <a:spcPts val="0"/>
              </a:spcAft>
              <a:buNone/>
            </a:pPr>
            <a:r>
              <a:rPr b="0" i="0" lang="es-MX" sz="3600" u="none" cap="none" strike="noStrike">
                <a:solidFill>
                  <a:schemeClr val="lt1"/>
                </a:solidFill>
                <a:latin typeface="Calibri"/>
                <a:ea typeface="Calibri"/>
                <a:cs typeface="Calibri"/>
                <a:sym typeface="Calibri"/>
              </a:rPr>
              <a:t>Lo importante no es lo mucho que escribas sobre el tema, sino lo centrada que sea tu posición: si te preguntan sobre el desempleo en Colombia, por ejemplo, narrar cómo te sientes en tu primer empleo es impertinente y, en consecuencia, </a:t>
            </a:r>
            <a:r>
              <a:rPr b="1" i="0" lang="es-MX" sz="3600" u="none" cap="none" strike="noStrike">
                <a:solidFill>
                  <a:schemeClr val="lt1"/>
                </a:solidFill>
                <a:latin typeface="Calibri"/>
                <a:ea typeface="Calibri"/>
                <a:cs typeface="Calibri"/>
                <a:sym typeface="Calibri"/>
              </a:rPr>
              <a:t>tu escrito no sería evaluado.</a:t>
            </a:r>
            <a:endParaRPr b="1" i="0" sz="3600" u="none" cap="none" strike="noStrike">
              <a:solidFill>
                <a:schemeClr val="lt1"/>
              </a:solidFill>
              <a:latin typeface="Calibri"/>
              <a:ea typeface="Calibri"/>
              <a:cs typeface="Calibri"/>
              <a:sym typeface="Calibri"/>
            </a:endParaRPr>
          </a:p>
        </p:txBody>
      </p:sp>
      <p:sp>
        <p:nvSpPr>
          <p:cNvPr id="168" name="Google Shape;168;p7"/>
          <p:cNvSpPr/>
          <p:nvPr/>
        </p:nvSpPr>
        <p:spPr>
          <a:xfrm>
            <a:off x="17215333" y="-87186"/>
            <a:ext cx="1246533" cy="1941473"/>
          </a:xfrm>
          <a:prstGeom prst="rect">
            <a:avLst/>
          </a:prstGeom>
          <a:solidFill>
            <a:srgbClr val="CF162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9" name="Google Shape;169;p7"/>
          <p:cNvSpPr/>
          <p:nvPr/>
        </p:nvSpPr>
        <p:spPr>
          <a:xfrm>
            <a:off x="2427965" y="931933"/>
            <a:ext cx="15766959" cy="125413"/>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0" name="Google Shape;170;p7"/>
          <p:cNvSpPr/>
          <p:nvPr/>
        </p:nvSpPr>
        <p:spPr>
          <a:xfrm rot="3994440">
            <a:off x="16150516" y="8544271"/>
            <a:ext cx="1075468" cy="1075468"/>
          </a:xfrm>
          <a:custGeom>
            <a:rect b="b" l="l" r="r" t="t"/>
            <a:pathLst>
              <a:path extrusionOk="0"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1" name="Google Shape;171;p7"/>
          <p:cNvSpPr/>
          <p:nvPr/>
        </p:nvSpPr>
        <p:spPr>
          <a:xfrm rot="3994440">
            <a:off x="16746191" y="8980927"/>
            <a:ext cx="677655" cy="677655"/>
          </a:xfrm>
          <a:custGeom>
            <a:rect b="b" l="l" r="r" t="t"/>
            <a:pathLst>
              <a:path extrusionOk="0" h="6355080" w="635508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p7"/>
          <p:cNvSpPr/>
          <p:nvPr/>
        </p:nvSpPr>
        <p:spPr>
          <a:xfrm>
            <a:off x="381000" y="-70113"/>
            <a:ext cx="2485614" cy="2485614"/>
          </a:xfrm>
          <a:custGeom>
            <a:rect b="b" l="l" r="r" t="t"/>
            <a:pathLst>
              <a:path extrusionOk="0" h="3314152" w="3314152">
                <a:moveTo>
                  <a:pt x="0" y="0"/>
                </a:moveTo>
                <a:lnTo>
                  <a:pt x="3314152" y="0"/>
                </a:lnTo>
                <a:lnTo>
                  <a:pt x="3314152" y="3314152"/>
                </a:lnTo>
                <a:lnTo>
                  <a:pt x="0" y="3314152"/>
                </a:lnTo>
                <a:lnTo>
                  <a:pt x="0" y="0"/>
                </a:lnTo>
                <a:close/>
              </a:path>
            </a:pathLst>
          </a:custGeom>
          <a:blipFill rotWithShape="1">
            <a:blip r:embed="rId4">
              <a:alphaModFix/>
            </a:blip>
            <a:stretch>
              <a:fillRect b="0" l="0" r="0" t="0"/>
            </a:stretch>
          </a:blipFill>
          <a:ln>
            <a:noFill/>
          </a:ln>
        </p:spPr>
      </p:sp>
      <p:sp>
        <p:nvSpPr>
          <p:cNvPr id="173" name="Google Shape;173;p7"/>
          <p:cNvSpPr/>
          <p:nvPr/>
        </p:nvSpPr>
        <p:spPr>
          <a:xfrm>
            <a:off x="2407370" y="392792"/>
            <a:ext cx="4603030" cy="584775"/>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s-MX" sz="3200" u="none" cap="none" strike="noStrike">
                <a:solidFill>
                  <a:schemeClr val="lt1"/>
                </a:solidFill>
                <a:latin typeface="Arial"/>
                <a:ea typeface="Arial"/>
                <a:cs typeface="Arial"/>
                <a:sym typeface="Arial"/>
              </a:rPr>
              <a:t>RECOMENDACIONES</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A71C19"/>
        </a:solidFill>
      </p:bgPr>
    </p:bg>
    <p:spTree>
      <p:nvGrpSpPr>
        <p:cNvPr id="177" name="Shape 177"/>
        <p:cNvGrpSpPr/>
        <p:nvPr/>
      </p:nvGrpSpPr>
      <p:grpSpPr>
        <a:xfrm>
          <a:off x="0" y="0"/>
          <a:ext cx="0" cy="0"/>
          <a:chOff x="0" y="0"/>
          <a:chExt cx="0" cy="0"/>
        </a:xfrm>
      </p:grpSpPr>
      <p:pic>
        <p:nvPicPr>
          <p:cNvPr id="178" name="Google Shape;178;p8"/>
          <p:cNvPicPr preferRelativeResize="0"/>
          <p:nvPr/>
        </p:nvPicPr>
        <p:blipFill rotWithShape="1">
          <a:blip r:embed="rId3">
            <a:alphaModFix/>
          </a:blip>
          <a:srcRect b="0" l="0" r="0" t="0"/>
          <a:stretch/>
        </p:blipFill>
        <p:spPr>
          <a:xfrm>
            <a:off x="10752603" y="2246821"/>
            <a:ext cx="7145958" cy="7671134"/>
          </a:xfrm>
          <a:prstGeom prst="rect">
            <a:avLst/>
          </a:prstGeom>
          <a:noFill/>
          <a:ln>
            <a:noFill/>
          </a:ln>
        </p:spPr>
      </p:pic>
      <p:sp>
        <p:nvSpPr>
          <p:cNvPr id="179" name="Google Shape;179;p8"/>
          <p:cNvSpPr/>
          <p:nvPr/>
        </p:nvSpPr>
        <p:spPr>
          <a:xfrm>
            <a:off x="-211377" y="-219617"/>
            <a:ext cx="10646469" cy="10726234"/>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0" name="Google Shape;180;p8"/>
          <p:cNvSpPr txBox="1"/>
          <p:nvPr/>
        </p:nvSpPr>
        <p:spPr>
          <a:xfrm>
            <a:off x="772852" y="1907013"/>
            <a:ext cx="8678010" cy="830997"/>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s-MX" sz="5400" u="none" cap="none" strike="noStrike">
                <a:solidFill>
                  <a:schemeClr val="dk1"/>
                </a:solidFill>
                <a:latin typeface="Arial"/>
                <a:ea typeface="Arial"/>
                <a:cs typeface="Arial"/>
                <a:sym typeface="Arial"/>
              </a:rPr>
              <a:t>¿POR DÓNDE EMPEZAR?</a:t>
            </a:r>
            <a:endParaRPr/>
          </a:p>
        </p:txBody>
      </p:sp>
      <p:sp>
        <p:nvSpPr>
          <p:cNvPr id="181" name="Google Shape;181;p8"/>
          <p:cNvSpPr txBox="1"/>
          <p:nvPr/>
        </p:nvSpPr>
        <p:spPr>
          <a:xfrm>
            <a:off x="20595" y="2776147"/>
            <a:ext cx="10045653" cy="7263527"/>
          </a:xfrm>
          <a:prstGeom prst="rect">
            <a:avLst/>
          </a:prstGeom>
          <a:noFill/>
          <a:ln>
            <a:noFill/>
          </a:ln>
        </p:spPr>
        <p:txBody>
          <a:bodyPr anchorCtr="0" anchor="t" bIns="0" lIns="0" spcFirstLastPara="1" rIns="0" wrap="square" tIns="0">
            <a:spAutoFit/>
          </a:bodyPr>
          <a:lstStyle/>
          <a:p>
            <a:pPr indent="0" lvl="0" marL="0" marR="0" rtl="0" algn="just">
              <a:spcBef>
                <a:spcPts val="0"/>
              </a:spcBef>
              <a:spcAft>
                <a:spcPts val="0"/>
              </a:spcAft>
              <a:buNone/>
            </a:pPr>
            <a:r>
              <a:rPr b="1" i="0" lang="es-MX" sz="3200" u="none" cap="none" strike="noStrike">
                <a:solidFill>
                  <a:schemeClr val="dk1"/>
                </a:solidFill>
                <a:latin typeface="Calibri"/>
                <a:ea typeface="Calibri"/>
                <a:cs typeface="Calibri"/>
                <a:sym typeface="Calibri"/>
              </a:rPr>
              <a:t>Durante algunos años y cíclicamente se ha discutido en nuestro país sobre la posibilidad de “condenar a muerte” a las personas que cometan delitos de asesinato con el agraviante de que el crimen sea perpetrado a mujeres indefensas (feminicidio) o a casos de violación a menores de edad. Los impulsores de esta proposición argumentan que bajo esta pena tan radical se podría mitigar la acción de delito bajo la percepción del castigo a recibir por parte del victimario, los detractores de la propuesta responden que bajo ninguna circunstancia se puede tomar la vida de otras personas pues para eso se imponen castigos fuertes como la cadena perpetua. </a:t>
            </a:r>
            <a:endParaRPr/>
          </a:p>
          <a:p>
            <a:pPr indent="0" lvl="0" marL="0" marR="0" rtl="0" algn="just">
              <a:spcBef>
                <a:spcPts val="0"/>
              </a:spcBef>
              <a:spcAft>
                <a:spcPts val="0"/>
              </a:spcAft>
              <a:buNone/>
            </a:pPr>
            <a:r>
              <a:t/>
            </a:r>
            <a:endParaRPr b="1" i="0" sz="3200" u="none" cap="none" strike="noStrike">
              <a:solidFill>
                <a:srgbClr val="FF0000"/>
              </a:solidFill>
              <a:latin typeface="Calibri"/>
              <a:ea typeface="Calibri"/>
              <a:cs typeface="Calibri"/>
              <a:sym typeface="Calibri"/>
            </a:endParaRPr>
          </a:p>
          <a:p>
            <a:pPr indent="0" lvl="0" marL="0" marR="0" rtl="0" algn="just">
              <a:spcBef>
                <a:spcPts val="0"/>
              </a:spcBef>
              <a:spcAft>
                <a:spcPts val="0"/>
              </a:spcAft>
              <a:buNone/>
            </a:pPr>
            <a:r>
              <a:rPr b="1" i="0" lang="es-MX" sz="2800" u="none" cap="none" strike="noStrike">
                <a:solidFill>
                  <a:srgbClr val="FF0000"/>
                </a:solidFill>
                <a:latin typeface="Calibri"/>
                <a:ea typeface="Calibri"/>
                <a:cs typeface="Calibri"/>
                <a:sym typeface="Calibri"/>
              </a:rPr>
              <a:t>¿ESTA USTED DE ACUERDO QUE SE IMPONGA LA PENA DE MUERTE PARA DELITOS COMO LOS CONSIDERADOS EN ESTE TEXTO?</a:t>
            </a:r>
            <a:endParaRPr b="1" i="0" sz="2800" u="none" cap="none" strike="noStrike">
              <a:solidFill>
                <a:srgbClr val="FF0000"/>
              </a:solidFill>
              <a:latin typeface="Calibri"/>
              <a:ea typeface="Calibri"/>
              <a:cs typeface="Calibri"/>
              <a:sym typeface="Calibri"/>
            </a:endParaRPr>
          </a:p>
        </p:txBody>
      </p:sp>
      <p:sp>
        <p:nvSpPr>
          <p:cNvPr id="182" name="Google Shape;182;p8"/>
          <p:cNvSpPr/>
          <p:nvPr/>
        </p:nvSpPr>
        <p:spPr>
          <a:xfrm>
            <a:off x="17041467" y="-202002"/>
            <a:ext cx="1475526" cy="1636365"/>
          </a:xfrm>
          <a:prstGeom prst="rect">
            <a:avLst/>
          </a:prstGeom>
          <a:solidFill>
            <a:srgbClr val="FFFFFF"/>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8"/>
          <p:cNvSpPr/>
          <p:nvPr/>
        </p:nvSpPr>
        <p:spPr>
          <a:xfrm>
            <a:off x="7615863" y="988741"/>
            <a:ext cx="10869754" cy="125413"/>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84" name="Google Shape;184;p8"/>
          <p:cNvSpPr/>
          <p:nvPr/>
        </p:nvSpPr>
        <p:spPr>
          <a:xfrm>
            <a:off x="696575" y="588136"/>
            <a:ext cx="1894225" cy="1364957"/>
          </a:xfrm>
          <a:custGeom>
            <a:rect b="b" l="l" r="r" t="t"/>
            <a:pathLst>
              <a:path extrusionOk="0" h="1819942" w="2525634">
                <a:moveTo>
                  <a:pt x="0" y="0"/>
                </a:moveTo>
                <a:lnTo>
                  <a:pt x="2525634" y="0"/>
                </a:lnTo>
                <a:lnTo>
                  <a:pt x="2525634" y="1819942"/>
                </a:lnTo>
                <a:lnTo>
                  <a:pt x="0" y="1819942"/>
                </a:lnTo>
                <a:lnTo>
                  <a:pt x="0" y="0"/>
                </a:lnTo>
                <a:close/>
              </a:path>
            </a:pathLst>
          </a:custGeom>
          <a:blipFill rotWithShape="1">
            <a:blip r:embed="rId4">
              <a:alphaModFix/>
            </a:blip>
            <a:stretch>
              <a:fillRect b="0" l="0" r="0" t="0"/>
            </a:stretch>
          </a:blipFill>
          <a:ln>
            <a:noFill/>
          </a:ln>
        </p:spPr>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8" name="Shape 188"/>
        <p:cNvGrpSpPr/>
        <p:nvPr/>
      </p:nvGrpSpPr>
      <p:grpSpPr>
        <a:xfrm>
          <a:off x="0" y="0"/>
          <a:ext cx="0" cy="0"/>
          <a:chOff x="0" y="0"/>
          <a:chExt cx="0" cy="0"/>
        </a:xfrm>
      </p:grpSpPr>
      <p:sp>
        <p:nvSpPr>
          <p:cNvPr id="189" name="Google Shape;189;p9"/>
          <p:cNvSpPr txBox="1"/>
          <p:nvPr/>
        </p:nvSpPr>
        <p:spPr>
          <a:xfrm>
            <a:off x="1403131" y="3356211"/>
            <a:ext cx="6537643" cy="3744102"/>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s-MX" sz="6000" u="none" cap="none" strike="noStrike">
                <a:solidFill>
                  <a:schemeClr val="dk1"/>
                </a:solidFill>
                <a:latin typeface="Arial"/>
                <a:ea typeface="Arial"/>
                <a:cs typeface="Arial"/>
                <a:sym typeface="Arial"/>
              </a:rPr>
              <a:t>ANALICE LAS DOS POSICIONES</a:t>
            </a:r>
            <a:endParaRPr/>
          </a:p>
          <a:p>
            <a:pPr indent="0" lvl="0" marL="0" marR="0" rtl="0" algn="l">
              <a:lnSpc>
                <a:spcPct val="140000"/>
              </a:lnSpc>
              <a:spcBef>
                <a:spcPts val="0"/>
              </a:spcBef>
              <a:spcAft>
                <a:spcPts val="0"/>
              </a:spcAft>
              <a:buNone/>
            </a:pPr>
            <a:r>
              <a:t/>
            </a:r>
            <a:endParaRPr b="1" i="0" sz="5700" u="none" cap="none" strike="noStrike">
              <a:solidFill>
                <a:srgbClr val="000000"/>
              </a:solidFill>
              <a:latin typeface="Poppins"/>
              <a:ea typeface="Poppins"/>
              <a:cs typeface="Poppins"/>
              <a:sym typeface="Poppins"/>
            </a:endParaRPr>
          </a:p>
        </p:txBody>
      </p:sp>
      <p:sp>
        <p:nvSpPr>
          <p:cNvPr id="190" name="Google Shape;190;p9"/>
          <p:cNvSpPr txBox="1"/>
          <p:nvPr/>
        </p:nvSpPr>
        <p:spPr>
          <a:xfrm>
            <a:off x="13487400" y="8267088"/>
            <a:ext cx="6522339" cy="434286"/>
          </a:xfrm>
          <a:prstGeom prst="rect">
            <a:avLst/>
          </a:prstGeom>
          <a:noFill/>
          <a:ln>
            <a:noFill/>
          </a:ln>
        </p:spPr>
        <p:txBody>
          <a:bodyPr anchorCtr="0" anchor="t" bIns="0" lIns="0" spcFirstLastPara="1" rIns="0" wrap="square" tIns="0">
            <a:spAutoFit/>
          </a:bodyPr>
          <a:lstStyle/>
          <a:p>
            <a:pPr indent="0" lvl="0" marL="0" marR="0" rtl="0" algn="l">
              <a:lnSpc>
                <a:spcPct val="208333"/>
              </a:lnSpc>
              <a:spcBef>
                <a:spcPts val="0"/>
              </a:spcBef>
              <a:spcAft>
                <a:spcPts val="0"/>
              </a:spcAft>
              <a:buNone/>
            </a:pPr>
            <a:r>
              <a:rPr b="0" i="0" lang="es-MX" sz="1800" u="none" cap="none" strike="noStrike">
                <a:solidFill>
                  <a:srgbClr val="000000"/>
                </a:solidFill>
                <a:latin typeface="Poppins Light"/>
                <a:ea typeface="Poppins Light"/>
                <a:cs typeface="Poppins Light"/>
                <a:sym typeface="Poppins Light"/>
              </a:rPr>
              <a:t>Fuente: Elaboración propia</a:t>
            </a:r>
            <a:endParaRPr/>
          </a:p>
        </p:txBody>
      </p:sp>
      <p:sp>
        <p:nvSpPr>
          <p:cNvPr id="191" name="Google Shape;191;p9"/>
          <p:cNvSpPr txBox="1"/>
          <p:nvPr/>
        </p:nvSpPr>
        <p:spPr>
          <a:xfrm>
            <a:off x="8372294" y="1669076"/>
            <a:ext cx="8955496" cy="6340197"/>
          </a:xfrm>
          <a:prstGeom prst="rect">
            <a:avLst/>
          </a:prstGeom>
          <a:noFill/>
          <a:ln>
            <a:noFill/>
          </a:ln>
        </p:spPr>
        <p:txBody>
          <a:bodyPr anchorCtr="0" anchor="t" bIns="0" lIns="0" spcFirstLastPara="1" rIns="0" wrap="square" tIns="0">
            <a:spAutoFit/>
          </a:bodyPr>
          <a:lstStyle/>
          <a:p>
            <a:pPr indent="0" lvl="0" marL="0" marR="0" rtl="0" algn="just">
              <a:spcBef>
                <a:spcPts val="0"/>
              </a:spcBef>
              <a:spcAft>
                <a:spcPts val="0"/>
              </a:spcAft>
              <a:buNone/>
            </a:pPr>
            <a:r>
              <a:rPr b="1" i="0" lang="es-MX" sz="2800" u="none" cap="none" strike="noStrike">
                <a:solidFill>
                  <a:schemeClr val="dk1"/>
                </a:solidFill>
                <a:latin typeface="Calibri"/>
                <a:ea typeface="Calibri"/>
                <a:cs typeface="Calibri"/>
                <a:sym typeface="Calibri"/>
              </a:rPr>
              <a:t>Durante algunos años y cíclicamente se ha discutido en nuestro país sobre la posibilidad de “condenar a muerte” a las personas que cometan delitos de asesinato con el agraviante de que el crimen sea perpetrado a mujeres indefensas (feminicidio) o a casos de violación a menores de edad. </a:t>
            </a:r>
            <a:r>
              <a:rPr b="1" i="0" lang="es-MX" sz="2800" u="none" cap="none" strike="noStrike">
                <a:solidFill>
                  <a:srgbClr val="002060"/>
                </a:solidFill>
                <a:latin typeface="Calibri"/>
                <a:ea typeface="Calibri"/>
                <a:cs typeface="Calibri"/>
                <a:sym typeface="Calibri"/>
              </a:rPr>
              <a:t>Los impulsores de esta proposición argumentan que bajo esta pena tan radical se podría mitigar la acción de delito bajo la percepción del castigo a recibir por parte del victimario, </a:t>
            </a:r>
            <a:r>
              <a:rPr b="1" i="0" lang="es-MX" sz="2800" u="none" cap="none" strike="noStrike">
                <a:solidFill>
                  <a:srgbClr val="E36C09"/>
                </a:solidFill>
                <a:latin typeface="Calibri"/>
                <a:ea typeface="Calibri"/>
                <a:cs typeface="Calibri"/>
                <a:sym typeface="Calibri"/>
              </a:rPr>
              <a:t>los detractores de la propuesta responden que bajo ninguna circunstancia se puede tomar la vida de otras personas pues para eso se imponen castigos fuertes como la cadena perpetua. </a:t>
            </a:r>
            <a:endParaRPr/>
          </a:p>
          <a:p>
            <a:pPr indent="0" lvl="0" marL="0" marR="0" rtl="0" algn="just">
              <a:spcBef>
                <a:spcPts val="0"/>
              </a:spcBef>
              <a:spcAft>
                <a:spcPts val="0"/>
              </a:spcAft>
              <a:buNone/>
            </a:pPr>
            <a:r>
              <a:t/>
            </a:r>
            <a:endParaRPr b="1" i="0" sz="2800" u="none" cap="none" strike="noStrike">
              <a:solidFill>
                <a:srgbClr val="FF0000"/>
              </a:solidFill>
              <a:latin typeface="Calibri"/>
              <a:ea typeface="Calibri"/>
              <a:cs typeface="Calibri"/>
              <a:sym typeface="Calibri"/>
            </a:endParaRPr>
          </a:p>
          <a:p>
            <a:pPr indent="0" lvl="0" marL="0" marR="0" rtl="0" algn="just">
              <a:spcBef>
                <a:spcPts val="0"/>
              </a:spcBef>
              <a:spcAft>
                <a:spcPts val="0"/>
              </a:spcAft>
              <a:buNone/>
            </a:pPr>
            <a:r>
              <a:rPr b="1" i="0" lang="es-MX" sz="2400" u="none" cap="none" strike="noStrike">
                <a:solidFill>
                  <a:srgbClr val="FF0000"/>
                </a:solidFill>
                <a:latin typeface="Calibri"/>
                <a:ea typeface="Calibri"/>
                <a:cs typeface="Calibri"/>
                <a:sym typeface="Calibri"/>
              </a:rPr>
              <a:t>¿ESTA USTED DE ACUERDO QUE SE IMPONGA LA PENA DE MUERTE PARA DELITOS COMO LOS CONSIDERADOS EN ESTE TEXTO?</a:t>
            </a:r>
            <a:endParaRPr b="1" i="0" sz="2400" u="none" cap="none" strike="noStrike">
              <a:solidFill>
                <a:srgbClr val="FF0000"/>
              </a:solidFill>
              <a:latin typeface="Calibri"/>
              <a:ea typeface="Calibri"/>
              <a:cs typeface="Calibri"/>
              <a:sym typeface="Calibri"/>
            </a:endParaRPr>
          </a:p>
        </p:txBody>
      </p:sp>
      <p:sp>
        <p:nvSpPr>
          <p:cNvPr id="192" name="Google Shape;192;p9"/>
          <p:cNvSpPr/>
          <p:nvPr/>
        </p:nvSpPr>
        <p:spPr>
          <a:xfrm>
            <a:off x="16974951" y="3086"/>
            <a:ext cx="1301660" cy="1950007"/>
          </a:xfrm>
          <a:prstGeom prst="rect">
            <a:avLst/>
          </a:prstGeom>
          <a:solidFill>
            <a:srgbClr val="CF162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9"/>
          <p:cNvSpPr/>
          <p:nvPr/>
        </p:nvSpPr>
        <p:spPr>
          <a:xfrm>
            <a:off x="5323786" y="1044323"/>
            <a:ext cx="15766959" cy="125413"/>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p9"/>
          <p:cNvSpPr/>
          <p:nvPr/>
        </p:nvSpPr>
        <p:spPr>
          <a:xfrm>
            <a:off x="0" y="8503431"/>
            <a:ext cx="1284046" cy="1985237"/>
          </a:xfrm>
          <a:prstGeom prst="rect">
            <a:avLst/>
          </a:prstGeom>
          <a:solidFill>
            <a:srgbClr val="CF162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5" name="Google Shape;195;p9"/>
          <p:cNvSpPr/>
          <p:nvPr/>
        </p:nvSpPr>
        <p:spPr>
          <a:xfrm>
            <a:off x="642023" y="2504226"/>
            <a:ext cx="119085" cy="82296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6" name="Google Shape;196;p9"/>
          <p:cNvSpPr/>
          <p:nvPr/>
        </p:nvSpPr>
        <p:spPr>
          <a:xfrm rot="3994440">
            <a:off x="16486054" y="8720566"/>
            <a:ext cx="1075468" cy="1075468"/>
          </a:xfrm>
          <a:custGeom>
            <a:rect b="b" l="l" r="r" t="t"/>
            <a:pathLst>
              <a:path extrusionOk="0"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A71C1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7" name="Google Shape;197;p9"/>
          <p:cNvSpPr/>
          <p:nvPr/>
        </p:nvSpPr>
        <p:spPr>
          <a:xfrm rot="3994440">
            <a:off x="17081729" y="9157223"/>
            <a:ext cx="677655" cy="677655"/>
          </a:xfrm>
          <a:custGeom>
            <a:rect b="b" l="l" r="r" t="t"/>
            <a:pathLst>
              <a:path extrusionOk="0" h="6355080" w="635508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1D1F1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9"/>
          <p:cNvSpPr/>
          <p:nvPr/>
        </p:nvSpPr>
        <p:spPr>
          <a:xfrm>
            <a:off x="696575" y="588136"/>
            <a:ext cx="1894225" cy="1364957"/>
          </a:xfrm>
          <a:custGeom>
            <a:rect b="b" l="l" r="r" t="t"/>
            <a:pathLst>
              <a:path extrusionOk="0" h="1819942" w="2525634">
                <a:moveTo>
                  <a:pt x="0" y="0"/>
                </a:moveTo>
                <a:lnTo>
                  <a:pt x="2525634" y="0"/>
                </a:lnTo>
                <a:lnTo>
                  <a:pt x="2525634" y="1819942"/>
                </a:lnTo>
                <a:lnTo>
                  <a:pt x="0" y="1819942"/>
                </a:lnTo>
                <a:lnTo>
                  <a:pt x="0" y="0"/>
                </a:lnTo>
                <a:close/>
              </a:path>
            </a:pathLst>
          </a:custGeom>
          <a:blipFill rotWithShape="1">
            <a:blip r:embed="rId3">
              <a:alphaModFix/>
            </a:blip>
            <a:stretch>
              <a:fillRect b="0" l="0" r="0" t="0"/>
            </a:stretch>
          </a:blipFill>
          <a:ln>
            <a:noFill/>
          </a:ln>
        </p:spPr>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p10"/>
          <p:cNvSpPr txBox="1"/>
          <p:nvPr/>
        </p:nvSpPr>
        <p:spPr>
          <a:xfrm>
            <a:off x="896277" y="4690424"/>
            <a:ext cx="6537643" cy="2820772"/>
          </a:xfrm>
          <a:prstGeom prst="rect">
            <a:avLst/>
          </a:prstGeom>
          <a:noFill/>
          <a:ln>
            <a:noFill/>
          </a:ln>
        </p:spPr>
        <p:txBody>
          <a:bodyPr anchorCtr="0" anchor="t" bIns="0" lIns="0" spcFirstLastPara="1" rIns="0" wrap="square" tIns="0">
            <a:spAutoFit/>
          </a:bodyPr>
          <a:lstStyle/>
          <a:p>
            <a:pPr indent="0" lvl="0" marL="0" marR="0" rtl="0" algn="ctr">
              <a:spcBef>
                <a:spcPts val="0"/>
              </a:spcBef>
              <a:spcAft>
                <a:spcPts val="0"/>
              </a:spcAft>
              <a:buNone/>
            </a:pPr>
            <a:r>
              <a:rPr b="1" i="0" lang="es-MX" sz="6000" u="none" cap="none" strike="noStrike">
                <a:solidFill>
                  <a:schemeClr val="dk1"/>
                </a:solidFill>
                <a:latin typeface="Arial"/>
                <a:ea typeface="Arial"/>
                <a:cs typeface="Arial"/>
                <a:sym typeface="Arial"/>
              </a:rPr>
              <a:t>A TENER EN CUENTA</a:t>
            </a:r>
            <a:endParaRPr/>
          </a:p>
          <a:p>
            <a:pPr indent="0" lvl="0" marL="0" marR="0" rtl="0" algn="l">
              <a:lnSpc>
                <a:spcPct val="140000"/>
              </a:lnSpc>
              <a:spcBef>
                <a:spcPts val="0"/>
              </a:spcBef>
              <a:spcAft>
                <a:spcPts val="0"/>
              </a:spcAft>
              <a:buNone/>
            </a:pPr>
            <a:r>
              <a:t/>
            </a:r>
            <a:endParaRPr b="1" i="0" sz="5700" u="none" cap="none" strike="noStrike">
              <a:solidFill>
                <a:srgbClr val="000000"/>
              </a:solidFill>
              <a:latin typeface="Poppins"/>
              <a:ea typeface="Poppins"/>
              <a:cs typeface="Poppins"/>
              <a:sym typeface="Poppins"/>
            </a:endParaRPr>
          </a:p>
        </p:txBody>
      </p:sp>
      <p:sp>
        <p:nvSpPr>
          <p:cNvPr id="204" name="Google Shape;204;p10"/>
          <p:cNvSpPr txBox="1"/>
          <p:nvPr/>
        </p:nvSpPr>
        <p:spPr>
          <a:xfrm>
            <a:off x="8103303" y="3427786"/>
            <a:ext cx="8955496" cy="4431983"/>
          </a:xfrm>
          <a:prstGeom prst="rect">
            <a:avLst/>
          </a:prstGeom>
          <a:noFill/>
          <a:ln>
            <a:noFill/>
          </a:ln>
        </p:spPr>
        <p:txBody>
          <a:bodyPr anchorCtr="0" anchor="t" bIns="0" lIns="0" spcFirstLastPara="1" rIns="0" wrap="square" tIns="0">
            <a:spAutoFit/>
          </a:bodyPr>
          <a:lstStyle/>
          <a:p>
            <a:pPr indent="-304800" lvl="0" marL="228600" marR="0" rtl="0" algn="just">
              <a:spcBef>
                <a:spcPts val="0"/>
              </a:spcBef>
              <a:spcAft>
                <a:spcPts val="0"/>
              </a:spcAft>
              <a:buClr>
                <a:schemeClr val="dk1"/>
              </a:buClr>
              <a:buSzPts val="4800"/>
              <a:buFont typeface="Calibri"/>
              <a:buAutoNum type="arabicPeriod"/>
            </a:pPr>
            <a:r>
              <a:rPr b="1" i="0" lang="es-MX" sz="4800" u="none" cap="none" strike="noStrike">
                <a:solidFill>
                  <a:schemeClr val="dk1"/>
                </a:solidFill>
                <a:latin typeface="Calibri"/>
                <a:ea typeface="Calibri"/>
                <a:cs typeface="Calibri"/>
                <a:sym typeface="Calibri"/>
              </a:rPr>
              <a:t>Orden y cohesión: utilice bien los párrafos</a:t>
            </a:r>
            <a:endParaRPr/>
          </a:p>
          <a:p>
            <a:pPr indent="-304800" lvl="0" marL="228600" marR="0" rtl="0" algn="just">
              <a:spcBef>
                <a:spcPts val="0"/>
              </a:spcBef>
              <a:spcAft>
                <a:spcPts val="0"/>
              </a:spcAft>
              <a:buClr>
                <a:schemeClr val="dk1"/>
              </a:buClr>
              <a:buSzPts val="4800"/>
              <a:buFont typeface="Calibri"/>
              <a:buAutoNum type="arabicPeriod"/>
            </a:pPr>
            <a:r>
              <a:rPr b="1" i="0" lang="es-MX" sz="4800" u="none" cap="none" strike="noStrike">
                <a:solidFill>
                  <a:schemeClr val="dk1"/>
                </a:solidFill>
                <a:latin typeface="Calibri"/>
                <a:ea typeface="Calibri"/>
                <a:cs typeface="Calibri"/>
                <a:sym typeface="Calibri"/>
              </a:rPr>
              <a:t>Utilice la mayor cantidad de conectores lógicos posibles</a:t>
            </a:r>
            <a:endParaRPr/>
          </a:p>
          <a:p>
            <a:pPr indent="-304800" lvl="0" marL="228600" marR="0" rtl="0" algn="just">
              <a:spcBef>
                <a:spcPts val="0"/>
              </a:spcBef>
              <a:spcAft>
                <a:spcPts val="0"/>
              </a:spcAft>
              <a:buClr>
                <a:schemeClr val="dk1"/>
              </a:buClr>
              <a:buSzPts val="4800"/>
              <a:buFont typeface="Calibri"/>
              <a:buAutoNum type="arabicPeriod"/>
            </a:pPr>
            <a:r>
              <a:rPr b="1" i="0" lang="es-MX" sz="4800" u="none" cap="none" strike="noStrike">
                <a:solidFill>
                  <a:schemeClr val="dk1"/>
                </a:solidFill>
                <a:latin typeface="Calibri"/>
                <a:ea typeface="Calibri"/>
                <a:cs typeface="Calibri"/>
                <a:sym typeface="Calibri"/>
              </a:rPr>
              <a:t>Organice las ideas antes de empezar</a:t>
            </a:r>
            <a:endParaRPr/>
          </a:p>
        </p:txBody>
      </p:sp>
      <p:sp>
        <p:nvSpPr>
          <p:cNvPr id="205" name="Google Shape;205;p10"/>
          <p:cNvSpPr/>
          <p:nvPr/>
        </p:nvSpPr>
        <p:spPr>
          <a:xfrm>
            <a:off x="16974951" y="3086"/>
            <a:ext cx="1301660" cy="1950007"/>
          </a:xfrm>
          <a:prstGeom prst="rect">
            <a:avLst/>
          </a:prstGeom>
          <a:solidFill>
            <a:srgbClr val="CF162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6" name="Google Shape;206;p10"/>
          <p:cNvSpPr/>
          <p:nvPr/>
        </p:nvSpPr>
        <p:spPr>
          <a:xfrm>
            <a:off x="5323786" y="1044323"/>
            <a:ext cx="15766959" cy="125413"/>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10"/>
          <p:cNvSpPr/>
          <p:nvPr/>
        </p:nvSpPr>
        <p:spPr>
          <a:xfrm>
            <a:off x="0" y="8503431"/>
            <a:ext cx="1284046" cy="1985237"/>
          </a:xfrm>
          <a:prstGeom prst="rect">
            <a:avLst/>
          </a:prstGeom>
          <a:solidFill>
            <a:srgbClr val="CF1628"/>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p10"/>
          <p:cNvSpPr/>
          <p:nvPr/>
        </p:nvSpPr>
        <p:spPr>
          <a:xfrm>
            <a:off x="642023" y="2504226"/>
            <a:ext cx="119085" cy="8229600"/>
          </a:xfrm>
          <a:prstGeom prst="rect">
            <a:avLst/>
          </a:prstGeom>
          <a:solidFill>
            <a:srgbClr val="000000"/>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9" name="Google Shape;209;p10"/>
          <p:cNvSpPr/>
          <p:nvPr/>
        </p:nvSpPr>
        <p:spPr>
          <a:xfrm rot="3994440">
            <a:off x="16486054" y="8720566"/>
            <a:ext cx="1075468" cy="1075468"/>
          </a:xfrm>
          <a:custGeom>
            <a:rect b="b" l="l" r="r" t="t"/>
            <a:pathLst>
              <a:path extrusionOk="0" h="6350000" w="6350000">
                <a:moveTo>
                  <a:pt x="3175000" y="0"/>
                </a:moveTo>
                <a:cubicBezTo>
                  <a:pt x="1421496" y="0"/>
                  <a:pt x="0" y="1421496"/>
                  <a:pt x="0" y="3175000"/>
                </a:cubicBezTo>
                <a:cubicBezTo>
                  <a:pt x="0" y="4928504"/>
                  <a:pt x="1421496" y="6350000"/>
                  <a:pt x="3175000" y="6350000"/>
                </a:cubicBezTo>
                <a:cubicBezTo>
                  <a:pt x="4928504" y="6350000"/>
                  <a:pt x="6350000" y="4928504"/>
                  <a:pt x="6350000" y="3175000"/>
                </a:cubicBezTo>
                <a:cubicBezTo>
                  <a:pt x="6350000" y="1421496"/>
                  <a:pt x="4928504" y="0"/>
                  <a:pt x="3175000" y="0"/>
                </a:cubicBezTo>
                <a:close/>
              </a:path>
            </a:pathLst>
          </a:custGeom>
          <a:solidFill>
            <a:srgbClr val="A71C19"/>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0" name="Google Shape;210;p10"/>
          <p:cNvSpPr/>
          <p:nvPr/>
        </p:nvSpPr>
        <p:spPr>
          <a:xfrm rot="3994440">
            <a:off x="17081729" y="9157223"/>
            <a:ext cx="677655" cy="677655"/>
          </a:xfrm>
          <a:custGeom>
            <a:rect b="b" l="l" r="r" t="t"/>
            <a:pathLst>
              <a:path extrusionOk="0" h="6355080" w="6355080">
                <a:moveTo>
                  <a:pt x="3177540" y="6355080"/>
                </a:moveTo>
                <a:cubicBezTo>
                  <a:pt x="2329180" y="6355080"/>
                  <a:pt x="1530350" y="6024880"/>
                  <a:pt x="930910" y="5424170"/>
                </a:cubicBezTo>
                <a:cubicBezTo>
                  <a:pt x="330200" y="4824730"/>
                  <a:pt x="0" y="4025900"/>
                  <a:pt x="0" y="3177540"/>
                </a:cubicBezTo>
                <a:cubicBezTo>
                  <a:pt x="0" y="2329180"/>
                  <a:pt x="330200" y="1530350"/>
                  <a:pt x="930910" y="930910"/>
                </a:cubicBezTo>
                <a:cubicBezTo>
                  <a:pt x="1530350" y="330200"/>
                  <a:pt x="2329180" y="0"/>
                  <a:pt x="3177540" y="0"/>
                </a:cubicBezTo>
                <a:cubicBezTo>
                  <a:pt x="4025900" y="0"/>
                  <a:pt x="4824730" y="330200"/>
                  <a:pt x="5424170" y="930910"/>
                </a:cubicBezTo>
                <a:cubicBezTo>
                  <a:pt x="6024880" y="1531620"/>
                  <a:pt x="6355080" y="2329180"/>
                  <a:pt x="6355080" y="3177540"/>
                </a:cubicBezTo>
                <a:cubicBezTo>
                  <a:pt x="6355080" y="4025900"/>
                  <a:pt x="6024880" y="4824730"/>
                  <a:pt x="5424170" y="5424170"/>
                </a:cubicBezTo>
                <a:cubicBezTo>
                  <a:pt x="4824730" y="6024880"/>
                  <a:pt x="4025900" y="6355080"/>
                  <a:pt x="3177540" y="6355080"/>
                </a:cubicBezTo>
                <a:close/>
                <a:moveTo>
                  <a:pt x="3177540" y="190500"/>
                </a:moveTo>
                <a:cubicBezTo>
                  <a:pt x="2379980" y="190500"/>
                  <a:pt x="1629410" y="501650"/>
                  <a:pt x="1065530" y="1065530"/>
                </a:cubicBezTo>
                <a:cubicBezTo>
                  <a:pt x="501650" y="1629410"/>
                  <a:pt x="190500" y="2379980"/>
                  <a:pt x="190500" y="3177540"/>
                </a:cubicBezTo>
                <a:cubicBezTo>
                  <a:pt x="190500" y="3975100"/>
                  <a:pt x="501650" y="4725670"/>
                  <a:pt x="1065530" y="5289550"/>
                </a:cubicBezTo>
                <a:cubicBezTo>
                  <a:pt x="1629410" y="5853430"/>
                  <a:pt x="2379980" y="6164580"/>
                  <a:pt x="3177540" y="6164580"/>
                </a:cubicBezTo>
                <a:cubicBezTo>
                  <a:pt x="3975100" y="6164580"/>
                  <a:pt x="4725670" y="5853430"/>
                  <a:pt x="5289550" y="5289550"/>
                </a:cubicBezTo>
                <a:cubicBezTo>
                  <a:pt x="5853430" y="4725670"/>
                  <a:pt x="6164580" y="3975100"/>
                  <a:pt x="6164580" y="3177540"/>
                </a:cubicBezTo>
                <a:cubicBezTo>
                  <a:pt x="6164580" y="2379980"/>
                  <a:pt x="5853430" y="1629410"/>
                  <a:pt x="5289550" y="1065530"/>
                </a:cubicBezTo>
                <a:cubicBezTo>
                  <a:pt x="4725670" y="501650"/>
                  <a:pt x="3975100" y="190500"/>
                  <a:pt x="3177540" y="190500"/>
                </a:cubicBezTo>
                <a:close/>
              </a:path>
            </a:pathLst>
          </a:custGeom>
          <a:solidFill>
            <a:srgbClr val="1D1F1C"/>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1" name="Google Shape;211;p10"/>
          <p:cNvSpPr/>
          <p:nvPr/>
        </p:nvSpPr>
        <p:spPr>
          <a:xfrm>
            <a:off x="696575" y="588136"/>
            <a:ext cx="1894225" cy="1364957"/>
          </a:xfrm>
          <a:custGeom>
            <a:rect b="b" l="l" r="r" t="t"/>
            <a:pathLst>
              <a:path extrusionOk="0" h="1819942" w="2525634">
                <a:moveTo>
                  <a:pt x="0" y="0"/>
                </a:moveTo>
                <a:lnTo>
                  <a:pt x="2525634" y="0"/>
                </a:lnTo>
                <a:lnTo>
                  <a:pt x="2525634" y="1819942"/>
                </a:lnTo>
                <a:lnTo>
                  <a:pt x="0" y="1819942"/>
                </a:lnTo>
                <a:lnTo>
                  <a:pt x="0" y="0"/>
                </a:lnTo>
                <a:close/>
              </a:path>
            </a:pathLst>
          </a:custGeom>
          <a:blipFill rotWithShape="1">
            <a:blip r:embed="rId3">
              <a:alphaModFix/>
            </a:blip>
            <a:stretch>
              <a:fillRect b="0" l="0" r="0" t="0"/>
            </a:stretch>
          </a:blipFill>
          <a:ln>
            <a:noFill/>
          </a:ln>
        </p:spPr>
      </p:sp>
    </p:spTree>
  </p:cSld>
  <p:clrMapOvr>
    <a:masterClrMapping/>
  </p:clrMapOvr>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2006-08-16T00:00:00Z</dcterms:created>
  <dc:creator>ufps</dc:creator>
</cp:coreProperties>
</file>