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18" r:id="rId3"/>
    <p:sldId id="321" r:id="rId4"/>
    <p:sldId id="322" r:id="rId5"/>
    <p:sldId id="274" r:id="rId6"/>
    <p:sldId id="319" r:id="rId7"/>
    <p:sldId id="316" r:id="rId8"/>
    <p:sldId id="306" r:id="rId9"/>
    <p:sldId id="320" r:id="rId10"/>
    <p:sldId id="307" r:id="rId11"/>
    <p:sldId id="308" r:id="rId12"/>
    <p:sldId id="309" r:id="rId13"/>
    <p:sldId id="310" r:id="rId14"/>
    <p:sldId id="311" r:id="rId15"/>
    <p:sldId id="314" r:id="rId16"/>
    <p:sldId id="315" r:id="rId17"/>
    <p:sldId id="313" r:id="rId18"/>
    <p:sldId id="287" r:id="rId19"/>
    <p:sldId id="317" r:id="rId20"/>
  </p:sldIdLst>
  <p:sldSz cx="9144000" cy="5143500" type="screen16x9"/>
  <p:notesSz cx="9144000" cy="6858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22" autoAdjust="0"/>
    <p:restoredTop sz="90000" autoAdjust="0"/>
  </p:normalViewPr>
  <p:slideViewPr>
    <p:cSldViewPr>
      <p:cViewPr varScale="1">
        <p:scale>
          <a:sx n="96" d="100"/>
          <a:sy n="96" d="100"/>
        </p:scale>
        <p:origin x="318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E17A63-AA23-47A9-95F1-85FA924EA8EA}" type="datetimeFigureOut">
              <a:rPr lang="es-CO" smtClean="0"/>
              <a:t>16/05/2023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86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ABBCEB-B046-4A29-A29C-FC78CD372580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22218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05854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158078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299902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557643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399365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1603457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8055204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6462449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5052923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2657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30402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280800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25135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80592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130109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612424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21058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ABBCEB-B046-4A29-A29C-FC78CD372580}" type="slidenum">
              <a:rPr lang="es-CO" smtClean="0"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36222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5153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9163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075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5477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5291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276750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0854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871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94557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42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1855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9A28A-ED86-4CC3-9662-970610774B1B}" type="datetimeFigureOut">
              <a:rPr lang="es-ES" smtClean="0"/>
              <a:t>16/05/2023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8935F-CB01-4C7B-82C4-5660CC5914E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80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diseno\Desktop\plantilla-1-ufp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05780" y="2139702"/>
            <a:ext cx="7772400" cy="1102519"/>
          </a:xfrm>
        </p:spPr>
        <p:txBody>
          <a:bodyPr>
            <a:normAutofit/>
          </a:bodyPr>
          <a:lstStyle/>
          <a:p>
            <a:r>
              <a:rPr lang="es-ES" sz="3200" b="1" dirty="0" smtClean="0">
                <a:cs typeface="Aharoni" panose="02010803020104030203" pitchFamily="2" charset="-79"/>
              </a:rPr>
              <a:t>PROYECTO PARA LA MEJORA DE LOS RESULTADOS DE LAS PRUEBAS SABER PRO</a:t>
            </a:r>
            <a:endParaRPr lang="es-ES" sz="3200" b="1" dirty="0">
              <a:cs typeface="Aharoni" panose="02010803020104030203" pitchFamily="2" charset="-79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678163"/>
            <a:ext cx="6400800" cy="1314450"/>
          </a:xfrm>
        </p:spPr>
        <p:txBody>
          <a:bodyPr>
            <a:normAutofit/>
          </a:bodyPr>
          <a:lstStyle/>
          <a:p>
            <a:r>
              <a:rPr lang="es-ES" b="1" i="1" dirty="0" smtClean="0">
                <a:solidFill>
                  <a:schemeClr val="tx1"/>
                </a:solidFill>
                <a:cs typeface="Aharoni" panose="02010803020104030203" pitchFamily="2" charset="-79"/>
              </a:rPr>
              <a:t>UNIVERSIDAD FRANCISCO DE PAULA SANTANDER</a:t>
            </a:r>
          </a:p>
          <a:p>
            <a:pPr marL="0" indent="0">
              <a:buNone/>
            </a:pPr>
            <a:endParaRPr lang="es-ES" b="1" dirty="0" smtClean="0">
              <a:solidFill>
                <a:schemeClr val="tx2">
                  <a:lumMod val="60000"/>
                  <a:lumOff val="40000"/>
                </a:schemeClr>
              </a:solidFill>
              <a:cs typeface="Aharoni" panose="02010803020104030203" pitchFamily="2" charset="-79"/>
            </a:endParaRPr>
          </a:p>
        </p:txBody>
      </p:sp>
      <p:cxnSp>
        <p:nvCxnSpPr>
          <p:cNvPr id="5" name="Conector recto 4"/>
          <p:cNvCxnSpPr/>
          <p:nvPr/>
        </p:nvCxnSpPr>
        <p:spPr>
          <a:xfrm>
            <a:off x="323528" y="3507854"/>
            <a:ext cx="8136904" cy="0"/>
          </a:xfrm>
          <a:prstGeom prst="line">
            <a:avLst/>
          </a:prstGeom>
          <a:ln w="76200">
            <a:solidFill>
              <a:schemeClr val="accent5">
                <a:lumMod val="60000"/>
                <a:lumOff val="40000"/>
              </a:schemeClr>
            </a:solidFill>
          </a:ln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0172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19572" y="228371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ortar rectángulo de esquina del mismo lado 2"/>
          <p:cNvSpPr/>
          <p:nvPr/>
        </p:nvSpPr>
        <p:spPr>
          <a:xfrm>
            <a:off x="3563888" y="1165871"/>
            <a:ext cx="2016224" cy="576064"/>
          </a:xfrm>
          <a:prstGeom prst="snip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PERTINENCIA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1979712" y="2897387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CONSIDERANDO LAS NECESIDADES ESPECÍFICAS DE LOS ESTUDIANTES EL CONTEXTO Y LAS MÍAS COMO DOCENTE 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0647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19572" y="228371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ortar rectángulo de esquina del mismo lado 2"/>
          <p:cNvSpPr/>
          <p:nvPr/>
        </p:nvSpPr>
        <p:spPr>
          <a:xfrm>
            <a:off x="3563888" y="1165871"/>
            <a:ext cx="2016224" cy="576064"/>
          </a:xfrm>
          <a:prstGeom prst="snip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SUFICIENCIA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1979712" y="2897387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CON MI ESFUERZO POR ASUMIR MI ROL Y EL CUMPLIMIENTO DE ACTIVIDADES Y ESTRATEGIAS.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745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5" name="4 Conector recto"/>
          <p:cNvCxnSpPr/>
          <p:nvPr/>
        </p:nvCxnSpPr>
        <p:spPr>
          <a:xfrm>
            <a:off x="719572" y="228371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ortar rectángulo de esquina del mismo lado 2"/>
          <p:cNvSpPr/>
          <p:nvPr/>
        </p:nvSpPr>
        <p:spPr>
          <a:xfrm>
            <a:off x="3563888" y="1165871"/>
            <a:ext cx="2016224" cy="576064"/>
          </a:xfrm>
          <a:prstGeom prst="snip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COHERENCIA</a:t>
            </a:r>
            <a:endParaRPr lang="en-US" dirty="0"/>
          </a:p>
        </p:txBody>
      </p:sp>
      <p:sp>
        <p:nvSpPr>
          <p:cNvPr id="4" name="CuadroTexto 3"/>
          <p:cNvSpPr txBox="1"/>
          <p:nvPr/>
        </p:nvSpPr>
        <p:spPr>
          <a:xfrm>
            <a:off x="1979712" y="2897387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ACTUANDO DE ACUERDO A LOS PROPÓSITOS INSTITUCIONALES Y NECESIDADES DE MI PROGRAMA.</a:t>
            </a:r>
            <a:endParaRPr lang="en-US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7010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nillo 5"/>
          <p:cNvSpPr/>
          <p:nvPr/>
        </p:nvSpPr>
        <p:spPr>
          <a:xfrm>
            <a:off x="1259632" y="987574"/>
            <a:ext cx="792088" cy="720080"/>
          </a:xfrm>
          <a:prstGeom prst="don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ortar rectángulo de esquina diagonal 7"/>
          <p:cNvSpPr/>
          <p:nvPr/>
        </p:nvSpPr>
        <p:spPr>
          <a:xfrm>
            <a:off x="2239559" y="1095586"/>
            <a:ext cx="1440160" cy="504056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ENCUADRE</a:t>
            </a:r>
            <a:endParaRPr lang="en-US" b="1" dirty="0"/>
          </a:p>
        </p:txBody>
      </p:sp>
      <p:sp>
        <p:nvSpPr>
          <p:cNvPr id="11" name="Anillo 10"/>
          <p:cNvSpPr/>
          <p:nvPr/>
        </p:nvSpPr>
        <p:spPr>
          <a:xfrm>
            <a:off x="3849269" y="1827248"/>
            <a:ext cx="792088" cy="720080"/>
          </a:xfrm>
          <a:prstGeom prst="don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Anillo 11"/>
          <p:cNvSpPr/>
          <p:nvPr/>
        </p:nvSpPr>
        <p:spPr>
          <a:xfrm>
            <a:off x="1277921" y="2648691"/>
            <a:ext cx="792088" cy="720080"/>
          </a:xfrm>
          <a:prstGeom prst="don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Anillo 12"/>
          <p:cNvSpPr/>
          <p:nvPr/>
        </p:nvSpPr>
        <p:spPr>
          <a:xfrm>
            <a:off x="3849269" y="3368771"/>
            <a:ext cx="792088" cy="720080"/>
          </a:xfrm>
          <a:prstGeom prst="don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ortar rectángulo de esquina diagonal 13"/>
          <p:cNvSpPr/>
          <p:nvPr/>
        </p:nvSpPr>
        <p:spPr>
          <a:xfrm>
            <a:off x="2239559" y="2756703"/>
            <a:ext cx="1440160" cy="504056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DISEÑO</a:t>
            </a:r>
            <a:endParaRPr lang="en-US" b="1" dirty="0"/>
          </a:p>
        </p:txBody>
      </p:sp>
      <p:sp>
        <p:nvSpPr>
          <p:cNvPr id="15" name="Recortar rectángulo de esquina diagonal 14"/>
          <p:cNvSpPr/>
          <p:nvPr/>
        </p:nvSpPr>
        <p:spPr>
          <a:xfrm>
            <a:off x="4788024" y="1935260"/>
            <a:ext cx="1440160" cy="504056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ANÁLISIS</a:t>
            </a:r>
            <a:endParaRPr lang="en-US" b="1" dirty="0"/>
          </a:p>
        </p:txBody>
      </p:sp>
      <p:sp>
        <p:nvSpPr>
          <p:cNvPr id="16" name="Recortar rectángulo de esquina diagonal 15"/>
          <p:cNvSpPr/>
          <p:nvPr/>
        </p:nvSpPr>
        <p:spPr>
          <a:xfrm>
            <a:off x="4788024" y="3476783"/>
            <a:ext cx="1440160" cy="504056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ELABORACIÓN Y EVALUACIÓN</a:t>
            </a:r>
            <a:endParaRPr lang="en-US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245313" y="267494"/>
            <a:ext cx="327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FASES DE IMPLEMENTACIÓN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42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32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nillo 5"/>
          <p:cNvSpPr/>
          <p:nvPr/>
        </p:nvSpPr>
        <p:spPr>
          <a:xfrm>
            <a:off x="971600" y="2211710"/>
            <a:ext cx="792088" cy="720080"/>
          </a:xfrm>
          <a:prstGeom prst="don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ortar rectángulo de esquina diagonal 7"/>
          <p:cNvSpPr/>
          <p:nvPr/>
        </p:nvSpPr>
        <p:spPr>
          <a:xfrm>
            <a:off x="2195736" y="2319722"/>
            <a:ext cx="1440160" cy="504056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ENCUADRE</a:t>
            </a:r>
            <a:endParaRPr lang="en-US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245313" y="267494"/>
            <a:ext cx="327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FASES DE IMPLEMENTACIÓN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779912" y="1808115"/>
            <a:ext cx="4627840" cy="203132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PROPÓSITO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CONSIDERACIONES GENERALES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NIVELES DE PRACTICA (GUIADA, AUTÓNOMA)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COMPETENCIA GENÉRICA A TRABAJAR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ASIGNATURA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37504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nillo 5"/>
          <p:cNvSpPr/>
          <p:nvPr/>
        </p:nvSpPr>
        <p:spPr>
          <a:xfrm>
            <a:off x="971600" y="2211710"/>
            <a:ext cx="792088" cy="720080"/>
          </a:xfrm>
          <a:prstGeom prst="don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ortar rectángulo de esquina diagonal 7"/>
          <p:cNvSpPr/>
          <p:nvPr/>
        </p:nvSpPr>
        <p:spPr>
          <a:xfrm>
            <a:off x="2195736" y="2319722"/>
            <a:ext cx="1440160" cy="504056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ANÁLISIS</a:t>
            </a:r>
            <a:endParaRPr lang="en-US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245313" y="267494"/>
            <a:ext cx="327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FASES DE IMPLEMENTACIÓN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976608" y="1971585"/>
            <a:ext cx="3816424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VARIABLES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ANÁLISIS DE COMPETENCIA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NATURALEZA DEL PROGRAMA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NATURALEZA DE LA ASIGNATURA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181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nillo 5"/>
          <p:cNvSpPr/>
          <p:nvPr/>
        </p:nvSpPr>
        <p:spPr>
          <a:xfrm>
            <a:off x="971600" y="2211710"/>
            <a:ext cx="792088" cy="720080"/>
          </a:xfrm>
          <a:prstGeom prst="don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ortar rectángulo de esquina diagonal 7"/>
          <p:cNvSpPr/>
          <p:nvPr/>
        </p:nvSpPr>
        <p:spPr>
          <a:xfrm>
            <a:off x="2195736" y="2319722"/>
            <a:ext cx="1440160" cy="504056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 smtClean="0"/>
              <a:t>DISEÑO</a:t>
            </a:r>
            <a:endParaRPr lang="en-US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245313" y="267494"/>
            <a:ext cx="327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FASES DE IMPLEMENTACIÓN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851920" y="1808115"/>
            <a:ext cx="462784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DETERMINAR PRÁCTICAS (ESTRATEGIA)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CONCEPTOS BÁSICOS DE LA COMPETENCIA GENÉRICA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SECUENCIA DE EJECUCIÓN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b="1" dirty="0" smtClean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186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nillo 5"/>
          <p:cNvSpPr/>
          <p:nvPr/>
        </p:nvSpPr>
        <p:spPr>
          <a:xfrm>
            <a:off x="971600" y="2211710"/>
            <a:ext cx="792088" cy="720080"/>
          </a:xfrm>
          <a:prstGeom prst="donu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ortar rectángulo de esquina diagonal 7"/>
          <p:cNvSpPr/>
          <p:nvPr/>
        </p:nvSpPr>
        <p:spPr>
          <a:xfrm>
            <a:off x="2195736" y="2319722"/>
            <a:ext cx="1440160" cy="504056"/>
          </a:xfrm>
          <a:prstGeom prst="snip2Diag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1400" b="1" dirty="0" smtClean="0"/>
              <a:t>ELABORACIÓN Y EVALUACIÓN</a:t>
            </a:r>
            <a:endParaRPr lang="en-US" sz="1400" b="1" dirty="0"/>
          </a:p>
        </p:txBody>
      </p:sp>
      <p:sp>
        <p:nvSpPr>
          <p:cNvPr id="10" name="CuadroTexto 9"/>
          <p:cNvSpPr txBox="1"/>
          <p:nvPr/>
        </p:nvSpPr>
        <p:spPr>
          <a:xfrm>
            <a:off x="4245313" y="267494"/>
            <a:ext cx="32790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bg1"/>
                </a:solidFill>
              </a:rPr>
              <a:t>FASES DE IMPLEMENTACIÓN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3860004" y="2139702"/>
            <a:ext cx="5059888" cy="12003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CONSTRUCCIÓN DE LA ESTRATEGIA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TIPO DE EVALUACIÓN O SOCIALIZACIÓN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DIRECCIONAMIENTO : TRABAJO EN GRUPO O INDIVIDUAL</a:t>
            </a:r>
          </a:p>
        </p:txBody>
      </p:sp>
    </p:spTree>
    <p:extLst>
      <p:ext uri="{BB962C8B-B14F-4D97-AF65-F5344CB8AC3E}">
        <p14:creationId xmlns:p14="http://schemas.microsoft.com/office/powerpoint/2010/main" val="2181572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694421"/>
              </p:ext>
            </p:extLst>
          </p:nvPr>
        </p:nvGraphicFramePr>
        <p:xfrm>
          <a:off x="1979711" y="771551"/>
          <a:ext cx="5688633" cy="388843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00071">
                  <a:extLst>
                    <a:ext uri="{9D8B030D-6E8A-4147-A177-3AD203B41FA5}">
                      <a16:colId xmlns:a16="http://schemas.microsoft.com/office/drawing/2014/main" val="2698617041"/>
                    </a:ext>
                  </a:extLst>
                </a:gridCol>
                <a:gridCol w="88349">
                  <a:extLst>
                    <a:ext uri="{9D8B030D-6E8A-4147-A177-3AD203B41FA5}">
                      <a16:colId xmlns:a16="http://schemas.microsoft.com/office/drawing/2014/main" val="2541311729"/>
                    </a:ext>
                  </a:extLst>
                </a:gridCol>
                <a:gridCol w="1400071">
                  <a:extLst>
                    <a:ext uri="{9D8B030D-6E8A-4147-A177-3AD203B41FA5}">
                      <a16:colId xmlns:a16="http://schemas.microsoft.com/office/drawing/2014/main" val="566179346"/>
                    </a:ext>
                  </a:extLst>
                </a:gridCol>
                <a:gridCol w="2800142">
                  <a:extLst>
                    <a:ext uri="{9D8B030D-6E8A-4147-A177-3AD203B41FA5}">
                      <a16:colId xmlns:a16="http://schemas.microsoft.com/office/drawing/2014/main" val="3370542268"/>
                    </a:ext>
                  </a:extLst>
                </a:gridCol>
              </a:tblGrid>
              <a:tr h="24724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NOMBRE: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ASIG: 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PROGRAMA: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extLst>
                  <a:ext uri="{0D108BD9-81ED-4DB2-BD59-A6C34878D82A}">
                    <a16:rowId xmlns:a16="http://schemas.microsoft.com/office/drawing/2014/main" val="463486302"/>
                  </a:ext>
                </a:extLst>
              </a:tr>
              <a:tr h="1213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ENCUADRE</a:t>
                      </a:r>
                      <a:endParaRPr lang="en-US" sz="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REFORZAR LAS COMPETENCIAS GENÉRICAS DE COMUNICACIÓN ESCRITA Y LECTURA CRÍTICA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PRÁCTICA GUÍADA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GERENCIA DE FINANZAS INTERNACIONALES …LUNES 8:00 PM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UNIDAD O TEMA: GLOBALIZACIÓN 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321456"/>
                  </a:ext>
                </a:extLst>
              </a:tr>
              <a:tr h="60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ANÁLISIS</a:t>
                      </a:r>
                      <a:endParaRPr lang="en-US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GRUPO A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25 ESTUDIANTES JORNADA NOCTURNA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CIENCIAS EMPRESARIALES / ASIGNATURA TEÓRICA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775146"/>
                  </a:ext>
                </a:extLst>
              </a:tr>
              <a:tr h="1213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DISEÑO</a:t>
                      </a:r>
                      <a:endParaRPr lang="en-US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ESTRATEGIA DE COMPRENSIÓN DE TEXTOS/10 PREGUNTAS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LECTURA CRÍTICA Y CUESTIONARIO /SELECCIÓN MÚLTIPLE PREGUNTAS TIPO ICFES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ÚLTIMA PREGUNTA ABIERTA : REDACTAR TEXTO ARGUMENTATIVO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304234"/>
                  </a:ext>
                </a:extLst>
              </a:tr>
              <a:tr h="60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ELABORACIÓN Y EVALUACIÓN</a:t>
                      </a:r>
                      <a:endParaRPr lang="en-US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ELECCIÓN DE TEXTO, CONSTRUCCIÓN DE PREGUNTAS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SOCIALIZACIÓN GRUPAL Y RETROALIMENTACIÓN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409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7541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2074999"/>
              </p:ext>
            </p:extLst>
          </p:nvPr>
        </p:nvGraphicFramePr>
        <p:xfrm>
          <a:off x="1979711" y="771551"/>
          <a:ext cx="5688633" cy="3888431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400071">
                  <a:extLst>
                    <a:ext uri="{9D8B030D-6E8A-4147-A177-3AD203B41FA5}">
                      <a16:colId xmlns:a16="http://schemas.microsoft.com/office/drawing/2014/main" val="2698617041"/>
                    </a:ext>
                  </a:extLst>
                </a:gridCol>
                <a:gridCol w="88349">
                  <a:extLst>
                    <a:ext uri="{9D8B030D-6E8A-4147-A177-3AD203B41FA5}">
                      <a16:colId xmlns:a16="http://schemas.microsoft.com/office/drawing/2014/main" val="2541311729"/>
                    </a:ext>
                  </a:extLst>
                </a:gridCol>
                <a:gridCol w="1400071">
                  <a:extLst>
                    <a:ext uri="{9D8B030D-6E8A-4147-A177-3AD203B41FA5}">
                      <a16:colId xmlns:a16="http://schemas.microsoft.com/office/drawing/2014/main" val="566179346"/>
                    </a:ext>
                  </a:extLst>
                </a:gridCol>
                <a:gridCol w="2800142">
                  <a:extLst>
                    <a:ext uri="{9D8B030D-6E8A-4147-A177-3AD203B41FA5}">
                      <a16:colId xmlns:a16="http://schemas.microsoft.com/office/drawing/2014/main" val="3370542268"/>
                    </a:ext>
                  </a:extLst>
                </a:gridCol>
              </a:tblGrid>
              <a:tr h="247241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NOMBRE:</a:t>
                      </a:r>
                      <a:endParaRPr lang="en-US" sz="6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ASIG: 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600">
                          <a:effectLst/>
                        </a:rPr>
                        <a:t>PROGRAMA: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extLst>
                  <a:ext uri="{0D108BD9-81ED-4DB2-BD59-A6C34878D82A}">
                    <a16:rowId xmlns:a16="http://schemas.microsoft.com/office/drawing/2014/main" val="463486302"/>
                  </a:ext>
                </a:extLst>
              </a:tr>
              <a:tr h="1213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ENCUADRE</a:t>
                      </a:r>
                      <a:endParaRPr lang="en-US" sz="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REFORZAR LAS COMPETENCIAS GENÉRICAS DE COMUNICACIÓN ESCRITA Y LECTURA CRÍTICA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PRÁCTICA </a:t>
                      </a:r>
                      <a:r>
                        <a:rPr lang="es-MX" sz="1000" b="1" dirty="0" smtClean="0">
                          <a:solidFill>
                            <a:srgbClr val="00B0F0"/>
                          </a:solidFill>
                          <a:effectLst/>
                        </a:rPr>
                        <a:t>AUTÓNOMA</a:t>
                      </a:r>
                      <a:endParaRPr lang="en-US" sz="600" b="1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GERENCIA DE FINANZAS INTERNACIONALES …LUNES 8:00 PM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UNIDAD O TEMA: GLOBALIZACIÓN 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72321456"/>
                  </a:ext>
                </a:extLst>
              </a:tr>
              <a:tr h="60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ANÁLISIS</a:t>
                      </a:r>
                      <a:endParaRPr lang="en-US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GRUPO </a:t>
                      </a:r>
                      <a:r>
                        <a:rPr lang="es-MX" sz="1000" dirty="0" smtClean="0">
                          <a:effectLst/>
                        </a:rPr>
                        <a:t>A / </a:t>
                      </a:r>
                      <a:r>
                        <a:rPr lang="es-MX" sz="1000" b="1" dirty="0" smtClean="0">
                          <a:solidFill>
                            <a:srgbClr val="00B0F0"/>
                          </a:solidFill>
                          <a:effectLst/>
                        </a:rPr>
                        <a:t>TODOS CUENTAN CON ACCESO A INTERNET</a:t>
                      </a:r>
                      <a:endParaRPr lang="en-US" sz="600" b="1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25 ESTUDIANTES JORNADA NOCTURNA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CIENCIAS EMPRESARIALES / ASIGNATURA TEÓRICA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775146"/>
                  </a:ext>
                </a:extLst>
              </a:tr>
              <a:tr h="12137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DISEÑO</a:t>
                      </a:r>
                      <a:endParaRPr lang="en-US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n-US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ESTRATEGIA DE COMPRENSIÓN DE TEXTOS/10 </a:t>
                      </a:r>
                      <a:r>
                        <a:rPr lang="es-MX" sz="1000" dirty="0" smtClean="0">
                          <a:effectLst/>
                        </a:rPr>
                        <a:t>PREGUNTAS/</a:t>
                      </a:r>
                      <a:r>
                        <a:rPr lang="es-MX" sz="1000" b="1" dirty="0" smtClean="0">
                          <a:solidFill>
                            <a:srgbClr val="00B0F0"/>
                          </a:solidFill>
                          <a:effectLst/>
                        </a:rPr>
                        <a:t>FORMULARIO DE GOOGLE</a:t>
                      </a:r>
                      <a:endParaRPr lang="en-US" sz="600" b="1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LECTURA CRÍTICA Y CUESTIONARIO /SELECCIÓN MÚLTIPLE PREGUNTAS TIPO ICFES</a:t>
                      </a:r>
                      <a:endParaRPr lang="en-US" sz="6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ÚLTIMA PREGUNTA ABIERTA : REDACTAR TEXTO ARGUMENTATIVO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9304234"/>
                  </a:ext>
                </a:extLst>
              </a:tr>
              <a:tr h="6068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ELABORACIÓN Y EVALUACIÓN</a:t>
                      </a:r>
                      <a:endParaRPr lang="en-US" sz="6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dirty="0">
                          <a:effectLst/>
                        </a:rPr>
                        <a:t>ELECCIÓN DE TEXTO, CONSTRUCCIÓN DE </a:t>
                      </a:r>
                      <a:r>
                        <a:rPr lang="es-MX" sz="1000" dirty="0" smtClean="0">
                          <a:effectLst/>
                        </a:rPr>
                        <a:t>PREGUNTAS/</a:t>
                      </a:r>
                      <a:r>
                        <a:rPr lang="es-MX" sz="1000" b="1" dirty="0" smtClean="0">
                          <a:solidFill>
                            <a:srgbClr val="00B0F0"/>
                          </a:solidFill>
                          <a:effectLst/>
                        </a:rPr>
                        <a:t>ASIGNAR</a:t>
                      </a:r>
                      <a:r>
                        <a:rPr lang="es-MX" sz="1000" b="1" baseline="0" dirty="0" smtClean="0">
                          <a:solidFill>
                            <a:srgbClr val="00B0F0"/>
                          </a:solidFill>
                          <a:effectLst/>
                        </a:rPr>
                        <a:t> A PLAD</a:t>
                      </a:r>
                      <a:endParaRPr lang="en-US" sz="600" b="1" dirty="0">
                        <a:solidFill>
                          <a:srgbClr val="00B0F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000" b="1" dirty="0" smtClean="0">
                          <a:solidFill>
                            <a:srgbClr val="00B0F0"/>
                          </a:solidFill>
                          <a:effectLst/>
                        </a:rPr>
                        <a:t>CALIFICACIÓN AUTOMÁTICA </a:t>
                      </a:r>
                      <a:r>
                        <a:rPr lang="es-MX" sz="1000" dirty="0" smtClean="0">
                          <a:effectLst/>
                        </a:rPr>
                        <a:t>Y </a:t>
                      </a:r>
                      <a:r>
                        <a:rPr lang="es-MX" sz="1000" dirty="0">
                          <a:effectLst/>
                        </a:rPr>
                        <a:t>RETROALIMENTACIÓN</a:t>
                      </a:r>
                      <a:endParaRPr lang="en-US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385" marR="38385" marT="0" marB="0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44097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528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81944" y="1200151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ángulo 3"/>
          <p:cNvSpPr/>
          <p:nvPr/>
        </p:nvSpPr>
        <p:spPr>
          <a:xfrm>
            <a:off x="981944" y="1584741"/>
            <a:ext cx="7067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ADVERTENCIA…</a:t>
            </a:r>
            <a:endParaRPr lang="en-US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6" name="4 Conector recto"/>
          <p:cNvCxnSpPr/>
          <p:nvPr/>
        </p:nvCxnSpPr>
        <p:spPr>
          <a:xfrm>
            <a:off x="981944" y="2571750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48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81944" y="1200151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 Conector recto"/>
          <p:cNvCxnSpPr/>
          <p:nvPr/>
        </p:nvCxnSpPr>
        <p:spPr>
          <a:xfrm>
            <a:off x="981944" y="4371950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 descr="How to Develop Different Perspectives on Life - LifeHack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563638"/>
            <a:ext cx="2919170" cy="250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929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23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81944" y="1200151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 Conector recto"/>
          <p:cNvCxnSpPr/>
          <p:nvPr/>
        </p:nvCxnSpPr>
        <p:spPr>
          <a:xfrm>
            <a:off x="981944" y="4371950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7824" y="1419622"/>
            <a:ext cx="2657648" cy="2657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5279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81944" y="1200151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 Conector recto"/>
          <p:cNvCxnSpPr/>
          <p:nvPr/>
        </p:nvCxnSpPr>
        <p:spPr>
          <a:xfrm>
            <a:off x="981944" y="408391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/>
          <p:cNvSpPr/>
          <p:nvPr/>
        </p:nvSpPr>
        <p:spPr>
          <a:xfrm>
            <a:off x="1300808" y="2016319"/>
            <a:ext cx="70671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schemeClr val="accent2">
                    <a:lumMod val="75000"/>
                  </a:schemeClr>
                </a:solidFill>
              </a:rPr>
              <a:t>Las competencias genéricas son importantes, porque perfeccionan la formación del profesional en formación y proporcionan una valoración más alta del trabajador al insertarse en el mundo laboral (Miró y Capó, 2010).</a:t>
            </a:r>
          </a:p>
        </p:txBody>
      </p:sp>
    </p:spTree>
    <p:extLst>
      <p:ext uri="{BB962C8B-B14F-4D97-AF65-F5344CB8AC3E}">
        <p14:creationId xmlns:p14="http://schemas.microsoft.com/office/powerpoint/2010/main" val="2352166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81944" y="1200151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 Conector recto"/>
          <p:cNvCxnSpPr/>
          <p:nvPr/>
        </p:nvCxnSpPr>
        <p:spPr>
          <a:xfrm>
            <a:off x="1115616" y="3867894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ángulo 7"/>
          <p:cNvSpPr/>
          <p:nvPr/>
        </p:nvSpPr>
        <p:spPr>
          <a:xfrm>
            <a:off x="1300808" y="1756142"/>
            <a:ext cx="7067128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sz="2000" b="1" dirty="0">
                <a:solidFill>
                  <a:schemeClr val="accent2">
                    <a:lumMod val="75000"/>
                  </a:schemeClr>
                </a:solidFill>
              </a:rPr>
              <a:t>Ureña y Ureña (2016) describen la importancia de este conjunto de habilidades transversales, puesto que estas encarnan la autoridad sobre procesos y métodos para desarrollarse en la práctica, de la experiencia específicamente de las intersubjetividades, que es como se construye la realidad.</a:t>
            </a:r>
          </a:p>
        </p:txBody>
      </p:sp>
    </p:spTree>
    <p:extLst>
      <p:ext uri="{BB962C8B-B14F-4D97-AF65-F5344CB8AC3E}">
        <p14:creationId xmlns:p14="http://schemas.microsoft.com/office/powerpoint/2010/main" val="461127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4017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cxnSp>
        <p:nvCxnSpPr>
          <p:cNvPr id="6" name="4 Conector recto"/>
          <p:cNvCxnSpPr/>
          <p:nvPr/>
        </p:nvCxnSpPr>
        <p:spPr>
          <a:xfrm>
            <a:off x="516438" y="3867894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ortar rectángulo de esquina del mismo lado 2"/>
          <p:cNvSpPr/>
          <p:nvPr/>
        </p:nvSpPr>
        <p:spPr>
          <a:xfrm>
            <a:off x="1403648" y="1419622"/>
            <a:ext cx="1872208" cy="719071"/>
          </a:xfrm>
          <a:prstGeom prst="snip2Same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COMPETENCIA GENÉRICA</a:t>
            </a:r>
            <a:endParaRPr lang="en-US" dirty="0"/>
          </a:p>
        </p:txBody>
      </p:sp>
      <p:sp>
        <p:nvSpPr>
          <p:cNvPr id="7" name="Flecha derecha 6"/>
          <p:cNvSpPr/>
          <p:nvPr/>
        </p:nvSpPr>
        <p:spPr>
          <a:xfrm>
            <a:off x="3527141" y="1566077"/>
            <a:ext cx="1080120" cy="360040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roceso alternativo 7"/>
          <p:cNvSpPr/>
          <p:nvPr/>
        </p:nvSpPr>
        <p:spPr>
          <a:xfrm>
            <a:off x="4853190" y="1170033"/>
            <a:ext cx="2088232" cy="1152128"/>
          </a:xfrm>
          <a:prstGeom prst="flowChartAlternateProces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VOLUNTAD</a:t>
            </a:r>
          </a:p>
          <a:p>
            <a:pPr algn="ctr"/>
            <a:r>
              <a:rPr lang="es-MX" dirty="0" smtClean="0"/>
              <a:t>PRÁCTICA</a:t>
            </a:r>
          </a:p>
          <a:p>
            <a:pPr algn="ctr"/>
            <a:r>
              <a:rPr lang="es-MX" dirty="0" smtClean="0"/>
              <a:t>CONOCIMIENTOS</a:t>
            </a:r>
            <a:endParaRPr lang="en-US" dirty="0"/>
          </a:p>
        </p:txBody>
      </p:sp>
      <p:sp>
        <p:nvSpPr>
          <p:cNvPr id="10" name="Flecha derecha 9"/>
          <p:cNvSpPr/>
          <p:nvPr/>
        </p:nvSpPr>
        <p:spPr>
          <a:xfrm rot="5400000">
            <a:off x="5617694" y="2571751"/>
            <a:ext cx="559223" cy="2880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/>
          <p:cNvSpPr txBox="1"/>
          <p:nvPr/>
        </p:nvSpPr>
        <p:spPr>
          <a:xfrm>
            <a:off x="4997206" y="3103850"/>
            <a:ext cx="194421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¿ES RECONOCIDA?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Flecha derecha 11"/>
          <p:cNvSpPr/>
          <p:nvPr/>
        </p:nvSpPr>
        <p:spPr>
          <a:xfrm rot="5400000">
            <a:off x="2060140" y="2493760"/>
            <a:ext cx="559223" cy="288032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CuadroTexto 12"/>
          <p:cNvSpPr txBox="1"/>
          <p:nvPr/>
        </p:nvSpPr>
        <p:spPr>
          <a:xfrm>
            <a:off x="1571631" y="3110397"/>
            <a:ext cx="153623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NECESIDADES</a:t>
            </a:r>
            <a:endParaRPr lang="en-US" b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9452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05162" y="1059582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 Conector recto"/>
          <p:cNvCxnSpPr/>
          <p:nvPr/>
        </p:nvCxnSpPr>
        <p:spPr>
          <a:xfrm>
            <a:off x="866107" y="444395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22" t="32177" r="21407" b="44701"/>
          <a:stretch/>
        </p:blipFill>
        <p:spPr bwMode="auto">
          <a:xfrm>
            <a:off x="457200" y="1743968"/>
            <a:ext cx="8810807" cy="215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8 CuadroTexto"/>
          <p:cNvSpPr txBox="1"/>
          <p:nvPr/>
        </p:nvSpPr>
        <p:spPr>
          <a:xfrm>
            <a:off x="746332" y="1284864"/>
            <a:ext cx="8107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b="1" dirty="0" smtClean="0">
                <a:solidFill>
                  <a:schemeClr val="accent2">
                    <a:lumMod val="75000"/>
                  </a:schemeClr>
                </a:solidFill>
              </a:rPr>
              <a:t>ELEMENTOS PARA EL DESARROLLO DE COMPETENCIAS </a:t>
            </a:r>
            <a:r>
              <a:rPr lang="es-CO" b="1" dirty="0" smtClean="0">
                <a:solidFill>
                  <a:schemeClr val="accent2">
                    <a:lumMod val="75000"/>
                  </a:schemeClr>
                </a:solidFill>
              </a:rPr>
              <a:t>GENÉRICAS DESDE EL AULA</a:t>
            </a:r>
            <a:endParaRPr lang="es-CO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0462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diseno\Desktop\plantilla-2-ufp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CO" dirty="0" smtClean="0"/>
          </a:p>
          <a:p>
            <a:endParaRPr lang="es-CO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905162" y="1059582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4 Conector recto"/>
          <p:cNvCxnSpPr/>
          <p:nvPr/>
        </p:nvCxnSpPr>
        <p:spPr>
          <a:xfrm>
            <a:off x="1149468" y="4443958"/>
            <a:ext cx="7704856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  <a:effectLst>
            <a:glow rad="127000">
              <a:schemeClr val="accent5">
                <a:lumMod val="75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ortar rectángulo de esquina del mismo lado 2"/>
          <p:cNvSpPr/>
          <p:nvPr/>
        </p:nvSpPr>
        <p:spPr>
          <a:xfrm>
            <a:off x="3563888" y="1451315"/>
            <a:ext cx="2016224" cy="576064"/>
          </a:xfrm>
          <a:prstGeom prst="snip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PERTINENCIA</a:t>
            </a:r>
            <a:endParaRPr lang="en-US" dirty="0"/>
          </a:p>
        </p:txBody>
      </p:sp>
      <p:sp>
        <p:nvSpPr>
          <p:cNvPr id="8" name="Recortar rectángulo de esquina del mismo lado 7"/>
          <p:cNvSpPr/>
          <p:nvPr/>
        </p:nvSpPr>
        <p:spPr>
          <a:xfrm>
            <a:off x="3563888" y="2455844"/>
            <a:ext cx="2016224" cy="576064"/>
          </a:xfrm>
          <a:prstGeom prst="snip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SUFICIENCIA</a:t>
            </a:r>
            <a:endParaRPr lang="en-US" dirty="0"/>
          </a:p>
        </p:txBody>
      </p:sp>
      <p:sp>
        <p:nvSpPr>
          <p:cNvPr id="9" name="Recortar rectángulo de esquina del mismo lado 8"/>
          <p:cNvSpPr/>
          <p:nvPr/>
        </p:nvSpPr>
        <p:spPr>
          <a:xfrm>
            <a:off x="3563888" y="3432400"/>
            <a:ext cx="2016224" cy="576064"/>
          </a:xfrm>
          <a:prstGeom prst="snip2Same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dirty="0" smtClean="0"/>
              <a:t>COHERENCIA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25417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4998</TotalTime>
  <Words>447</Words>
  <Application>Microsoft Office PowerPoint</Application>
  <PresentationFormat>Presentación en pantalla (16:9)</PresentationFormat>
  <Paragraphs>121</Paragraphs>
  <Slides>19</Slides>
  <Notes>18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4" baseType="lpstr">
      <vt:lpstr>Aharoni</vt:lpstr>
      <vt:lpstr>Arial</vt:lpstr>
      <vt:lpstr>Calibri</vt:lpstr>
      <vt:lpstr>Times New Roman</vt:lpstr>
      <vt:lpstr>Tema de Office</vt:lpstr>
      <vt:lpstr>PROYECTO PARA LA MEJORA DE LOS RESULTADOS DE LAS PRUEBAS SABER PRO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diseno</dc:creator>
  <cp:lastModifiedBy>usuario</cp:lastModifiedBy>
  <cp:revision>92</cp:revision>
  <dcterms:created xsi:type="dcterms:W3CDTF">2018-08-13T21:41:40Z</dcterms:created>
  <dcterms:modified xsi:type="dcterms:W3CDTF">2023-05-16T10:48:01Z</dcterms:modified>
</cp:coreProperties>
</file>