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5143500" type="screen16x9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0000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ORDINADOR%20INGLES\Downloads\CORRECCION%20DE%20NOTAS%20(5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LECTURA CRÍTICA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Hoja1!$C$9</c:f>
              <c:strCache>
                <c:ptCount val="1"/>
                <c:pt idx="0">
                  <c:v>UFPS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Hoja1!$D$7:$J$8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strCache>
            </c:strRef>
          </c:cat>
          <c:val>
            <c:numRef>
              <c:f>Hoja1!$D$9:$J$9</c:f>
              <c:numCache>
                <c:formatCode>General</c:formatCode>
                <c:ptCount val="7"/>
                <c:pt idx="0">
                  <c:v>143</c:v>
                </c:pt>
                <c:pt idx="1">
                  <c:v>139</c:v>
                </c:pt>
                <c:pt idx="2">
                  <c:v>139</c:v>
                </c:pt>
                <c:pt idx="3">
                  <c:v>141</c:v>
                </c:pt>
                <c:pt idx="4">
                  <c:v>149</c:v>
                </c:pt>
                <c:pt idx="5">
                  <c:v>146</c:v>
                </c:pt>
                <c:pt idx="6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B8-45F6-B5A5-C44B92AFA83F}"/>
            </c:ext>
          </c:extLst>
        </c:ser>
        <c:ser>
          <c:idx val="1"/>
          <c:order val="1"/>
          <c:tx>
            <c:strRef>
              <c:f>Hoja1!$C$10</c:f>
              <c:strCache>
                <c:ptCount val="1"/>
                <c:pt idx="0">
                  <c:v>NACIONAL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Hoja1!$D$7:$J$8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strCache>
            </c:strRef>
          </c:cat>
          <c:val>
            <c:numRef>
              <c:f>Hoja1!$D$10:$J$10</c:f>
              <c:numCache>
                <c:formatCode>General</c:formatCode>
                <c:ptCount val="7"/>
                <c:pt idx="0">
                  <c:v>150</c:v>
                </c:pt>
                <c:pt idx="1">
                  <c:v>150</c:v>
                </c:pt>
                <c:pt idx="2">
                  <c:v>151</c:v>
                </c:pt>
                <c:pt idx="3">
                  <c:v>152</c:v>
                </c:pt>
                <c:pt idx="4">
                  <c:v>156</c:v>
                </c:pt>
                <c:pt idx="5">
                  <c:v>154</c:v>
                </c:pt>
                <c:pt idx="6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B8-45F6-B5A5-C44B92AFA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0237375"/>
        <c:axId val="807861647"/>
      </c:barChart>
      <c:catAx>
        <c:axId val="94023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07861647"/>
        <c:crosses val="autoZero"/>
        <c:auto val="1"/>
        <c:lblAlgn val="ctr"/>
        <c:lblOffset val="100"/>
        <c:noMultiLvlLbl val="0"/>
      </c:catAx>
      <c:valAx>
        <c:axId val="807861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4023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17A63-AA23-47A9-95F1-85FA924EA8EA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BBCEB-B046-4A29-A29C-FC78CD3725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2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92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00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01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625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0242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876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6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15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1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47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29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6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85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7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4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4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85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A28A-ED86-4CC3-9662-970610774B1B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80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seno\Desktop\plantilla-1-uf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08520" y="2166527"/>
            <a:ext cx="8784976" cy="810446"/>
          </a:xfrm>
        </p:spPr>
        <p:txBody>
          <a:bodyPr>
            <a:noAutofit/>
          </a:bodyPr>
          <a:lstStyle/>
          <a:p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SOCIALIZACIÓN DE RESULTADOS 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678163"/>
            <a:ext cx="6400800" cy="131445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UNIVERSIDAD FRANCISCO DE PAULA SANTANDER</a:t>
            </a:r>
          </a:p>
          <a:p>
            <a:pPr marL="0" indent="0">
              <a:buNone/>
            </a:pP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468633" y="3363838"/>
            <a:ext cx="8136904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7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9EE66F8-81C7-6A50-7014-32BFCBA9D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241" y="1018746"/>
            <a:ext cx="5167517" cy="310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6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E1A025-79B2-4874-A469-47BB74200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692" y="1017214"/>
            <a:ext cx="5172615" cy="310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458C71-C263-AF3A-0875-C3A4433B8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680" y="952292"/>
            <a:ext cx="5388639" cy="32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1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106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6711CFA-AD1B-796B-E530-5BF3F5D97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642443"/>
              </p:ext>
            </p:extLst>
          </p:nvPr>
        </p:nvGraphicFramePr>
        <p:xfrm>
          <a:off x="1780642" y="863451"/>
          <a:ext cx="5544616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861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106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D5A1C9-41DB-CDB2-27C8-0DFD21CA5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672" y="909010"/>
            <a:ext cx="5532655" cy="332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5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106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ED9418-6C30-3662-74FF-A1ED3CDCF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1676" y="930651"/>
            <a:ext cx="5460647" cy="32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6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106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B8CB381-44EE-0520-847A-CF043A07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36341"/>
              </p:ext>
            </p:extLst>
          </p:nvPr>
        </p:nvGraphicFramePr>
        <p:xfrm>
          <a:off x="2699792" y="843558"/>
          <a:ext cx="3902744" cy="3719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730">
                  <a:extLst>
                    <a:ext uri="{9D8B030D-6E8A-4147-A177-3AD203B41FA5}">
                      <a16:colId xmlns:a16="http://schemas.microsoft.com/office/drawing/2014/main" val="3284103840"/>
                    </a:ext>
                  </a:extLst>
                </a:gridCol>
                <a:gridCol w="720507">
                  <a:extLst>
                    <a:ext uri="{9D8B030D-6E8A-4147-A177-3AD203B41FA5}">
                      <a16:colId xmlns:a16="http://schemas.microsoft.com/office/drawing/2014/main" val="3446284708"/>
                    </a:ext>
                  </a:extLst>
                </a:gridCol>
                <a:gridCol w="720507">
                  <a:extLst>
                    <a:ext uri="{9D8B030D-6E8A-4147-A177-3AD203B41FA5}">
                      <a16:colId xmlns:a16="http://schemas.microsoft.com/office/drawing/2014/main" val="33665558"/>
                    </a:ext>
                  </a:extLst>
                </a:gridCol>
              </a:tblGrid>
              <a:tr h="3490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Grupos de referencia (NBC)*</a:t>
                      </a:r>
                      <a:endParaRPr lang="es-CO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Promedio</a:t>
                      </a:r>
                      <a:endParaRPr lang="es-CO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Desviación</a:t>
                      </a:r>
                      <a:endParaRPr lang="es-CO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652449800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Institución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142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23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211099795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Zootecnia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133 ▲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644632180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Administración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132 ▲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21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972827032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Economía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144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22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2231291723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Contaduría publica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132 ▲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23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42604161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Educación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141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24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78749521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Arquitectura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152 ▼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1075365990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ambiental, sanitaria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146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21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603032970"/>
                  </a:ext>
                </a:extLst>
              </a:tr>
              <a:tr h="45006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agroindustrial, alimentos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136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28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57956903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agronómica, pecuaria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135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531809677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civil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152 ▼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25 •</a:t>
                      </a:r>
                      <a:endParaRPr lang="es-CO" sz="10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2081424075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de minas, metalurgia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139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17 ▲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844672985"/>
                  </a:ext>
                </a:extLst>
              </a:tr>
              <a:tr h="3765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de sistemas, telemática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149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19 •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1020203778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Ingeniería eléctrica y afines 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24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158 ▼</a:t>
                      </a:r>
                      <a:endParaRPr lang="es-CO" sz="10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28 •</a:t>
                      </a:r>
                      <a:endParaRPr lang="es-CO" sz="10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0" marR="8380" marT="8380" marB="0" anchor="ctr"/>
                </a:tc>
                <a:extLst>
                  <a:ext uri="{0D108BD9-81ED-4DB2-BD59-A6C34878D82A}">
                    <a16:rowId xmlns:a16="http://schemas.microsoft.com/office/drawing/2014/main" val="384259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09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106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1CAC1A-4FD9-AFAF-9B30-BCD529DED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8732"/>
              </p:ext>
            </p:extLst>
          </p:nvPr>
        </p:nvGraphicFramePr>
        <p:xfrm>
          <a:off x="2489200" y="1381124"/>
          <a:ext cx="4531073" cy="2702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8061">
                  <a:extLst>
                    <a:ext uri="{9D8B030D-6E8A-4147-A177-3AD203B41FA5}">
                      <a16:colId xmlns:a16="http://schemas.microsoft.com/office/drawing/2014/main" val="1371910457"/>
                    </a:ext>
                  </a:extLst>
                </a:gridCol>
                <a:gridCol w="836506">
                  <a:extLst>
                    <a:ext uri="{9D8B030D-6E8A-4147-A177-3AD203B41FA5}">
                      <a16:colId xmlns:a16="http://schemas.microsoft.com/office/drawing/2014/main" val="1570507475"/>
                    </a:ext>
                  </a:extLst>
                </a:gridCol>
                <a:gridCol w="836506">
                  <a:extLst>
                    <a:ext uri="{9D8B030D-6E8A-4147-A177-3AD203B41FA5}">
                      <a16:colId xmlns:a16="http://schemas.microsoft.com/office/drawing/2014/main" val="599694341"/>
                    </a:ext>
                  </a:extLst>
                </a:gridCol>
              </a:tblGrid>
              <a:tr h="4432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Ingeniería electrónica, telecomunicaciones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163 ▼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18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9496046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Ingeniería industrial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151 ▼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22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5416176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Ingeniería mecánica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148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19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7510516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Otras ingenierías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142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21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072945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Química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162 ▼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 ▲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0304369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Enfermería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154 ▼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19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935531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Salud publica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131 ▲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22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9071189"/>
                  </a:ext>
                </a:extLst>
              </a:tr>
              <a:tr h="4432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Comunicación social, periodismo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138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24 •</a:t>
                      </a:r>
                      <a:endParaRPr lang="es-CO" sz="11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9780985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Derecho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147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22 •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2208175"/>
                  </a:ext>
                </a:extLst>
              </a:tr>
              <a:tr h="2270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Sociología, trabajo social y afines 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132 ▲</a:t>
                      </a:r>
                      <a:endParaRPr lang="es-CO" sz="11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24 •</a:t>
                      </a:r>
                      <a:endParaRPr lang="es-CO" sz="11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58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44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205</Words>
  <Application>Microsoft Office PowerPoint</Application>
  <PresentationFormat>Presentación en pantalla (16:9)</PresentationFormat>
  <Paragraphs>86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Aharoni</vt:lpstr>
      <vt:lpstr>Arial</vt:lpstr>
      <vt:lpstr>Calibri</vt:lpstr>
      <vt:lpstr>Tema de Office</vt:lpstr>
      <vt:lpstr>SOCIALIZACIÓN DE RESULTADOS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diseno</dc:creator>
  <cp:lastModifiedBy>COORDINADOR INGLES</cp:lastModifiedBy>
  <cp:revision>101</cp:revision>
  <dcterms:created xsi:type="dcterms:W3CDTF">2018-08-13T21:41:40Z</dcterms:created>
  <dcterms:modified xsi:type="dcterms:W3CDTF">2023-03-21T16:18:29Z</dcterms:modified>
</cp:coreProperties>
</file>