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89" r:id="rId8"/>
    <p:sldId id="290" r:id="rId9"/>
    <p:sldId id="287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Trebuchet MS" panose="020B0603020202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6" roundtripDataSignature="AMtx7mhMcHVJ7uBLLM3m5VLqF7645PAZ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AB266A-6362-4047-93CE-8452BCA03025}">
  <a:tblStyle styleId="{4BAB266A-6362-4047-93CE-8452BCA030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E72272F-E3C8-490B-9C4E-B4E5A00BA91E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69" d="100"/>
          <a:sy n="69" d="100"/>
        </p:scale>
        <p:origin x="87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56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s-CO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6390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2561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4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4" name="Google Shape;74;p3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5" name="Google Shape;75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4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2" name="Google Shape;82;p4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3" name="Google Shape;83;p4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4" name="Google Shape;84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5" name="Google Shape;95;p4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6" name="Google Shape;96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4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3" name="Google Shape;103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"/>
          <p:cNvSpPr/>
          <p:nvPr/>
        </p:nvSpPr>
        <p:spPr>
          <a:xfrm>
            <a:off x="13274538" y="10543"/>
            <a:ext cx="5013462" cy="2804696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"/>
          <p:cNvSpPr/>
          <p:nvPr/>
        </p:nvSpPr>
        <p:spPr>
          <a:xfrm>
            <a:off x="12260961" y="2887120"/>
            <a:ext cx="1489555" cy="1489555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13272011" y="2478100"/>
            <a:ext cx="1041524" cy="1041524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"/>
          <p:cNvSpPr/>
          <p:nvPr/>
        </p:nvSpPr>
        <p:spPr>
          <a:xfrm>
            <a:off x="17140215" y="2244138"/>
            <a:ext cx="119085" cy="8229600"/>
          </a:xfrm>
          <a:prstGeom prst="rect">
            <a:avLst/>
          </a:prstGeom>
          <a:solidFill>
            <a:srgbClr val="1D1F1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0" y="-187337"/>
            <a:ext cx="1284046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28302" y="1028700"/>
            <a:ext cx="10869754" cy="125413"/>
          </a:xfrm>
          <a:prstGeom prst="rect">
            <a:avLst/>
          </a:prstGeom>
          <a:solidFill>
            <a:srgbClr val="6914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1028700" y="9191625"/>
            <a:ext cx="10417289" cy="424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66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14371799" y="38634"/>
            <a:ext cx="2857245" cy="2887120"/>
          </a:xfrm>
          <a:custGeom>
            <a:avLst/>
            <a:gdLst/>
            <a:ahLst/>
            <a:cxnLst/>
            <a:rect l="l" t="t" r="r" b="b"/>
            <a:pathLst>
              <a:path w="3314152" h="3314152" extrusionOk="0">
                <a:moveTo>
                  <a:pt x="0" y="0"/>
                </a:moveTo>
                <a:lnTo>
                  <a:pt x="3314152" y="0"/>
                </a:lnTo>
                <a:lnTo>
                  <a:pt x="3314152" y="3314152"/>
                </a:lnTo>
                <a:lnTo>
                  <a:pt x="0" y="3314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"/>
          <p:cNvSpPr txBox="1"/>
          <p:nvPr/>
        </p:nvSpPr>
        <p:spPr>
          <a:xfrm>
            <a:off x="2778678" y="2815239"/>
            <a:ext cx="8379294" cy="315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s-CO" sz="6000" b="1" dirty="0">
                <a:solidFill>
                  <a:schemeClr val="dk1"/>
                </a:solidFill>
                <a:latin typeface="Poppins"/>
                <a:cs typeface="Poppins"/>
                <a:sym typeface="Poppins"/>
              </a:rPr>
              <a:t>PLAN DE ESTUDIOS DE COMERCIO INTERNACIONAL</a:t>
            </a:r>
            <a:endParaRPr dirty="0"/>
          </a:p>
          <a:p>
            <a:pPr marL="0" marR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lang="es-CO" sz="6000" b="1" u="sng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5AFB21-02FB-A2FE-345C-92BB42FD9BAE}"/>
              </a:ext>
            </a:extLst>
          </p:cNvPr>
          <p:cNvSpPr txBox="1"/>
          <p:nvPr/>
        </p:nvSpPr>
        <p:spPr>
          <a:xfrm>
            <a:off x="2808437" y="7113326"/>
            <a:ext cx="84246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4000" dirty="0"/>
              <a:t>comerciointernacional@ufps.edu.co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9C4CBAD-10CF-2E87-02D5-8D6BCE99A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7711" y="8037439"/>
            <a:ext cx="1713124" cy="15790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"/>
          <p:cNvSpPr/>
          <p:nvPr/>
        </p:nvSpPr>
        <p:spPr>
          <a:xfrm>
            <a:off x="-20106" y="-989495"/>
            <a:ext cx="4399601" cy="3046895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"/>
          <p:cNvSpPr/>
          <p:nvPr/>
        </p:nvSpPr>
        <p:spPr>
          <a:xfrm rot="-6582049">
            <a:off x="2206827" y="7627288"/>
            <a:ext cx="1152082" cy="1152082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"/>
          <p:cNvSpPr/>
          <p:nvPr/>
        </p:nvSpPr>
        <p:spPr>
          <a:xfrm rot="-6582049">
            <a:off x="1812673" y="7579022"/>
            <a:ext cx="805557" cy="805557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"/>
          <p:cNvSpPr/>
          <p:nvPr/>
        </p:nvSpPr>
        <p:spPr>
          <a:xfrm>
            <a:off x="1066800" y="0"/>
            <a:ext cx="2485614" cy="2485614"/>
          </a:xfrm>
          <a:custGeom>
            <a:avLst/>
            <a:gdLst/>
            <a:ahLst/>
            <a:cxnLst/>
            <a:rect l="l" t="t" r="r" b="b"/>
            <a:pathLst>
              <a:path w="2485614" h="2485614" extrusionOk="0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Google Shape;143;p2" descr="Imagen que contiene señal, alimento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72481" y="8210634"/>
            <a:ext cx="1711291" cy="158239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77583BF-0039-ED93-6BB2-E66FE05C9D23}"/>
              </a:ext>
            </a:extLst>
          </p:cNvPr>
          <p:cNvSpPr txBox="1"/>
          <p:nvPr/>
        </p:nvSpPr>
        <p:spPr>
          <a:xfrm>
            <a:off x="4662164" y="2800260"/>
            <a:ext cx="10367533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s-MX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-Tema </a:t>
            </a:r>
            <a:endParaRPr lang="es-MX" sz="4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640"/>
              </a:spcBef>
              <a:spcAft>
                <a:spcPts val="0"/>
              </a:spcAft>
            </a:pPr>
            <a:r>
              <a:rPr lang="es-MX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-Título</a:t>
            </a:r>
            <a:endParaRPr lang="es-MX" sz="4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640"/>
              </a:spcBef>
              <a:spcAft>
                <a:spcPts val="0"/>
              </a:spcAft>
            </a:pPr>
            <a:r>
              <a:rPr lang="es-MX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-Planteamiento del problema</a:t>
            </a:r>
            <a:endParaRPr lang="es-MX" sz="4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640"/>
              </a:spcBef>
              <a:spcAft>
                <a:spcPts val="0"/>
              </a:spcAft>
            </a:pPr>
            <a:r>
              <a:rPr lang="es-MX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-Objetivo general </a:t>
            </a:r>
            <a:endParaRPr lang="es-MX" sz="4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640"/>
              </a:spcBef>
              <a:spcAft>
                <a:spcPts val="0"/>
              </a:spcAft>
            </a:pPr>
            <a:r>
              <a:rPr lang="es-MX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-Objetivo específicos</a:t>
            </a:r>
            <a:endParaRPr lang="es-MX" sz="4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640"/>
              </a:spcBef>
              <a:spcAft>
                <a:spcPts val="0"/>
              </a:spcAft>
            </a:pPr>
            <a:r>
              <a:rPr lang="es-MX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-Línea de investigación</a:t>
            </a:r>
            <a:endParaRPr lang="es-MX" sz="4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 fontAlgn="base">
              <a:spcBef>
                <a:spcPts val="640"/>
              </a:spcBef>
              <a:spcAft>
                <a:spcPts val="0"/>
              </a:spcAft>
            </a:pPr>
            <a:r>
              <a:rPr lang="es-MX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-Posible colaborador (director de proyecto) </a:t>
            </a:r>
            <a:endParaRPr lang="es-MX" sz="4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2EAC21-FE74-524D-0AEA-91F483938C2E}"/>
              </a:ext>
            </a:extLst>
          </p:cNvPr>
          <p:cNvSpPr txBox="1"/>
          <p:nvPr/>
        </p:nvSpPr>
        <p:spPr>
          <a:xfrm>
            <a:off x="5466401" y="1408396"/>
            <a:ext cx="91800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CO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propuesta incluye:</a:t>
            </a:r>
            <a:endParaRPr lang="es-CO" sz="5400" b="0" dirty="0"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"/>
          <p:cNvSpPr/>
          <p:nvPr/>
        </p:nvSpPr>
        <p:spPr>
          <a:xfrm>
            <a:off x="-419113" y="-1107728"/>
            <a:ext cx="3330907" cy="2822599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/>
          <p:nvPr/>
        </p:nvSpPr>
        <p:spPr>
          <a:xfrm>
            <a:off x="10844320" y="361952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3"/>
          <p:cNvSpPr/>
          <p:nvPr/>
        </p:nvSpPr>
        <p:spPr>
          <a:xfrm>
            <a:off x="441599" y="-548903"/>
            <a:ext cx="2485614" cy="2485614"/>
          </a:xfrm>
          <a:custGeom>
            <a:avLst/>
            <a:gdLst/>
            <a:ahLst/>
            <a:cxnLst/>
            <a:rect l="l" t="t" r="r" b="b"/>
            <a:pathLst>
              <a:path w="2485614" h="2485614" extrusionOk="0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E5A158A-E307-83AD-53CC-62770939A851}"/>
              </a:ext>
            </a:extLst>
          </p:cNvPr>
          <p:cNvSpPr txBox="1"/>
          <p:nvPr/>
        </p:nvSpPr>
        <p:spPr>
          <a:xfrm>
            <a:off x="3303261" y="127637"/>
            <a:ext cx="61954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 anteproyecto incluye:</a:t>
            </a:r>
            <a:endParaRPr lang="es-CO" sz="4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E11E30-5179-B67E-9A12-C6618741BC69}"/>
              </a:ext>
            </a:extLst>
          </p:cNvPr>
          <p:cNvSpPr txBox="1"/>
          <p:nvPr/>
        </p:nvSpPr>
        <p:spPr>
          <a:xfrm>
            <a:off x="11184212" y="833975"/>
            <a:ext cx="5349268" cy="923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dirty="0"/>
              <a:t>5.5. MARCO ESPACIAL</a:t>
            </a:r>
          </a:p>
          <a:p>
            <a:r>
              <a:rPr lang="es-MX" sz="2200" dirty="0"/>
              <a:t>5.6. MARCO TEMPORAL</a:t>
            </a:r>
          </a:p>
          <a:p>
            <a:r>
              <a:rPr lang="es-MX" sz="2200" dirty="0"/>
              <a:t>6. DISEÑOS METODOLÓGICOS</a:t>
            </a:r>
          </a:p>
          <a:p>
            <a:r>
              <a:rPr lang="es-MX" sz="2200" dirty="0"/>
              <a:t>6.1. TIPO DE INVESTIGACIÓN</a:t>
            </a:r>
          </a:p>
          <a:p>
            <a:r>
              <a:rPr lang="es-MX" sz="2200" dirty="0"/>
              <a:t>6.2. MÉTODO DE INVESTIGACIÓN</a:t>
            </a:r>
          </a:p>
          <a:p>
            <a:r>
              <a:rPr lang="es-MX" sz="2200" dirty="0"/>
              <a:t>6.3. TIPO DE ESTUDIO</a:t>
            </a:r>
          </a:p>
          <a:p>
            <a:r>
              <a:rPr lang="es-MX" sz="2200" dirty="0"/>
              <a:t>6.4. POBLACIÓN</a:t>
            </a:r>
          </a:p>
          <a:p>
            <a:r>
              <a:rPr lang="es-MX" sz="2200" dirty="0"/>
              <a:t>6.5. MUESTRA</a:t>
            </a:r>
          </a:p>
          <a:p>
            <a:r>
              <a:rPr lang="es-MX" sz="2200" dirty="0"/>
              <a:t>6.6. SISTEMATIZACIÓN DE VARIABLES</a:t>
            </a:r>
          </a:p>
          <a:p>
            <a:r>
              <a:rPr lang="es-MX" sz="2200" dirty="0"/>
              <a:t>6.7. TRATAMIENTO DE LA INFORMACIÓN</a:t>
            </a:r>
          </a:p>
          <a:p>
            <a:r>
              <a:rPr lang="es-MX" sz="2200" dirty="0"/>
              <a:t>6.7.1. TÉCNICA PARA LA RECOLECCIÓN DE INFORMACIÓN</a:t>
            </a:r>
          </a:p>
          <a:p>
            <a:r>
              <a:rPr lang="es-MX" sz="2200" dirty="0"/>
              <a:t>6.7.2. TÉCNICA PROCESAMIENTO DE LA INFORMACIÓN</a:t>
            </a:r>
          </a:p>
          <a:p>
            <a:r>
              <a:rPr lang="es-MX" sz="2200" dirty="0"/>
              <a:t>6.7.3. PRESENTACIÓN DE LA INFORMACIÓN</a:t>
            </a:r>
          </a:p>
          <a:p>
            <a:endParaRPr lang="es-MX" sz="2200" dirty="0"/>
          </a:p>
          <a:p>
            <a:r>
              <a:rPr lang="es-MX" sz="2200" dirty="0"/>
              <a:t>7. MARCO ADMINISTRATIVO</a:t>
            </a:r>
          </a:p>
          <a:p>
            <a:r>
              <a:rPr lang="es-MX" sz="2200" dirty="0"/>
              <a:t>7.1. PERSONAS QUE PARTICIPAN EN EL PROCESO</a:t>
            </a:r>
          </a:p>
          <a:p>
            <a:r>
              <a:rPr lang="es-MX" sz="2200" dirty="0"/>
              <a:t>7.2. CRONOGRAMA DE TRABAJO</a:t>
            </a:r>
          </a:p>
          <a:p>
            <a:r>
              <a:rPr lang="es-MX" sz="2200" dirty="0"/>
              <a:t>7.3. PRESUPUESTÓ PARA LA INVESTIGACIÓN</a:t>
            </a:r>
          </a:p>
          <a:p>
            <a:endParaRPr lang="es-MX" sz="2200" dirty="0"/>
          </a:p>
          <a:p>
            <a:r>
              <a:rPr lang="es-MX" sz="2200" dirty="0"/>
              <a:t>8.  BIBLIOGRAFÍA PRELIMINAR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FD08B9A-7F8C-869E-2426-B8856A5F25BB}"/>
              </a:ext>
            </a:extLst>
          </p:cNvPr>
          <p:cNvSpPr txBox="1"/>
          <p:nvPr/>
        </p:nvSpPr>
        <p:spPr>
          <a:xfrm>
            <a:off x="3365702" y="1203960"/>
            <a:ext cx="5525475" cy="7879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200" dirty="0"/>
              <a:t>PORTADA</a:t>
            </a:r>
          </a:p>
          <a:p>
            <a:r>
              <a:rPr lang="es-MX" sz="2200" dirty="0"/>
              <a:t>CONTRAPORTADA</a:t>
            </a:r>
          </a:p>
          <a:p>
            <a:r>
              <a:rPr lang="es-MX" sz="2200" dirty="0"/>
              <a:t>INTRODUCCIÓN</a:t>
            </a:r>
          </a:p>
          <a:p>
            <a:endParaRPr lang="es-MX" sz="2200" dirty="0"/>
          </a:p>
          <a:p>
            <a:r>
              <a:rPr lang="es-MX" sz="2200" dirty="0"/>
              <a:t>1. TITULO</a:t>
            </a:r>
          </a:p>
          <a:p>
            <a:endParaRPr lang="es-MX" sz="2200" dirty="0"/>
          </a:p>
          <a:p>
            <a:r>
              <a:rPr lang="es-MX" sz="2200" dirty="0"/>
              <a:t>2. PROBLEMA DE INVESTIGACIÓN</a:t>
            </a:r>
          </a:p>
          <a:p>
            <a:r>
              <a:rPr lang="es-MX" sz="2200" dirty="0"/>
              <a:t>2.1. PLANTEAMIENTO DEL PROBLEMA</a:t>
            </a:r>
          </a:p>
          <a:p>
            <a:r>
              <a:rPr lang="es-MX" sz="2200" dirty="0"/>
              <a:t>2.2. FORMULACIÓN DEL PROBLEMA</a:t>
            </a:r>
          </a:p>
          <a:p>
            <a:r>
              <a:rPr lang="es-MX" sz="2200" dirty="0"/>
              <a:t>2.3. SISTEMATIZACIÓN DEL PROBLEMA</a:t>
            </a:r>
          </a:p>
          <a:p>
            <a:endParaRPr lang="es-MX" sz="2200" dirty="0"/>
          </a:p>
          <a:p>
            <a:r>
              <a:rPr lang="es-MX" sz="2200" dirty="0"/>
              <a:t>3. OBJETIVOS</a:t>
            </a:r>
          </a:p>
          <a:p>
            <a:r>
              <a:rPr lang="es-MX" sz="2200" dirty="0"/>
              <a:t>3.1. OBJETIVO GENERAL</a:t>
            </a:r>
          </a:p>
          <a:p>
            <a:r>
              <a:rPr lang="es-MX" sz="2200" dirty="0"/>
              <a:t>3.2. OBJETIVOS ESPECÍFICOS</a:t>
            </a:r>
          </a:p>
          <a:p>
            <a:endParaRPr lang="es-MX" sz="2200" dirty="0"/>
          </a:p>
          <a:p>
            <a:r>
              <a:rPr lang="es-MX" sz="2200" dirty="0"/>
              <a:t>4. JUSTIFICACIÓN (TEÓRICA, METODOLÓGICA, PRACTICA)</a:t>
            </a:r>
          </a:p>
          <a:p>
            <a:endParaRPr lang="es-MX" sz="2200" dirty="0"/>
          </a:p>
          <a:p>
            <a:r>
              <a:rPr lang="es-MX" sz="2200" dirty="0"/>
              <a:t>5. MARCO DE REFERENCIAL</a:t>
            </a:r>
          </a:p>
          <a:p>
            <a:r>
              <a:rPr lang="es-MX" sz="2200" dirty="0"/>
              <a:t>5.1. ANTECEDENTES</a:t>
            </a:r>
          </a:p>
          <a:p>
            <a:r>
              <a:rPr lang="es-MX" sz="2200" dirty="0"/>
              <a:t>5.2. BASES TEÓRICAS</a:t>
            </a:r>
          </a:p>
          <a:p>
            <a:r>
              <a:rPr lang="es-MX" sz="2200" dirty="0"/>
              <a:t>5.3. MARCO CONCEPTUAL</a:t>
            </a:r>
          </a:p>
          <a:p>
            <a:r>
              <a:rPr lang="es-MX" sz="2200" dirty="0"/>
              <a:t>5.4. MARCO LEGAL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CE5D417-2A73-184C-8BD0-78B76A51F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37621" y="9033200"/>
            <a:ext cx="1121908" cy="10340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"/>
          <p:cNvSpPr/>
          <p:nvPr/>
        </p:nvSpPr>
        <p:spPr>
          <a:xfrm>
            <a:off x="-875085" y="-1230073"/>
            <a:ext cx="2958273" cy="2485615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544510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/>
          <p:nvPr/>
        </p:nvSpPr>
        <p:spPr>
          <a:xfrm rot="-6582049">
            <a:off x="1108713" y="9101234"/>
            <a:ext cx="1152082" cy="1152082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/>
          <p:nvPr/>
        </p:nvSpPr>
        <p:spPr>
          <a:xfrm rot="-6582049">
            <a:off x="972511" y="8936165"/>
            <a:ext cx="805557" cy="805557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/>
          <p:nvPr/>
        </p:nvSpPr>
        <p:spPr>
          <a:xfrm>
            <a:off x="8438004" y="402523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154917" y="-269448"/>
            <a:ext cx="1739585" cy="1645330"/>
          </a:xfrm>
          <a:custGeom>
            <a:avLst/>
            <a:gdLst/>
            <a:ahLst/>
            <a:cxnLst/>
            <a:rect l="l" t="t" r="r" b="b"/>
            <a:pathLst>
              <a:path w="2485614" h="2485614" extrusionOk="0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4" descr="Imagen que contiene señal, alimentos&#10;&#10;Descripción generada automá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025957" y="9278101"/>
            <a:ext cx="850564" cy="798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64661DB-9466-CB30-2F63-52DA1A6AB0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10" t="-563" r="310" b="7436"/>
          <a:stretch/>
        </p:blipFill>
        <p:spPr>
          <a:xfrm>
            <a:off x="2203465" y="722542"/>
            <a:ext cx="15349256" cy="92956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"/>
          <p:cNvSpPr txBox="1"/>
          <p:nvPr/>
        </p:nvSpPr>
        <p:spPr>
          <a:xfrm>
            <a:off x="7262043" y="232658"/>
            <a:ext cx="590197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700" b="1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RESEÑA HISTÓRICA DEL PROGRAMA</a:t>
            </a:r>
            <a:endParaRPr/>
          </a:p>
        </p:txBody>
      </p:sp>
      <p:sp>
        <p:nvSpPr>
          <p:cNvPr id="232" name="Google Shape;232;p5"/>
          <p:cNvSpPr/>
          <p:nvPr/>
        </p:nvSpPr>
        <p:spPr>
          <a:xfrm>
            <a:off x="-20106" y="-81674"/>
            <a:ext cx="2275038" cy="137038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5"/>
          <p:cNvSpPr/>
          <p:nvPr/>
        </p:nvSpPr>
        <p:spPr>
          <a:xfrm>
            <a:off x="53881" y="-264757"/>
            <a:ext cx="2025837" cy="1736545"/>
          </a:xfrm>
          <a:custGeom>
            <a:avLst/>
            <a:gdLst/>
            <a:ahLst/>
            <a:cxnLst/>
            <a:rect l="l" t="t" r="r" b="b"/>
            <a:pathLst>
              <a:path w="2485614" h="2485614" extrusionOk="0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5"/>
          <p:cNvSpPr/>
          <p:nvPr/>
        </p:nvSpPr>
        <p:spPr>
          <a:xfrm>
            <a:off x="7475478" y="302817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5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5"/>
          <p:cNvSpPr/>
          <p:nvPr/>
        </p:nvSpPr>
        <p:spPr>
          <a:xfrm>
            <a:off x="328192" y="2113548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3973F33-3F02-2B4D-7E31-649B62663835}"/>
              </a:ext>
            </a:extLst>
          </p:cNvPr>
          <p:cNvSpPr txBox="1"/>
          <p:nvPr/>
        </p:nvSpPr>
        <p:spPr>
          <a:xfrm>
            <a:off x="2328919" y="1288707"/>
            <a:ext cx="14218571" cy="836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Grupos de investigación que apoyan el programa: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Grupo de Investigación en logística, competitividad y negocios internacionales. GILOCNI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Grupo de Investigación en Ciencias Sociales y Humanas GICSH.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5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Grupo de Investigación para el Desarrollo Socioeconómico GIDSE.</a:t>
            </a:r>
            <a:endParaRPr kumimoji="0" lang="es-CO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81B9740-7FE9-6788-64D0-F349779DB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4105" y="9254751"/>
            <a:ext cx="853514" cy="7986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6"/>
          <p:cNvSpPr/>
          <p:nvPr/>
        </p:nvSpPr>
        <p:spPr>
          <a:xfrm>
            <a:off x="7772549" y="39748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6"/>
          <p:cNvSpPr/>
          <p:nvPr/>
        </p:nvSpPr>
        <p:spPr>
          <a:xfrm rot="3994440">
            <a:off x="169462" y="1857830"/>
            <a:ext cx="1075468" cy="1075468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6"/>
          <p:cNvSpPr/>
          <p:nvPr/>
        </p:nvSpPr>
        <p:spPr>
          <a:xfrm rot="3994440">
            <a:off x="772763" y="2318327"/>
            <a:ext cx="677655" cy="677655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/>
          <p:nvPr/>
        </p:nvSpPr>
        <p:spPr>
          <a:xfrm>
            <a:off x="37743" y="116206"/>
            <a:ext cx="1894225" cy="1364957"/>
          </a:xfrm>
          <a:custGeom>
            <a:avLst/>
            <a:gdLst/>
            <a:ahLst/>
            <a:cxnLst/>
            <a:rect l="l" t="t" r="r" b="b"/>
            <a:pathLst>
              <a:path w="2525634" h="1819942" extrusionOk="0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FCD5167-2E6E-922C-C663-75D7C0517DCC}"/>
              </a:ext>
            </a:extLst>
          </p:cNvPr>
          <p:cNvSpPr txBox="1"/>
          <p:nvPr/>
        </p:nvSpPr>
        <p:spPr>
          <a:xfrm>
            <a:off x="2264960" y="798684"/>
            <a:ext cx="14523687" cy="8433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Semilleros de investigación del programa: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Semillero de Investigación de Estudios Internacionales y Desarrollo Empresarial – SEINDE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Semillero de Investigación de Competitividad y Negocios Internacionales – SICNI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Semillero</a:t>
            </a: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Innovación y Desarrollo del Comercio y Negocios Internacionales SIIDCI</a:t>
            </a:r>
            <a:r>
              <a:rPr kumimoji="0" lang="es-CO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INVESTIGACIÓN</a:t>
            </a: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Semillero de Investigación y desarrollo regional de comercio Internacional. SIDERCI.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Semillero de Investigación en Turismo, Emprendimiento y Sostenibilidad de los Negocios Internacionales (SITESNI)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Semillero Mercados, Comercio, Cultura y Organización (MARCCO)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C516DA-B815-82B7-0842-ACF60C926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8647" y="8758989"/>
            <a:ext cx="1208192" cy="11305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6"/>
          <p:cNvSpPr/>
          <p:nvPr/>
        </p:nvSpPr>
        <p:spPr>
          <a:xfrm>
            <a:off x="7772549" y="39748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6"/>
          <p:cNvSpPr/>
          <p:nvPr/>
        </p:nvSpPr>
        <p:spPr>
          <a:xfrm rot="3994440">
            <a:off x="169462" y="1857830"/>
            <a:ext cx="1075468" cy="1075468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6"/>
          <p:cNvSpPr/>
          <p:nvPr/>
        </p:nvSpPr>
        <p:spPr>
          <a:xfrm rot="3994440">
            <a:off x="772763" y="2318327"/>
            <a:ext cx="677655" cy="677655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/>
          <p:nvPr/>
        </p:nvSpPr>
        <p:spPr>
          <a:xfrm>
            <a:off x="37743" y="116206"/>
            <a:ext cx="1894225" cy="1364957"/>
          </a:xfrm>
          <a:custGeom>
            <a:avLst/>
            <a:gdLst/>
            <a:ahLst/>
            <a:cxnLst/>
            <a:rect l="l" t="t" r="r" b="b"/>
            <a:pathLst>
              <a:path w="2525634" h="1819942" extrusionOk="0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FCD5167-2E6E-922C-C663-75D7C0517DCC}"/>
              </a:ext>
            </a:extLst>
          </p:cNvPr>
          <p:cNvSpPr txBox="1"/>
          <p:nvPr/>
        </p:nvSpPr>
        <p:spPr>
          <a:xfrm>
            <a:off x="2264960" y="1095159"/>
            <a:ext cx="14856679" cy="7783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5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REQUISITOS PARA PRESENTAR ANTEPROYECTO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5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Documento con el contenido que esta descrito en la diapositiva (dos) de esta presentación. Con mínimo tres meses después de aprobación de la propuesta.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5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Carta de visto bueno de aceptación firmada por el director y </a:t>
            </a:r>
            <a:r>
              <a:rPr kumimoji="0" lang="es-CO" sz="5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</a:t>
            </a:r>
            <a:r>
              <a:rPr kumimoji="0" lang="es-CO" sz="5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director.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5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Carta de aprobación de la propuesta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5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Enviar el documento y las cartas al correo. comerciointernacional@ufps.edu.co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0F62B12-ADB4-4B46-8070-927AFDC31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5120" y="8825465"/>
            <a:ext cx="1352222" cy="126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02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"/>
          <p:cNvSpPr/>
          <p:nvPr/>
        </p:nvSpPr>
        <p:spPr>
          <a:xfrm>
            <a:off x="17353987" y="-1"/>
            <a:ext cx="934013" cy="1481163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6"/>
          <p:cNvSpPr/>
          <p:nvPr/>
        </p:nvSpPr>
        <p:spPr>
          <a:xfrm>
            <a:off x="7772549" y="39748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6"/>
          <p:cNvSpPr/>
          <p:nvPr/>
        </p:nvSpPr>
        <p:spPr>
          <a:xfrm rot="3994440">
            <a:off x="169462" y="1857830"/>
            <a:ext cx="1075468" cy="1075468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6"/>
          <p:cNvSpPr/>
          <p:nvPr/>
        </p:nvSpPr>
        <p:spPr>
          <a:xfrm rot="3994440">
            <a:off x="772763" y="2318327"/>
            <a:ext cx="677655" cy="677655"/>
          </a:xfrm>
          <a:custGeom>
            <a:avLst/>
            <a:gdLst/>
            <a:ahLst/>
            <a:cxnLst/>
            <a:rect l="l" t="t" r="r" b="b"/>
            <a:pathLst>
              <a:path w="6355080" h="6355080" extrusionOk="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/>
          <p:nvPr/>
        </p:nvSpPr>
        <p:spPr>
          <a:xfrm>
            <a:off x="37743" y="116206"/>
            <a:ext cx="1894225" cy="1364957"/>
          </a:xfrm>
          <a:custGeom>
            <a:avLst/>
            <a:gdLst/>
            <a:ahLst/>
            <a:cxnLst/>
            <a:rect l="l" t="t" r="r" b="b"/>
            <a:pathLst>
              <a:path w="2525634" h="1819942" extrusionOk="0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FCD5167-2E6E-922C-C663-75D7C0517DCC}"/>
              </a:ext>
            </a:extLst>
          </p:cNvPr>
          <p:cNvSpPr txBox="1"/>
          <p:nvPr/>
        </p:nvSpPr>
        <p:spPr>
          <a:xfrm>
            <a:off x="1931969" y="1137791"/>
            <a:ext cx="15690046" cy="836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O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REQUISITOS PARA PRESENTAR Y SUSTENTAR TRABAJO FINAL.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Documento que de evidencia trabajo de grado terminado según indicaciones metodológicas propuestas por el programa.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Carta de visto bueno firmada por el director y </a:t>
            </a:r>
            <a:r>
              <a:rPr kumimoji="0" lang="es-CO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</a:t>
            </a:r>
            <a:r>
              <a:rPr kumimoji="0" lang="es-C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director.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Carta de aprobación del anteproyecto.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Certificado provisional de terminación de materias.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Soporte de pago de matricula del semestre.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Enviar el documento y las cartas al correo. comerciointernacional@ufps.edu.co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9A2751B-8CA2-F157-024B-5C37ADDE4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1114" y="8903368"/>
            <a:ext cx="1053894" cy="98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8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32"/>
          <p:cNvSpPr txBox="1"/>
          <p:nvPr/>
        </p:nvSpPr>
        <p:spPr>
          <a:xfrm>
            <a:off x="4495800" y="4968832"/>
            <a:ext cx="9067800" cy="1317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738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0" b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Gracias</a:t>
            </a:r>
            <a:endParaRPr/>
          </a:p>
        </p:txBody>
      </p:sp>
      <p:sp>
        <p:nvSpPr>
          <p:cNvPr id="635" name="Google Shape;635;p32"/>
          <p:cNvSpPr/>
          <p:nvPr/>
        </p:nvSpPr>
        <p:spPr>
          <a:xfrm>
            <a:off x="0" y="0"/>
            <a:ext cx="1284046" cy="2790356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2"/>
          <p:cNvSpPr/>
          <p:nvPr/>
        </p:nvSpPr>
        <p:spPr>
          <a:xfrm>
            <a:off x="7502" y="1523613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2"/>
          <p:cNvSpPr/>
          <p:nvPr/>
        </p:nvSpPr>
        <p:spPr>
          <a:xfrm>
            <a:off x="14449926" y="564073"/>
            <a:ext cx="3265825" cy="2539530"/>
          </a:xfrm>
          <a:custGeom>
            <a:avLst/>
            <a:gdLst/>
            <a:ahLst/>
            <a:cxnLst/>
            <a:rect l="l" t="t" r="r" b="b"/>
            <a:pathLst>
              <a:path w="2525634" h="1819942" extrusionOk="0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2"/>
          <p:cNvSpPr txBox="1"/>
          <p:nvPr/>
        </p:nvSpPr>
        <p:spPr>
          <a:xfrm>
            <a:off x="5486400" y="8724900"/>
            <a:ext cx="8001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9603191-0700-1E13-53F0-731F51DB4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3874" y="7960988"/>
            <a:ext cx="2026572" cy="18962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4328</TotalTime>
  <Words>472</Words>
  <Application>Microsoft Office PowerPoint</Application>
  <PresentationFormat>Personalizado</PresentationFormat>
  <Paragraphs>79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Calibri</vt:lpstr>
      <vt:lpstr>Arial</vt:lpstr>
      <vt:lpstr>Poppins</vt:lpstr>
      <vt:lpstr>Trebuchet MS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Ludeus28</dc:creator>
  <cp:lastModifiedBy>usuario</cp:lastModifiedBy>
  <cp:revision>6</cp:revision>
  <dcterms:created xsi:type="dcterms:W3CDTF">2006-08-16T00:00:00Z</dcterms:created>
  <dcterms:modified xsi:type="dcterms:W3CDTF">2026-08-13T15:59:18Z</dcterms:modified>
</cp:coreProperties>
</file>